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8" r:id="rId2"/>
    <p:sldId id="261" r:id="rId3"/>
    <p:sldId id="257" r:id="rId4"/>
    <p:sldId id="258" r:id="rId5"/>
    <p:sldId id="260" r:id="rId6"/>
    <p:sldId id="269" r:id="rId7"/>
    <p:sldId id="271" r:id="rId8"/>
    <p:sldId id="272" r:id="rId9"/>
    <p:sldId id="273" r:id="rId10"/>
    <p:sldId id="274" r:id="rId11"/>
    <p:sldId id="275" r:id="rId12"/>
    <p:sldId id="282" r:id="rId13"/>
    <p:sldId id="276" r:id="rId14"/>
    <p:sldId id="278" r:id="rId15"/>
    <p:sldId id="279" r:id="rId16"/>
    <p:sldId id="280"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16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5B967F-5FE0-4525-B2E6-56CFACC21EA8}" type="datetimeFigureOut">
              <a:rPr lang="en-US" smtClean="0"/>
              <a:t>3/27/2023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3BB38-BFF6-47D5-8AEF-FF7D7B7A1309}" type="slidenum">
              <a:rPr lang="en-US" smtClean="0"/>
              <a:t>‹#›</a:t>
            </a:fld>
            <a:endParaRPr lang="en-US"/>
          </a:p>
        </p:txBody>
      </p:sp>
    </p:spTree>
    <p:extLst>
      <p:ext uri="{BB962C8B-B14F-4D97-AF65-F5344CB8AC3E}">
        <p14:creationId xmlns:p14="http://schemas.microsoft.com/office/powerpoint/2010/main" val="65819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FC6E6FA-59FF-48CA-A804-B75FB7617BB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02E1D63-E2F2-4CAB-9AA2-4928BC6EF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E3BB90EC-CEB6-4E13-8F20-3A49172A6A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7C6665-661B-4521-82F8-9D5A9A9A1C4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865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D495C2-CD28-429D-8F00-E95D53FB21E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100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495C2-CD28-429D-8F00-E95D53FB21E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69470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495C2-CD28-429D-8F00-E95D53FB21E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13144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495C2-CD28-429D-8F00-E95D53FB21E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73536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495C2-CD28-429D-8F00-E95D53FB21E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86279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D495C2-CD28-429D-8F00-E95D53FB21EB}"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93480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D495C2-CD28-429D-8F00-E95D53FB21EB}"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33079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D495C2-CD28-429D-8F00-E95D53FB21EB}"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123676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495C2-CD28-429D-8F00-E95D53FB21EB}"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405516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23489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495C2-CD28-429D-8F00-E95D53FB21EB}"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2EE1D-9A44-4CA6-8B84-7FF2D5E1487C}" type="slidenum">
              <a:rPr lang="en-US" smtClean="0"/>
              <a:t>‹#›</a:t>
            </a:fld>
            <a:endParaRPr lang="en-US"/>
          </a:p>
        </p:txBody>
      </p:sp>
    </p:spTree>
    <p:extLst>
      <p:ext uri="{BB962C8B-B14F-4D97-AF65-F5344CB8AC3E}">
        <p14:creationId xmlns:p14="http://schemas.microsoft.com/office/powerpoint/2010/main" val="250065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495C2-CD28-429D-8F00-E95D53FB21EB}" type="datetimeFigureOut">
              <a:rPr lang="en-US" smtClean="0"/>
              <a:t>3/27/2023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2EE1D-9A44-4CA6-8B84-7FF2D5E1487C}" type="slidenum">
              <a:rPr lang="en-US" smtClean="0"/>
              <a:t>‹#›</a:t>
            </a:fld>
            <a:endParaRPr lang="en-US"/>
          </a:p>
        </p:txBody>
      </p:sp>
    </p:spTree>
    <p:extLst>
      <p:ext uri="{BB962C8B-B14F-4D97-AF65-F5344CB8AC3E}">
        <p14:creationId xmlns:p14="http://schemas.microsoft.com/office/powerpoint/2010/main" val="1456743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nhdepblog.com/wp-content/uploads/2018/07/hinh-nen-powerpoint-de-thuong-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67785"/>
            <a:ext cx="11881320" cy="6851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7889" y="836712"/>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5B57C98A-ADF6-1C40-55F5-55BD3554BD08}"/>
              </a:ext>
            </a:extLst>
          </p:cNvPr>
          <p:cNvSpPr txBox="1"/>
          <p:nvPr/>
        </p:nvSpPr>
        <p:spPr>
          <a:xfrm>
            <a:off x="1788190" y="1138224"/>
            <a:ext cx="8687628" cy="1323439"/>
          </a:xfrm>
          <a:prstGeom prst="rect">
            <a:avLst/>
          </a:prstGeom>
          <a:noFill/>
        </p:spPr>
        <p:txBody>
          <a:bodyPr wrap="square" rtlCol="0">
            <a:spAutoFit/>
          </a:bodyPr>
          <a:lstStyle/>
          <a:p>
            <a:pPr algn="ctr"/>
            <a:r>
              <a:rPr lang="en-US" sz="20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algn="ctr"/>
            <a:endParaRPr lang="en-US" sz="200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2000" b="1" dirty="0">
                <a:ln w="38100">
                  <a:noFill/>
                </a:ln>
                <a:latin typeface="Times New Roman" panose="02020603050405020304" pitchFamily="18" charset="0"/>
                <a:cs typeface="Times New Roman" panose="02020603050405020304" pitchFamily="18" charset="0"/>
              </a:rPr>
              <a:t>BÀI 8. VĂN BẢN NGHỊ LUẬN</a:t>
            </a:r>
          </a:p>
          <a:p>
            <a:pPr algn="ctr"/>
            <a:r>
              <a:rPr lang="en-US" sz="2000" b="1" dirty="0">
                <a:ln w="38100">
                  <a:noFill/>
                </a:ln>
                <a:latin typeface="Times New Roman" panose="02020603050405020304" pitchFamily="18" charset="0"/>
                <a:cs typeface="Times New Roman" panose="02020603050405020304" pitchFamily="18" charset="0"/>
              </a:rPr>
              <a:t>(NGHỊ LUẬN XÃ HỘI)</a:t>
            </a:r>
            <a:endParaRPr lang="en-VN" sz="2000" b="1" dirty="0">
              <a:ln w="38100">
                <a:noFill/>
              </a:ln>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E7CAE94-6EC8-AED3-D1EC-B3E88D92B67B}"/>
              </a:ext>
            </a:extLst>
          </p:cNvPr>
          <p:cNvPicPr>
            <a:picLocks noChangeAspect="1"/>
          </p:cNvPicPr>
          <p:nvPr/>
        </p:nvPicPr>
        <p:blipFill rotWithShape="1">
          <a:blip r:embed="rId3"/>
          <a:srcRect l="9323" t="7012" r="8375" b="3760"/>
          <a:stretch/>
        </p:blipFill>
        <p:spPr>
          <a:xfrm>
            <a:off x="294682" y="67785"/>
            <a:ext cx="1390079" cy="1400193"/>
          </a:xfrm>
          <a:prstGeom prst="ellipse">
            <a:avLst/>
          </a:prstGeom>
        </p:spPr>
      </p:pic>
      <p:sp>
        <p:nvSpPr>
          <p:cNvPr id="7" name="TextBox 6">
            <a:extLst>
              <a:ext uri="{FF2B5EF4-FFF2-40B4-BE49-F238E27FC236}">
                <a16:creationId xmlns:a16="http://schemas.microsoft.com/office/drawing/2014/main" id="{A54D2464-0558-5EF2-C54B-B8BABEBF2A30}"/>
              </a:ext>
            </a:extLst>
          </p:cNvPr>
          <p:cNvSpPr txBox="1"/>
          <p:nvPr/>
        </p:nvSpPr>
        <p:spPr>
          <a:xfrm>
            <a:off x="4936405" y="4242550"/>
            <a:ext cx="3069255" cy="707886"/>
          </a:xfrm>
          <a:prstGeom prst="rect">
            <a:avLst/>
          </a:prstGeom>
          <a:noFill/>
        </p:spPr>
        <p:txBody>
          <a:bodyPr wrap="square" rtlCol="0">
            <a:spAutoFit/>
          </a:bodyPr>
          <a:lstStyle/>
          <a:p>
            <a:pPr algn="ctr"/>
            <a:r>
              <a:rPr lang="en-US" sz="2000" b="1" dirty="0">
                <a:ln w="38100">
                  <a:noFill/>
                </a:ln>
                <a:latin typeface="Times New Roman" panose="02020603050405020304" pitchFamily="18" charset="0"/>
                <a:cs typeface="Times New Roman" panose="02020603050405020304" pitchFamily="18" charset="0"/>
              </a:rPr>
              <a:t>GV: </a:t>
            </a:r>
            <a:r>
              <a:rPr lang="en-US" sz="2000" b="1" dirty="0" err="1">
                <a:ln w="38100">
                  <a:noFill/>
                </a:ln>
                <a:latin typeface="Times New Roman" panose="02020603050405020304" pitchFamily="18" charset="0"/>
                <a:cs typeface="Times New Roman" panose="02020603050405020304" pitchFamily="18" charset="0"/>
              </a:rPr>
              <a:t>Trần</a:t>
            </a:r>
            <a:r>
              <a:rPr lang="en-US" sz="2000" b="1" dirty="0">
                <a:ln w="38100">
                  <a:noFill/>
                </a:ln>
                <a:latin typeface="Times New Roman" panose="02020603050405020304" pitchFamily="18" charset="0"/>
                <a:cs typeface="Times New Roman" panose="02020603050405020304" pitchFamily="18" charset="0"/>
              </a:rPr>
              <a:t> </a:t>
            </a:r>
            <a:r>
              <a:rPr lang="en-US" sz="2000" b="1" dirty="0" err="1">
                <a:ln w="38100">
                  <a:noFill/>
                </a:ln>
                <a:latin typeface="Times New Roman" panose="02020603050405020304" pitchFamily="18" charset="0"/>
                <a:cs typeface="Times New Roman" panose="02020603050405020304" pitchFamily="18" charset="0"/>
              </a:rPr>
              <a:t>Thúy</a:t>
            </a:r>
            <a:r>
              <a:rPr lang="en-US" sz="2000" b="1" dirty="0">
                <a:ln w="38100">
                  <a:noFill/>
                </a:ln>
                <a:latin typeface="Times New Roman" panose="02020603050405020304" pitchFamily="18" charset="0"/>
                <a:cs typeface="Times New Roman" panose="02020603050405020304" pitchFamily="18" charset="0"/>
              </a:rPr>
              <a:t> An</a:t>
            </a:r>
          </a:p>
          <a:p>
            <a:pPr algn="ctr"/>
            <a:r>
              <a:rPr lang="en-US" sz="2000" b="1" dirty="0" err="1">
                <a:ln w="38100">
                  <a:noFill/>
                </a:ln>
                <a:latin typeface="Times New Roman" panose="02020603050405020304" pitchFamily="18" charset="0"/>
                <a:cs typeface="Times New Roman" panose="02020603050405020304" pitchFamily="18" charset="0"/>
              </a:rPr>
              <a:t>Tổ</a:t>
            </a:r>
            <a:r>
              <a:rPr lang="en-US" sz="2000" b="1" dirty="0">
                <a:ln w="38100">
                  <a:noFill/>
                </a:ln>
                <a:latin typeface="Times New Roman" panose="02020603050405020304" pitchFamily="18" charset="0"/>
                <a:cs typeface="Times New Roman" panose="02020603050405020304" pitchFamily="18" charset="0"/>
              </a:rPr>
              <a:t> </a:t>
            </a:r>
            <a:r>
              <a:rPr lang="en-US" sz="2000" b="1" dirty="0" err="1">
                <a:ln w="38100">
                  <a:noFill/>
                </a:ln>
                <a:latin typeface="Times New Roman" panose="02020603050405020304" pitchFamily="18" charset="0"/>
                <a:cs typeface="Times New Roman" panose="02020603050405020304" pitchFamily="18" charset="0"/>
              </a:rPr>
              <a:t>Xã</a:t>
            </a:r>
            <a:r>
              <a:rPr lang="en-US" sz="2000" b="1" dirty="0">
                <a:ln w="38100">
                  <a:noFill/>
                </a:ln>
                <a:latin typeface="Times New Roman" panose="02020603050405020304" pitchFamily="18" charset="0"/>
                <a:cs typeface="Times New Roman" panose="02020603050405020304" pitchFamily="18" charset="0"/>
              </a:rPr>
              <a:t> </a:t>
            </a:r>
            <a:r>
              <a:rPr lang="en-US" sz="2000" b="1" dirty="0" err="1">
                <a:ln w="38100">
                  <a:noFill/>
                </a:ln>
                <a:latin typeface="Times New Roman" panose="02020603050405020304" pitchFamily="18" charset="0"/>
                <a:cs typeface="Times New Roman" panose="02020603050405020304" pitchFamily="18" charset="0"/>
              </a:rPr>
              <a:t>hội</a:t>
            </a:r>
            <a:endParaRPr lang="en-VN" sz="2000" b="1" dirty="0">
              <a:ln w="38100">
                <a:noFill/>
              </a:ln>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9800A8E-1541-2154-92C2-CA928E1DA061}"/>
              </a:ext>
            </a:extLst>
          </p:cNvPr>
          <p:cNvSpPr txBox="1"/>
          <p:nvPr/>
        </p:nvSpPr>
        <p:spPr>
          <a:xfrm>
            <a:off x="3386370" y="302372"/>
            <a:ext cx="6169327" cy="523220"/>
          </a:xfrm>
          <a:prstGeom prst="rect">
            <a:avLst/>
          </a:prstGeom>
          <a:noFill/>
        </p:spPr>
        <p:txBody>
          <a:bodyPr wrap="square" rtlCol="0">
            <a:spAutoFit/>
          </a:bodyPr>
          <a:lstStyle/>
          <a:p>
            <a:r>
              <a:rPr lang="en-US" sz="2800" b="1" dirty="0">
                <a:ln w="38100">
                  <a:noFill/>
                </a:ln>
                <a:solidFill>
                  <a:srgbClr val="FF0000"/>
                </a:solidFill>
                <a:latin typeface="Times New Roman" panose="02020603050405020304" pitchFamily="18" charset="0"/>
                <a:cs typeface="Times New Roman" panose="02020603050405020304" pitchFamily="18" charset="0"/>
              </a:rPr>
              <a:t>TRƯỜNG THCS LONG BIÊN</a:t>
            </a:r>
            <a:endParaRPr lang="en-VN" sz="2800" b="1" dirty="0">
              <a:ln w="38100">
                <a:noFill/>
              </a:ln>
              <a:solidFill>
                <a:srgbClr val="FF0000"/>
              </a:solidFill>
              <a:latin typeface="Times New Roman" panose="02020603050405020304" pitchFamily="18" charset="0"/>
              <a:cs typeface="Times New Roman" panose="02020603050405020304" pitchFamily="18" charset="0"/>
            </a:endParaRPr>
          </a:p>
        </p:txBody>
      </p:sp>
      <p:sp>
        <p:nvSpPr>
          <p:cNvPr id="11" name="TextBox 25">
            <a:extLst>
              <a:ext uri="{FF2B5EF4-FFF2-40B4-BE49-F238E27FC236}">
                <a16:creationId xmlns:a16="http://schemas.microsoft.com/office/drawing/2014/main" id="{1A6A616B-960F-BED9-943D-70775088DC53}"/>
              </a:ext>
            </a:extLst>
          </p:cNvPr>
          <p:cNvSpPr txBox="1"/>
          <p:nvPr/>
        </p:nvSpPr>
        <p:spPr>
          <a:xfrm>
            <a:off x="-474547" y="2063494"/>
            <a:ext cx="13213102" cy="944939"/>
          </a:xfrm>
          <a:prstGeom prst="rect">
            <a:avLst/>
          </a:prstGeom>
        </p:spPr>
        <p:txBody>
          <a:bodyPr wrap="square" lIns="0" tIns="0" rIns="0" bIns="0" rtlCol="0" anchor="t">
            <a:spAutoFit/>
          </a:bodyPr>
          <a:lstStyle/>
          <a:p>
            <a:pPr algn="ctr">
              <a:lnSpc>
                <a:spcPts val="8679"/>
              </a:lnSpc>
            </a:pPr>
            <a:r>
              <a:rPr lang="en-US" sz="3600" b="1" spc="309" dirty="0" err="1">
                <a:solidFill>
                  <a:srgbClr val="00B050"/>
                </a:solidFill>
                <a:latin typeface="Times New Roman" panose="02020603050405020304" pitchFamily="18" charset="0"/>
                <a:cs typeface="Times New Roman" panose="02020603050405020304" pitchFamily="18" charset="0"/>
              </a:rPr>
              <a:t>Tiết</a:t>
            </a:r>
            <a:r>
              <a:rPr lang="en-US" sz="3600" b="1" spc="309" dirty="0">
                <a:solidFill>
                  <a:srgbClr val="00B050"/>
                </a:solidFill>
                <a:latin typeface="Times New Roman" panose="02020603050405020304" pitchFamily="18" charset="0"/>
                <a:cs typeface="Times New Roman" panose="02020603050405020304" pitchFamily="18" charset="0"/>
              </a:rPr>
              <a:t> 101: KHAN HIẾM NƯỚC NGỌT</a:t>
            </a:r>
          </a:p>
        </p:txBody>
      </p:sp>
    </p:spTree>
    <p:extLst>
      <p:ext uri="{BB962C8B-B14F-4D97-AF65-F5344CB8AC3E}">
        <p14:creationId xmlns:p14="http://schemas.microsoft.com/office/powerpoint/2010/main" val="32609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ộ hình nền siêu đẹp chất lượng cao cho Powerpoint part 3 – Luong Diep Blo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
            <a:ext cx="1188132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9576" y="1141774"/>
            <a:ext cx="9168953" cy="830997"/>
          </a:xfrm>
          <a:prstGeom prst="rect">
            <a:avLst/>
          </a:prstGeom>
          <a:noFill/>
        </p:spPr>
        <p:txBody>
          <a:bodyPr wrap="square" rtlCol="0">
            <a:spAutoFit/>
          </a:bodyPr>
          <a:lstStyle/>
          <a:p>
            <a:pPr lvl="0"/>
            <a:r>
              <a:rPr lang="vi-VN" sz="2400" b="1" i="1" dirty="0">
                <a:solidFill>
                  <a:srgbClr val="FF0000"/>
                </a:solidFill>
                <a:latin typeface="+mj-lt"/>
              </a:rPr>
              <a:t>2.Giải quyết vấn đề (Nguyên nhân- hậu quả của việc khan hiếm nước ngọt)</a:t>
            </a:r>
            <a:endParaRPr lang="en-US" sz="2400" i="1" dirty="0">
              <a:solidFill>
                <a:srgbClr val="FF0000"/>
              </a:solidFill>
              <a:latin typeface="+mj-lt"/>
            </a:endParaRPr>
          </a:p>
        </p:txBody>
      </p:sp>
      <p:sp>
        <p:nvSpPr>
          <p:cNvPr id="4" name="TextBox 3"/>
          <p:cNvSpPr txBox="1"/>
          <p:nvPr/>
        </p:nvSpPr>
        <p:spPr>
          <a:xfrm>
            <a:off x="1906419" y="2132856"/>
            <a:ext cx="2446504" cy="523220"/>
          </a:xfrm>
          <a:prstGeom prst="rect">
            <a:avLst/>
          </a:prstGeom>
          <a:noFill/>
        </p:spPr>
        <p:txBody>
          <a:bodyPr wrap="none" rtlCol="0">
            <a:spAutoFit/>
          </a:bodyPr>
          <a:lstStyle/>
          <a:p>
            <a:r>
              <a:rPr lang="vi-VN" sz="2800" dirty="0">
                <a:latin typeface="+mj-lt"/>
              </a:rPr>
              <a:t>a. Nguyên nhân</a:t>
            </a:r>
            <a:endParaRPr lang="en-US" sz="2800" dirty="0">
              <a:latin typeface="+mj-lt"/>
            </a:endParaRP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347" y="2924944"/>
            <a:ext cx="2635577"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042" y="2877436"/>
            <a:ext cx="2928479" cy="181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1572" y="2924943"/>
            <a:ext cx="2928479"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2641" y="5022860"/>
            <a:ext cx="2783280" cy="183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4533" y="4941168"/>
            <a:ext cx="2518390" cy="1769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1571" y="5024428"/>
            <a:ext cx="289911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89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down)">
                                      <p:cBhvr>
                                        <p:cTn id="17" dur="500"/>
                                        <p:tgtEl>
                                          <p:spTgt spid="3078"/>
                                        </p:tgtEl>
                                      </p:cBhvr>
                                    </p:animEffect>
                                  </p:childTnLst>
                                </p:cTn>
                              </p:par>
                              <p:par>
                                <p:cTn id="18" presetID="22" presetClass="entr" presetSubtype="4" fill="hold" nodeType="withEffect">
                                  <p:stCondLst>
                                    <p:cond delay="0"/>
                                  </p:stCondLst>
                                  <p:childTnLst>
                                    <p:set>
                                      <p:cBhvr>
                                        <p:cTn id="19" dur="1" fill="hold">
                                          <p:stCondLst>
                                            <p:cond delay="0"/>
                                          </p:stCondLst>
                                        </p:cTn>
                                        <p:tgtEl>
                                          <p:spTgt spid="3079"/>
                                        </p:tgtEl>
                                        <p:attrNameLst>
                                          <p:attrName>style.visibility</p:attrName>
                                        </p:attrNameLst>
                                      </p:cBhvr>
                                      <p:to>
                                        <p:strVal val="visible"/>
                                      </p:to>
                                    </p:set>
                                    <p:animEffect transition="in" filter="wipe(down)">
                                      <p:cBhvr>
                                        <p:cTn id="20" dur="500"/>
                                        <p:tgtEl>
                                          <p:spTgt spid="307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additive="base">
                                        <p:cTn id="25" dur="500" fill="hold"/>
                                        <p:tgtEl>
                                          <p:spTgt spid="3082"/>
                                        </p:tgtEl>
                                        <p:attrNameLst>
                                          <p:attrName>ppt_x</p:attrName>
                                        </p:attrNameLst>
                                      </p:cBhvr>
                                      <p:tavLst>
                                        <p:tav tm="0">
                                          <p:val>
                                            <p:strVal val="#ppt_x"/>
                                          </p:val>
                                        </p:tav>
                                        <p:tav tm="100000">
                                          <p:val>
                                            <p:strVal val="#ppt_x"/>
                                          </p:val>
                                        </p:tav>
                                      </p:tavLst>
                                    </p:anim>
                                    <p:anim calcmode="lin" valueType="num">
                                      <p:cBhvr additive="base">
                                        <p:cTn id="26" dur="500" fill="hold"/>
                                        <p:tgtEl>
                                          <p:spTgt spid="308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81"/>
                                        </p:tgtEl>
                                        <p:attrNameLst>
                                          <p:attrName>style.visibility</p:attrName>
                                        </p:attrNameLst>
                                      </p:cBhvr>
                                      <p:to>
                                        <p:strVal val="visible"/>
                                      </p:to>
                                    </p:set>
                                    <p:anim calcmode="lin" valueType="num">
                                      <p:cBhvr additive="base">
                                        <p:cTn id="29" dur="500" fill="hold"/>
                                        <p:tgtEl>
                                          <p:spTgt spid="3081"/>
                                        </p:tgtEl>
                                        <p:attrNameLst>
                                          <p:attrName>ppt_x</p:attrName>
                                        </p:attrNameLst>
                                      </p:cBhvr>
                                      <p:tavLst>
                                        <p:tav tm="0">
                                          <p:val>
                                            <p:strVal val="#ppt_x"/>
                                          </p:val>
                                        </p:tav>
                                        <p:tav tm="100000">
                                          <p:val>
                                            <p:strVal val="#ppt_x"/>
                                          </p:val>
                                        </p:tav>
                                      </p:tavLst>
                                    </p:anim>
                                    <p:anim calcmode="lin" valueType="num">
                                      <p:cBhvr additive="base">
                                        <p:cTn id="30"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Effect transition="in" filter="circle(in)">
                                      <p:cBhvr>
                                        <p:cTn id="35" dur="2000"/>
                                        <p:tgtEl>
                                          <p:spTgt spid="30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083"/>
                                        </p:tgtEl>
                                        <p:attrNameLst>
                                          <p:attrName>style.visibility</p:attrName>
                                        </p:attrNameLst>
                                      </p:cBhvr>
                                      <p:to>
                                        <p:strVal val="visible"/>
                                      </p:to>
                                    </p:set>
                                    <p:animEffect transition="in" filter="wipe(down)">
                                      <p:cBhvr>
                                        <p:cTn id="40" dur="500"/>
                                        <p:tgtEl>
                                          <p:spTgt spid="3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4" y="1674386"/>
            <a:ext cx="2446504" cy="523220"/>
          </a:xfrm>
          <a:prstGeom prst="rect">
            <a:avLst/>
          </a:prstGeom>
          <a:noFill/>
        </p:spPr>
        <p:txBody>
          <a:bodyPr wrap="none" rtlCol="0">
            <a:spAutoFit/>
          </a:bodyPr>
          <a:lstStyle/>
          <a:p>
            <a:r>
              <a:rPr lang="vi-VN" sz="2800" dirty="0">
                <a:solidFill>
                  <a:schemeClr val="tx2"/>
                </a:solidFill>
                <a:latin typeface="+mj-lt"/>
              </a:rPr>
              <a:t>a. Nguyên nhân</a:t>
            </a:r>
            <a:endParaRPr lang="en-US" sz="2800" dirty="0">
              <a:solidFill>
                <a:schemeClr val="tx2"/>
              </a:solidFill>
              <a:latin typeface="+mj-lt"/>
            </a:endParaRPr>
          </a:p>
        </p:txBody>
      </p:sp>
      <p:sp>
        <p:nvSpPr>
          <p:cNvPr id="3" name="Rectangle 2"/>
          <p:cNvSpPr/>
          <p:nvPr/>
        </p:nvSpPr>
        <p:spPr>
          <a:xfrm>
            <a:off x="1847528" y="2197607"/>
            <a:ext cx="8208912" cy="4431983"/>
          </a:xfrm>
          <a:prstGeom prst="rect">
            <a:avLst/>
          </a:prstGeom>
        </p:spPr>
        <p:txBody>
          <a:bodyPr wrap="square">
            <a:spAutoFit/>
          </a:bodyPr>
          <a:lstStyle/>
          <a:p>
            <a:r>
              <a:rPr lang="vi-VN" sz="2400" dirty="0">
                <a:latin typeface="+mj-lt"/>
              </a:rPr>
              <a:t>-  Nguồn nước sạch hạn hẹp.</a:t>
            </a:r>
          </a:p>
          <a:p>
            <a:pPr marL="285750" indent="-285750">
              <a:buFontTx/>
              <a:buChar char="-"/>
            </a:pPr>
            <a:r>
              <a:rPr lang="vi-VN" sz="2400" dirty="0">
                <a:latin typeface="+mj-lt"/>
              </a:rPr>
              <a:t>Phân hóa nước ngọt không đồng đều ngay cả trên thế giới và ở Việt Nam.</a:t>
            </a:r>
          </a:p>
          <a:p>
            <a:pPr marL="285750" indent="-285750">
              <a:buFontTx/>
              <a:buChar char="-"/>
            </a:pPr>
            <a:r>
              <a:rPr lang="vi-VN" sz="2400" dirty="0">
                <a:latin typeface="+mj-lt"/>
              </a:rPr>
              <a:t>Chi phí khai thác nguồn nước ngọt chi phí cao</a:t>
            </a:r>
          </a:p>
          <a:p>
            <a:r>
              <a:rPr lang="vi-VN" sz="2400" dirty="0">
                <a:latin typeface="+mj-lt"/>
              </a:rPr>
              <a:t>-   Số nước ngọt không tự tạo ra, bên cạnh đó  đang bị ô nhiễm do chính con người tạo ra.</a:t>
            </a:r>
          </a:p>
          <a:p>
            <a:r>
              <a:rPr lang="vi-VN" sz="2400" dirty="0">
                <a:latin typeface="+mj-lt"/>
              </a:rPr>
              <a:t>+ Rác thác được bắt nguồn từ các mặt trong cuộc sống.</a:t>
            </a:r>
          </a:p>
          <a:p>
            <a:r>
              <a:rPr lang="vi-VN" sz="2400" dirty="0">
                <a:latin typeface="+mj-lt"/>
              </a:rPr>
              <a:t>+ Có những rác thải mất hàng chục năm mà chưa tiêu hủy được.</a:t>
            </a:r>
          </a:p>
          <a:p>
            <a:r>
              <a:rPr lang="vi-VN" sz="2400" dirty="0">
                <a:latin typeface="+mj-lt"/>
              </a:rPr>
              <a:t>+ Những chất độc ngấm xuống đất, thải ra sông suối</a:t>
            </a:r>
          </a:p>
          <a:p>
            <a:pPr marL="285750" indent="-285750">
              <a:buFontTx/>
              <a:buChar char="-"/>
            </a:pPr>
            <a:r>
              <a:rPr lang="vi-VN" sz="2400" dirty="0">
                <a:latin typeface="+mj-lt"/>
              </a:rPr>
              <a:t>Dân số ngày càng tăng cao, nhu cầu sử dụng nước ngọt ngày càng tăng cao</a:t>
            </a:r>
          </a:p>
          <a:p>
            <a:endParaRPr lang="vi-VN" dirty="0"/>
          </a:p>
        </p:txBody>
      </p:sp>
      <p:sp>
        <p:nvSpPr>
          <p:cNvPr id="4" name="Right Arrow 3"/>
          <p:cNvSpPr/>
          <p:nvPr/>
        </p:nvSpPr>
        <p:spPr>
          <a:xfrm>
            <a:off x="2495600" y="6128323"/>
            <a:ext cx="6048672" cy="899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t>
            </a:r>
            <a:r>
              <a:rPr lang="vi-VN" sz="2800" b="1" dirty="0">
                <a:solidFill>
                  <a:srgbClr val="FF0000"/>
                </a:solidFill>
                <a:latin typeface="+mj-lt"/>
              </a:rPr>
              <a:t>Nước ngày càng khan hiếm.</a:t>
            </a:r>
            <a:endParaRPr lang="en-US" sz="2800" b="1" dirty="0">
              <a:solidFill>
                <a:srgbClr val="FF0000"/>
              </a:solidFill>
              <a:latin typeface="+mj-lt"/>
            </a:endParaRPr>
          </a:p>
        </p:txBody>
      </p:sp>
    </p:spTree>
    <p:extLst>
      <p:ext uri="{BB962C8B-B14F-4D97-AF65-F5344CB8AC3E}">
        <p14:creationId xmlns:p14="http://schemas.microsoft.com/office/powerpoint/2010/main" val="231324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88132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96292" y="820563"/>
            <a:ext cx="9171709" cy="830997"/>
          </a:xfrm>
          <a:prstGeom prst="rect">
            <a:avLst/>
          </a:prstGeom>
          <a:noFill/>
        </p:spPr>
        <p:txBody>
          <a:bodyPr wrap="square" rtlCol="0">
            <a:spAutoFit/>
          </a:bodyPr>
          <a:lstStyle/>
          <a:p>
            <a:r>
              <a:rPr lang="vi-VN" sz="2400" b="1" i="1" dirty="0">
                <a:solidFill>
                  <a:srgbClr val="FF0000"/>
                </a:solidFill>
                <a:latin typeface="+mj-lt"/>
              </a:rPr>
              <a:t>2.Giải quyết vấn đề (Nguyên nhân- hậu quả của việc khan hiếm nước ngọt)</a:t>
            </a:r>
          </a:p>
        </p:txBody>
      </p:sp>
      <p:sp>
        <p:nvSpPr>
          <p:cNvPr id="5" name="TextBox 4"/>
          <p:cNvSpPr txBox="1"/>
          <p:nvPr/>
        </p:nvSpPr>
        <p:spPr>
          <a:xfrm>
            <a:off x="1631505" y="1674386"/>
            <a:ext cx="1749197" cy="523220"/>
          </a:xfrm>
          <a:prstGeom prst="rect">
            <a:avLst/>
          </a:prstGeom>
          <a:noFill/>
        </p:spPr>
        <p:txBody>
          <a:bodyPr wrap="none" rtlCol="0">
            <a:spAutoFit/>
          </a:bodyPr>
          <a:lstStyle/>
          <a:p>
            <a:r>
              <a:rPr lang="vi-VN" sz="2800" dirty="0">
                <a:solidFill>
                  <a:schemeClr val="tx2"/>
                </a:solidFill>
                <a:latin typeface="+mj-lt"/>
              </a:rPr>
              <a:t>b. Hậu quả</a:t>
            </a:r>
            <a:endParaRPr lang="en-US" sz="2800" dirty="0">
              <a:solidFill>
                <a:schemeClr val="tx2"/>
              </a:solidFill>
              <a:latin typeface="+mj-lt"/>
            </a:endParaRPr>
          </a:p>
        </p:txBody>
      </p:sp>
      <p:sp>
        <p:nvSpPr>
          <p:cNvPr id="3" name="Rectangle 2"/>
          <p:cNvSpPr/>
          <p:nvPr/>
        </p:nvSpPr>
        <p:spPr>
          <a:xfrm>
            <a:off x="1651364" y="4941169"/>
            <a:ext cx="8208912" cy="1200329"/>
          </a:xfrm>
          <a:prstGeom prst="rect">
            <a:avLst/>
          </a:prstGeom>
        </p:spPr>
        <p:txBody>
          <a:bodyPr wrap="square">
            <a:spAutoFit/>
          </a:bodyPr>
          <a:lstStyle/>
          <a:p>
            <a:r>
              <a:rPr lang="vi-VN" sz="2400" dirty="0"/>
              <a:t> -</a:t>
            </a:r>
            <a:r>
              <a:rPr lang="vi-VN" sz="2400" dirty="0">
                <a:latin typeface="+mj-lt"/>
              </a:rPr>
              <a:t>Tình trạng thiếu nước diễn ra trong sinh hoạt con người, đất đai khô cằn; cây cối, muôn vật không sống nổi.</a:t>
            </a:r>
            <a:endParaRPr lang="en-US" sz="2400" dirty="0">
              <a:latin typeface="+mj-lt"/>
            </a:endParaRPr>
          </a:p>
          <a:p>
            <a:r>
              <a:rPr lang="vi-VN" sz="2400" dirty="0">
                <a:latin typeface="+mj-lt"/>
              </a:rPr>
              <a:t>      </a:t>
            </a:r>
            <a:endParaRPr lang="vi-VN" dirty="0">
              <a:latin typeface="+mj-lt"/>
            </a:endParaRPr>
          </a:p>
        </p:txBody>
      </p:sp>
      <p:sp>
        <p:nvSpPr>
          <p:cNvPr id="4" name="Right Arrow 3"/>
          <p:cNvSpPr/>
          <p:nvPr/>
        </p:nvSpPr>
        <p:spPr>
          <a:xfrm>
            <a:off x="1631504" y="5733257"/>
            <a:ext cx="8784976" cy="1294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a:p>
            <a:pPr algn="ctr"/>
            <a:r>
              <a:rPr lang="vi-VN" dirty="0"/>
              <a:t> </a:t>
            </a:r>
            <a:r>
              <a:rPr lang="vi-VN" sz="2400" b="1" dirty="0">
                <a:solidFill>
                  <a:schemeClr val="tx1"/>
                </a:solidFill>
                <a:latin typeface="+mj-lt"/>
              </a:rPr>
              <a:t>Ảnh hưởng trực tiếp đến sức khỏe và kinh tế nghiêm trọng đối với con người</a:t>
            </a:r>
          </a:p>
          <a:p>
            <a:pPr algn="ctr"/>
            <a:r>
              <a:rPr lang="vi-VN" dirty="0"/>
              <a:t>	</a:t>
            </a:r>
            <a:endParaRPr lang="en-US" sz="2800" b="1" dirty="0">
              <a:solidFill>
                <a:srgbClr val="FF0000"/>
              </a:solidFill>
              <a:latin typeface="+mj-l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234" y="2226595"/>
            <a:ext cx="2860460" cy="255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327" y="2214176"/>
            <a:ext cx="3101330" cy="251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4658" y="2226594"/>
            <a:ext cx="2850385" cy="24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219"/>
                                        </p:tgtEl>
                                        <p:attrNameLst>
                                          <p:attrName>style.visibility</p:attrName>
                                        </p:attrNameLst>
                                      </p:cBhvr>
                                      <p:to>
                                        <p:strVal val="visible"/>
                                      </p:to>
                                    </p:set>
                                    <p:animEffect transition="in" filter="fade">
                                      <p:cBhvr>
                                        <p:cTn id="19" dur="1000"/>
                                        <p:tgtEl>
                                          <p:spTgt spid="9219"/>
                                        </p:tgtEl>
                                      </p:cBhvr>
                                    </p:animEffect>
                                    <p:anim calcmode="lin" valueType="num">
                                      <p:cBhvr>
                                        <p:cTn id="20" dur="1000" fill="hold"/>
                                        <p:tgtEl>
                                          <p:spTgt spid="9219"/>
                                        </p:tgtEl>
                                        <p:attrNameLst>
                                          <p:attrName>ppt_x</p:attrName>
                                        </p:attrNameLst>
                                      </p:cBhvr>
                                      <p:tavLst>
                                        <p:tav tm="0">
                                          <p:val>
                                            <p:strVal val="#ppt_x"/>
                                          </p:val>
                                        </p:tav>
                                        <p:tav tm="100000">
                                          <p:val>
                                            <p:strVal val="#ppt_x"/>
                                          </p:val>
                                        </p:tav>
                                      </p:tavLst>
                                    </p:anim>
                                    <p:anim calcmode="lin" valueType="num">
                                      <p:cBhvr>
                                        <p:cTn id="21" dur="1000" fill="hold"/>
                                        <p:tgtEl>
                                          <p:spTgt spid="92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fade">
                                      <p:cBhvr>
                                        <p:cTn id="24" dur="1000"/>
                                        <p:tgtEl>
                                          <p:spTgt spid="9220"/>
                                        </p:tgtEl>
                                      </p:cBhvr>
                                    </p:animEffect>
                                    <p:anim calcmode="lin" valueType="num">
                                      <p:cBhvr>
                                        <p:cTn id="25" dur="1000" fill="hold"/>
                                        <p:tgtEl>
                                          <p:spTgt spid="9220"/>
                                        </p:tgtEl>
                                        <p:attrNameLst>
                                          <p:attrName>ppt_x</p:attrName>
                                        </p:attrNameLst>
                                      </p:cBhvr>
                                      <p:tavLst>
                                        <p:tav tm="0">
                                          <p:val>
                                            <p:strVal val="#ppt_x"/>
                                          </p:val>
                                        </p:tav>
                                        <p:tav tm="100000">
                                          <p:val>
                                            <p:strVal val="#ppt_x"/>
                                          </p:val>
                                        </p:tav>
                                      </p:tavLst>
                                    </p:anim>
                                    <p:anim calcmode="lin" valueType="num">
                                      <p:cBhvr>
                                        <p:cTn id="26"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0"/>
            <a:ext cx="118813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75520" y="1052736"/>
            <a:ext cx="4899098" cy="523220"/>
          </a:xfrm>
          <a:prstGeom prst="rect">
            <a:avLst/>
          </a:prstGeom>
          <a:noFill/>
        </p:spPr>
        <p:txBody>
          <a:bodyPr wrap="none" rtlCol="0">
            <a:spAutoFit/>
          </a:bodyPr>
          <a:lstStyle/>
          <a:p>
            <a:r>
              <a:rPr lang="vi-VN" sz="2800" b="1" dirty="0">
                <a:solidFill>
                  <a:srgbClr val="FF0000"/>
                </a:solidFill>
                <a:latin typeface="+mj-lt"/>
              </a:rPr>
              <a:t>3.Khẳng định và nêu giải pháp</a:t>
            </a:r>
            <a:endParaRPr lang="en-US" sz="2800" b="1" dirty="0">
              <a:solidFill>
                <a:srgbClr val="FF0000"/>
              </a:solidFill>
              <a:latin typeface="+mj-lt"/>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690" y="1575956"/>
            <a:ext cx="280831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832" y="1615941"/>
            <a:ext cx="3024336" cy="236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0176" y="1655927"/>
            <a:ext cx="2863562" cy="230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39416" y="4149080"/>
            <a:ext cx="10729192" cy="270892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mj-lt"/>
              </a:rPr>
              <a:t>- Khẳng định vấn đề</a:t>
            </a:r>
          </a:p>
          <a:p>
            <a:r>
              <a:rPr lang="vi-VN" sz="2400" dirty="0">
                <a:solidFill>
                  <a:schemeClr val="tx1">
                    <a:lumMod val="95000"/>
                    <a:lumOff val="5000"/>
                  </a:schemeClr>
                </a:solidFill>
                <a:latin typeface="+mj-lt"/>
              </a:rPr>
              <a:t>               + Nước ngọt ngày càng khan hiếm</a:t>
            </a:r>
          </a:p>
          <a:p>
            <a:r>
              <a:rPr lang="vi-VN" sz="2400" dirty="0">
                <a:solidFill>
                  <a:schemeClr val="tx1">
                    <a:lumMod val="95000"/>
                    <a:lumOff val="5000"/>
                  </a:schemeClr>
                </a:solidFill>
                <a:latin typeface="+mj-lt"/>
              </a:rPr>
              <a:t>               + Chi phí để có nước sạch và hợp vệ sinh rất tốn kém.</a:t>
            </a:r>
          </a:p>
          <a:p>
            <a:r>
              <a:rPr lang="vi-VN" sz="2400" dirty="0">
                <a:solidFill>
                  <a:srgbClr val="FF0000"/>
                </a:solidFill>
                <a:latin typeface="+mj-lt"/>
              </a:rPr>
              <a:t>- Giải pháp</a:t>
            </a:r>
          </a:p>
          <a:p>
            <a:r>
              <a:rPr lang="vi-VN" sz="2400" dirty="0">
                <a:solidFill>
                  <a:schemeClr val="tx1">
                    <a:lumMod val="95000"/>
                    <a:lumOff val="5000"/>
                  </a:schemeClr>
                </a:solidFill>
                <a:latin typeface="+mj-lt"/>
              </a:rPr>
              <a:t>	   + Tăng cường khai thác nguồn nước ngọt.</a:t>
            </a:r>
          </a:p>
          <a:p>
            <a:r>
              <a:rPr lang="vi-VN" sz="2400" dirty="0">
                <a:solidFill>
                  <a:schemeClr val="tx1">
                    <a:lumMod val="95000"/>
                    <a:lumOff val="5000"/>
                  </a:schemeClr>
                </a:solidFill>
                <a:latin typeface="+mj-lt"/>
              </a:rPr>
              <a:t>	   + Sử dụng hợp lí nguồn nước.</a:t>
            </a:r>
          </a:p>
          <a:p>
            <a:r>
              <a:rPr lang="vi-VN" sz="2400" dirty="0">
                <a:solidFill>
                  <a:schemeClr val="tx1">
                    <a:lumMod val="95000"/>
                    <a:lumOff val="5000"/>
                  </a:schemeClr>
                </a:solidFill>
                <a:latin typeface="+mj-lt"/>
              </a:rPr>
              <a:t>	    + Tiết kiệm nguồn tài nguyên nước có sẵn trong tự nhiên.</a:t>
            </a:r>
          </a:p>
        </p:txBody>
      </p:sp>
    </p:spTree>
    <p:extLst>
      <p:ext uri="{BB962C8B-B14F-4D97-AF65-F5344CB8AC3E}">
        <p14:creationId xmlns:p14="http://schemas.microsoft.com/office/powerpoint/2010/main" val="37792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1000"/>
                                        <p:tgtEl>
                                          <p:spTgt spid="10245"/>
                                        </p:tgtEl>
                                      </p:cBhvr>
                                    </p:animEffect>
                                    <p:anim calcmode="lin" valueType="num">
                                      <p:cBhvr>
                                        <p:cTn id="8" dur="1000" fill="hold"/>
                                        <p:tgtEl>
                                          <p:spTgt spid="10245"/>
                                        </p:tgtEl>
                                        <p:attrNameLst>
                                          <p:attrName>ppt_x</p:attrName>
                                        </p:attrNameLst>
                                      </p:cBhvr>
                                      <p:tavLst>
                                        <p:tav tm="0">
                                          <p:val>
                                            <p:strVal val="#ppt_x"/>
                                          </p:val>
                                        </p:tav>
                                        <p:tav tm="100000">
                                          <p:val>
                                            <p:strVal val="#ppt_x"/>
                                          </p:val>
                                        </p:tav>
                                      </p:tavLst>
                                    </p:anim>
                                    <p:anim calcmode="lin" valueType="num">
                                      <p:cBhvr>
                                        <p:cTn id="9" dur="1000" fill="hold"/>
                                        <p:tgtEl>
                                          <p:spTgt spid="102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fade">
                                      <p:cBhvr>
                                        <p:cTn id="12" dur="1000"/>
                                        <p:tgtEl>
                                          <p:spTgt spid="10246"/>
                                        </p:tgtEl>
                                      </p:cBhvr>
                                    </p:animEffect>
                                    <p:anim calcmode="lin" valueType="num">
                                      <p:cBhvr>
                                        <p:cTn id="13" dur="1000" fill="hold"/>
                                        <p:tgtEl>
                                          <p:spTgt spid="10246"/>
                                        </p:tgtEl>
                                        <p:attrNameLst>
                                          <p:attrName>ppt_x</p:attrName>
                                        </p:attrNameLst>
                                      </p:cBhvr>
                                      <p:tavLst>
                                        <p:tav tm="0">
                                          <p:val>
                                            <p:strVal val="#ppt_x"/>
                                          </p:val>
                                        </p:tav>
                                        <p:tav tm="100000">
                                          <p:val>
                                            <p:strVal val="#ppt_x"/>
                                          </p:val>
                                        </p:tav>
                                      </p:tavLst>
                                    </p:anim>
                                    <p:anim calcmode="lin" valueType="num">
                                      <p:cBhvr>
                                        <p:cTn id="14" dur="1000" fill="hold"/>
                                        <p:tgtEl>
                                          <p:spTgt spid="102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7"/>
                                        </p:tgtEl>
                                        <p:attrNameLst>
                                          <p:attrName>style.visibility</p:attrName>
                                        </p:attrNameLst>
                                      </p:cBhvr>
                                      <p:to>
                                        <p:strVal val="visible"/>
                                      </p:to>
                                    </p:set>
                                    <p:animEffect transition="in" filter="fade">
                                      <p:cBhvr>
                                        <p:cTn id="17" dur="1000"/>
                                        <p:tgtEl>
                                          <p:spTgt spid="10247"/>
                                        </p:tgtEl>
                                      </p:cBhvr>
                                    </p:animEffect>
                                    <p:anim calcmode="lin" valueType="num">
                                      <p:cBhvr>
                                        <p:cTn id="18" dur="1000" fill="hold"/>
                                        <p:tgtEl>
                                          <p:spTgt spid="10247"/>
                                        </p:tgtEl>
                                        <p:attrNameLst>
                                          <p:attrName>ppt_x</p:attrName>
                                        </p:attrNameLst>
                                      </p:cBhvr>
                                      <p:tavLst>
                                        <p:tav tm="0">
                                          <p:val>
                                            <p:strVal val="#ppt_x"/>
                                          </p:val>
                                        </p:tav>
                                        <p:tav tm="100000">
                                          <p:val>
                                            <p:strVal val="#ppt_x"/>
                                          </p:val>
                                        </p:tav>
                                      </p:tavLst>
                                    </p:anim>
                                    <p:anim calcmode="lin" valueType="num">
                                      <p:cBhvr>
                                        <p:cTn id="19"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714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28154" y="2519683"/>
            <a:ext cx="3196239" cy="3046988"/>
          </a:xfrm>
          <a:prstGeom prst="rect">
            <a:avLst/>
          </a:prstGeom>
          <a:solidFill>
            <a:schemeClr val="tx2">
              <a:lumMod val="40000"/>
              <a:lumOff val="60000"/>
            </a:schemeClr>
          </a:solidFill>
        </p:spPr>
        <p:txBody>
          <a:bodyPr wrap="square" rtlCol="0">
            <a:spAutoFit/>
          </a:bodyPr>
          <a:lstStyle/>
          <a:p>
            <a:r>
              <a:rPr lang="vi-VN" sz="2400" i="1" dirty="0">
                <a:latin typeface="+mj-lt"/>
              </a:rPr>
              <a:t>Em hãy kể 3 tác dụng của nước ngọt mang lại? Em sẽ làm gì trước tình trạng khan hiếm nước ngọt hiện nay? So với những điều về nước, văn bản cho em hiểu thêm những gì?</a:t>
            </a:r>
            <a:endParaRPr lang="en-US" sz="2400" i="1" dirty="0">
              <a:latin typeface="+mj-lt"/>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2492896"/>
            <a:ext cx="386290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3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9"/>
                                        </p:tgtEl>
                                        <p:attrNameLst>
                                          <p:attrName>style.visibility</p:attrName>
                                        </p:attrNameLst>
                                      </p:cBhvr>
                                      <p:to>
                                        <p:strVal val="visible"/>
                                      </p:to>
                                    </p:set>
                                    <p:anim calcmode="lin" valueType="num">
                                      <p:cBhvr additive="base">
                                        <p:cTn id="11" dur="500" fill="hold"/>
                                        <p:tgtEl>
                                          <p:spTgt spid="11269"/>
                                        </p:tgtEl>
                                        <p:attrNameLst>
                                          <p:attrName>ppt_x</p:attrName>
                                        </p:attrNameLst>
                                      </p:cBhvr>
                                      <p:tavLst>
                                        <p:tav tm="0">
                                          <p:val>
                                            <p:strVal val="#ppt_x"/>
                                          </p:val>
                                        </p:tav>
                                        <p:tav tm="100000">
                                          <p:val>
                                            <p:strVal val="#ppt_x"/>
                                          </p:val>
                                        </p:tav>
                                      </p:tavLst>
                                    </p:anim>
                                    <p:anim calcmode="lin" valueType="num">
                                      <p:cBhvr additive="base">
                                        <p:cTn id="12"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8" y="-14792"/>
            <a:ext cx="12130817" cy="685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29795" y="1700809"/>
            <a:ext cx="6058693" cy="1384995"/>
          </a:xfrm>
          <a:prstGeom prst="rect">
            <a:avLst/>
          </a:prstGeom>
        </p:spPr>
        <p:txBody>
          <a:bodyPr wrap="square">
            <a:spAutoFit/>
          </a:bodyPr>
          <a:lstStyle/>
          <a:p>
            <a:r>
              <a:rPr lang="vi-VN" sz="2800" b="1" i="1" dirty="0">
                <a:latin typeface="+mj-lt"/>
              </a:rPr>
              <a:t>Viết đoạn văn khoảng 8-10 dòng về chủ đề môi trường, có sử dụng thành ngữ </a:t>
            </a:r>
          </a:p>
          <a:p>
            <a:r>
              <a:rPr lang="vi-VN" sz="2800" b="1" i="1" dirty="0">
                <a:latin typeface="+mj-lt"/>
              </a:rPr>
              <a:t>“ nhiều như nước”.</a:t>
            </a:r>
            <a:endParaRPr lang="en-US" sz="2800" b="1" i="1" dirty="0">
              <a:latin typeface="+mj-lt"/>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848" y="3261287"/>
            <a:ext cx="7056784" cy="3583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416" y="1844824"/>
            <a:ext cx="3451299"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92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
            <a:ext cx="1195332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1" y="2996952"/>
            <a:ext cx="184731" cy="369332"/>
          </a:xfrm>
          <a:prstGeom prst="rect">
            <a:avLst/>
          </a:prstGeom>
          <a:noFill/>
        </p:spPr>
        <p:txBody>
          <a:bodyPr wrap="none" rtlCol="0">
            <a:spAutoFit/>
          </a:bodyPr>
          <a:lstStyle/>
          <a:p>
            <a:endParaRPr lang="en-US"/>
          </a:p>
        </p:txBody>
      </p:sp>
      <p:sp>
        <p:nvSpPr>
          <p:cNvPr id="4" name="Isosceles Triangle 3"/>
          <p:cNvSpPr/>
          <p:nvPr/>
        </p:nvSpPr>
        <p:spPr>
          <a:xfrm>
            <a:off x="2855641" y="2348881"/>
            <a:ext cx="5832647" cy="4392489"/>
          </a:xfrm>
          <a:prstGeom prst="triangle">
            <a:avLst>
              <a:gd name="adj" fmla="val 502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mj-lt"/>
              </a:rPr>
              <a:t>Em hãy tìm sự khác biệt giữa nước ngọt trong trong sinh hoạt với nước ngọt có ga.</a:t>
            </a:r>
            <a:endParaRPr lang="en-US" sz="2800" dirty="0">
              <a:solidFill>
                <a:schemeClr val="tx1">
                  <a:lumMod val="95000"/>
                  <a:lumOff val="5000"/>
                </a:schemeClr>
              </a:solidFill>
              <a:latin typeface="+mj-lt"/>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152" y="1759648"/>
            <a:ext cx="3059831" cy="3046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492246" y="1785546"/>
            <a:ext cx="2587530" cy="338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98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1000"/>
                                        <p:tgtEl>
                                          <p:spTgt spid="13316"/>
                                        </p:tgtEl>
                                      </p:cBhvr>
                                    </p:animEffect>
                                    <p:anim calcmode="lin" valueType="num">
                                      <p:cBhvr>
                                        <p:cTn id="13" dur="1000" fill="hold"/>
                                        <p:tgtEl>
                                          <p:spTgt spid="13316"/>
                                        </p:tgtEl>
                                        <p:attrNameLst>
                                          <p:attrName>ppt_x</p:attrName>
                                        </p:attrNameLst>
                                      </p:cBhvr>
                                      <p:tavLst>
                                        <p:tav tm="0">
                                          <p:val>
                                            <p:strVal val="#ppt_x"/>
                                          </p:val>
                                        </p:tav>
                                        <p:tav tm="100000">
                                          <p:val>
                                            <p:strVal val="#ppt_x"/>
                                          </p:val>
                                        </p:tav>
                                      </p:tavLst>
                                    </p:anim>
                                    <p:anim calcmode="lin" valueType="num">
                                      <p:cBhvr>
                                        <p:cTn id="14"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C6194C-D1F0-41E1-8D23-A79C7626A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8" y="101600"/>
            <a:ext cx="12025336" cy="6711776"/>
          </a:xfrm>
          <a:prstGeom prst="rect">
            <a:avLst/>
          </a:prstGeom>
        </p:spPr>
      </p:pic>
      <p:sp>
        <p:nvSpPr>
          <p:cNvPr id="2" name="Rectangle 1"/>
          <p:cNvSpPr/>
          <p:nvPr/>
        </p:nvSpPr>
        <p:spPr>
          <a:xfrm>
            <a:off x="1991544" y="2204865"/>
            <a:ext cx="7704856" cy="2585323"/>
          </a:xfrm>
          <a:prstGeom prst="rect">
            <a:avLst/>
          </a:prstGeom>
          <a:noFill/>
        </p:spPr>
        <p:txBody>
          <a:bodyPr wrap="square" lIns="91440" tIns="45720" rIns="91440" bIns="45720">
            <a:spAutoFit/>
          </a:bodyPr>
          <a:lstStyle/>
          <a:p>
            <a:pPr algn="ctr"/>
            <a:r>
              <a:rPr lang="vi-VN"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XIN CẢM ƠN CÁC QUÍ THẦY CÔ VÀ CÁC EM HỌC SINH!</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444283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5680" y="228122"/>
            <a:ext cx="8568952" cy="954107"/>
          </a:xfrm>
          <a:prstGeom prst="rect">
            <a:avLst/>
          </a:prstGeom>
          <a:noFill/>
        </p:spPr>
        <p:txBody>
          <a:bodyPr wrap="square" rtlCol="0">
            <a:spAutoFit/>
          </a:bodyPr>
          <a:lstStyle/>
          <a:p>
            <a:r>
              <a:rPr lang="vi-VN" sz="2800" i="1" dirty="0">
                <a:solidFill>
                  <a:srgbClr val="FF0000"/>
                </a:solidFill>
                <a:latin typeface="+mj-lt"/>
              </a:rPr>
              <a:t>Em hãy quan sát hình ảnh các bức tranh, qua đó em có suy nghĩ như thế nào về vấn đề nước ngọt hiện nay?</a:t>
            </a:r>
            <a:endParaRPr lang="en-US" sz="2800" i="1" dirty="0">
              <a:solidFill>
                <a:srgbClr val="FF0000"/>
              </a:solidFill>
              <a:latin typeface="+mj-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4" y="-2767"/>
            <a:ext cx="2196752" cy="156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1757363"/>
            <a:ext cx="11737304" cy="498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77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6" y="36927"/>
            <a:ext cx="1209734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5482" y="560147"/>
            <a:ext cx="11449272" cy="3139321"/>
          </a:xfrm>
          <a:prstGeom prst="rect">
            <a:avLst/>
          </a:prstGeom>
          <a:noFill/>
        </p:spPr>
        <p:txBody>
          <a:bodyPr wrap="square" rtlCol="0">
            <a:spAutoFit/>
          </a:bodyPr>
          <a:lstStyle/>
          <a:p>
            <a:r>
              <a:rPr lang="vi-VN" b="1" dirty="0">
                <a:solidFill>
                  <a:srgbClr val="FF0000"/>
                </a:solidFill>
                <a:latin typeface="+mj-lt"/>
              </a:rPr>
              <a:t>1. Về kiến thức</a:t>
            </a:r>
          </a:p>
          <a:p>
            <a:r>
              <a:rPr lang="vi-VN" dirty="0">
                <a:latin typeface="+mj-lt"/>
              </a:rPr>
              <a:t>- Tri thức ngữ văn (khái niệm nghị luận xã hội trình bày một ý kiến, lí lẽ, dẫn chứng).</a:t>
            </a:r>
          </a:p>
          <a:p>
            <a:r>
              <a:rPr lang="vi-VN" dirty="0">
                <a:latin typeface="+mj-lt"/>
              </a:rPr>
              <a:t>- Thực hành tiết kiệm nước</a:t>
            </a:r>
          </a:p>
          <a:p>
            <a:r>
              <a:rPr lang="vi-VN" dirty="0">
                <a:latin typeface="+mj-lt"/>
              </a:rPr>
              <a:t>- Xác định được Từ Hán Việt, văn bản, đoạn văn.</a:t>
            </a:r>
          </a:p>
          <a:p>
            <a:r>
              <a:rPr lang="vi-VN" b="1" dirty="0">
                <a:solidFill>
                  <a:srgbClr val="FF0000"/>
                </a:solidFill>
                <a:latin typeface="+mj-lt"/>
              </a:rPr>
              <a:t>2. Về năng lực </a:t>
            </a:r>
          </a:p>
          <a:p>
            <a:r>
              <a:rPr lang="vi-VN" dirty="0">
                <a:latin typeface="+mj-lt"/>
              </a:rPr>
              <a:t>- Nhận biết được một số yếu tố hình thức ( ý kiến, lí lẽ, bằng chứng, …) nội dung (đề tài, vấn đề, tư tưởng, ý nghĩa,…) của các văn bản nghị luận xã hội.</a:t>
            </a:r>
          </a:p>
          <a:p>
            <a:r>
              <a:rPr lang="vi-VN" dirty="0">
                <a:latin typeface="+mj-lt"/>
              </a:rPr>
              <a:t>- Biết tiết kiệm nước trong cuộc sống hàng ngày</a:t>
            </a:r>
          </a:p>
          <a:p>
            <a:r>
              <a:rPr lang="vi-VN" dirty="0">
                <a:latin typeface="+mj-lt"/>
              </a:rPr>
              <a:t>- Vận dụng được những hiểu biết về văn bản, đoạn văn và một số từ Hán Việt thông dụng vào đọc, viết, nói và nghe</a:t>
            </a:r>
          </a:p>
          <a:p>
            <a:r>
              <a:rPr lang="vi-VN" dirty="0">
                <a:latin typeface="+mj-lt"/>
              </a:rPr>
              <a:t>- Viết được bài văn trình bày ý kiến về một hiện tượng trong đời sống</a:t>
            </a:r>
          </a:p>
          <a:p>
            <a:r>
              <a:rPr lang="vi-VN" dirty="0">
                <a:latin typeface="+mj-lt"/>
              </a:rPr>
              <a:t>- Trình bày được ý kiến về một hiện tượng trong đời sống</a:t>
            </a:r>
          </a:p>
        </p:txBody>
      </p:sp>
      <p:sp>
        <p:nvSpPr>
          <p:cNvPr id="4" name="TextBox 3"/>
          <p:cNvSpPr txBox="1"/>
          <p:nvPr/>
        </p:nvSpPr>
        <p:spPr>
          <a:xfrm>
            <a:off x="263352" y="3594852"/>
            <a:ext cx="11809312" cy="3139321"/>
          </a:xfrm>
          <a:prstGeom prst="rect">
            <a:avLst/>
          </a:prstGeom>
          <a:noFill/>
        </p:spPr>
        <p:txBody>
          <a:bodyPr wrap="square" rtlCol="0">
            <a:spAutoFit/>
          </a:bodyPr>
          <a:lstStyle/>
          <a:p>
            <a:r>
              <a:rPr lang="vi-VN" b="1" dirty="0">
                <a:solidFill>
                  <a:srgbClr val="FF0000"/>
                </a:solidFill>
                <a:latin typeface="+mj-lt"/>
              </a:rPr>
              <a:t>3. Về phẩm chất</a:t>
            </a:r>
          </a:p>
          <a:p>
            <a:r>
              <a:rPr lang="vi-VN" dirty="0">
                <a:latin typeface="+mj-lt"/>
              </a:rPr>
              <a:t>- Nhân ái: HS biết tôn trọng, yêu thương mọi người xung quanh, trân trọng và bảo vệ môi trường sống. Biết cảm thông, ca ngợi những hành động đẹp; lên án những hạnh động xấu. </a:t>
            </a:r>
          </a:p>
          <a:p>
            <a:r>
              <a:rPr lang="vi-VN" dirty="0">
                <a:latin typeface="+mj-lt"/>
              </a:rPr>
              <a:t>- Chăm chỉ: HS có ý thức vận dụng bài học vào các tình huống, hoàn cảnh thực tế đời sống của bản thân. Vượt lên trên hoàn cảnh, nhiệt tình tham giác công việc của tập thể về tuyền truyền, vận động mọi người xung quanh cùng nhau tiết kiệm nước.</a:t>
            </a:r>
          </a:p>
          <a:p>
            <a:r>
              <a:rPr lang="vi-VN" dirty="0">
                <a:latin typeface="+mj-lt"/>
              </a:rPr>
              <a:t>-Trách nhiệm: hành động có trách nhiệm với chính mình, có trách nhiệm với đất nước về vấn đề tiết kiềm nước. Biết không đổ lỗi cho người khác.</a:t>
            </a:r>
          </a:p>
          <a:p>
            <a:r>
              <a:rPr lang="vi-VN" dirty="0">
                <a:latin typeface="+mj-lt"/>
              </a:rPr>
              <a:t>- Trung thực:Luôn tôn trọng lẽ phải về những vấn đề về nước; thật thà, ngay thẳng trong vấn đề lên án thực trạng khan hiếm nguồn nước ngọt.</a:t>
            </a:r>
          </a:p>
          <a:p>
            <a:r>
              <a:rPr lang="vi-VN" dirty="0">
                <a:latin typeface="+mj-lt"/>
              </a:rPr>
              <a:t>- Yêu nước: HS luôn tự hào và bảo vệ thiên nhiên, con người Việt Nam khi chung tay bảo vệ nguồn nước ngọt. Tự hào về vốn từ phong phú Hán Việt của nước mình.</a:t>
            </a:r>
          </a:p>
        </p:txBody>
      </p:sp>
      <p:sp>
        <p:nvSpPr>
          <p:cNvPr id="5" name="TextBox 4"/>
          <p:cNvSpPr txBox="1"/>
          <p:nvPr/>
        </p:nvSpPr>
        <p:spPr>
          <a:xfrm>
            <a:off x="4236389" y="25460"/>
            <a:ext cx="3719223" cy="523220"/>
          </a:xfrm>
          <a:prstGeom prst="rect">
            <a:avLst/>
          </a:prstGeom>
          <a:noFill/>
        </p:spPr>
        <p:txBody>
          <a:bodyPr wrap="none" rtlCol="0">
            <a:spAutoFit/>
          </a:bodyPr>
          <a:lstStyle/>
          <a:p>
            <a:r>
              <a:rPr lang="en-US" sz="2800" b="1" dirty="0" err="1">
                <a:solidFill>
                  <a:srgbClr val="FF0000"/>
                </a:solidFill>
                <a:latin typeface="Times New Roman" pitchFamily="18" charset="0"/>
                <a:cs typeface="Times New Roman" pitchFamily="18" charset="0"/>
              </a:rPr>
              <a:t>MỤC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1351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15881" y="4293096"/>
            <a:ext cx="184731" cy="369332"/>
          </a:xfrm>
          <a:prstGeom prst="rect">
            <a:avLst/>
          </a:prstGeom>
          <a:noFill/>
        </p:spPr>
        <p:txBody>
          <a:bodyPr wrap="none" rtlCol="0">
            <a:spAutoFit/>
          </a:bodyPr>
          <a:lstStyle/>
          <a:p>
            <a:endParaRPr lang="en-US" dirty="0"/>
          </a:p>
        </p:txBody>
      </p:sp>
      <p:sp>
        <p:nvSpPr>
          <p:cNvPr id="7" name="TextBox 6"/>
          <p:cNvSpPr txBox="1"/>
          <p:nvPr/>
        </p:nvSpPr>
        <p:spPr>
          <a:xfrm>
            <a:off x="358208" y="1354794"/>
            <a:ext cx="11440398" cy="1815882"/>
          </a:xfrm>
          <a:prstGeom prst="rect">
            <a:avLst/>
          </a:prstGeom>
          <a:solidFill>
            <a:schemeClr val="accent2"/>
          </a:solidFill>
        </p:spPr>
        <p:txBody>
          <a:bodyPr wrap="square" rtlCol="0">
            <a:spAutoFit/>
          </a:bodyPr>
          <a:lstStyle/>
          <a:p>
            <a:r>
              <a:rPr lang="vi-VN" sz="2800" dirty="0">
                <a:latin typeface="+mj-lt"/>
              </a:rPr>
              <a:t>a.	Mục tiêu: HS xác định được thông tin văn bản, thể loại văn bản.</a:t>
            </a:r>
          </a:p>
          <a:p>
            <a:r>
              <a:rPr lang="vi-VN" sz="2800" dirty="0">
                <a:latin typeface="+mj-lt"/>
              </a:rPr>
              <a:t>b.	Phương thức thực hiện: Kĩ thuật khăn trải bàn</a:t>
            </a:r>
          </a:p>
          <a:p>
            <a:r>
              <a:rPr lang="vi-VN" sz="2800" dirty="0">
                <a:latin typeface="+mj-lt"/>
              </a:rPr>
              <a:t>c.	Yêu cầu sản phẩm: HS trình bày qua  sản phẩm nhóm,  thực hiện được nhiệm vụ vào vở ghi của mình.</a:t>
            </a:r>
          </a:p>
        </p:txBody>
      </p:sp>
      <p:sp>
        <p:nvSpPr>
          <p:cNvPr id="8" name="TextBox 7"/>
          <p:cNvSpPr txBox="1"/>
          <p:nvPr/>
        </p:nvSpPr>
        <p:spPr>
          <a:xfrm>
            <a:off x="4688156" y="3027401"/>
            <a:ext cx="5652120" cy="1661993"/>
          </a:xfrm>
          <a:prstGeom prst="rect">
            <a:avLst/>
          </a:prstGeom>
          <a:noFill/>
        </p:spPr>
        <p:txBody>
          <a:bodyPr wrap="square" rtlCol="0">
            <a:spAutoFit/>
          </a:bodyPr>
          <a:lstStyle/>
          <a:p>
            <a:pPr lvl="0"/>
            <a:endParaRPr lang="vi-VN" dirty="0"/>
          </a:p>
          <a:p>
            <a:pPr lvl="0"/>
            <a:r>
              <a:rPr lang="vi-VN" sz="2800" i="1" dirty="0">
                <a:latin typeface="+mj-lt"/>
              </a:rPr>
              <a:t>Theo thông tin văn bản em hãy nêu tên tác giả ; thể loại, nguồn gốc và bố cục của tác phẩm</a:t>
            </a:r>
            <a:endParaRPr lang="en-US" sz="2800" i="1"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235" y="3212976"/>
            <a:ext cx="4191031"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156" y="3284984"/>
            <a:ext cx="6304388" cy="331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41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1000"/>
                                        <p:tgtEl>
                                          <p:spTgt spid="4100"/>
                                        </p:tgtEl>
                                      </p:cBhvr>
                                    </p:animEffect>
                                    <p:anim calcmode="lin" valueType="num">
                                      <p:cBhvr>
                                        <p:cTn id="22" dur="1000" fill="hold"/>
                                        <p:tgtEl>
                                          <p:spTgt spid="4100"/>
                                        </p:tgtEl>
                                        <p:attrNameLst>
                                          <p:attrName>ppt_x</p:attrName>
                                        </p:attrNameLst>
                                      </p:cBhvr>
                                      <p:tavLst>
                                        <p:tav tm="0">
                                          <p:val>
                                            <p:strVal val="#ppt_x"/>
                                          </p:val>
                                        </p:tav>
                                        <p:tav tm="100000">
                                          <p:val>
                                            <p:strVal val="#ppt_x"/>
                                          </p:val>
                                        </p:tav>
                                      </p:tavLst>
                                    </p:anim>
                                    <p:anim calcmode="lin" valueType="num">
                                      <p:cBhvr>
                                        <p:cTn id="2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0"/>
            <a:ext cx="119533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3392" y="692696"/>
            <a:ext cx="9721081" cy="4955203"/>
          </a:xfrm>
          <a:prstGeom prst="rect">
            <a:avLst/>
          </a:prstGeom>
          <a:noFill/>
        </p:spPr>
        <p:txBody>
          <a:bodyPr wrap="square" rtlCol="0">
            <a:spAutoFit/>
          </a:bodyPr>
          <a:lstStyle/>
          <a:p>
            <a:pPr lvl="0"/>
            <a:r>
              <a:rPr lang="vi-VN" sz="2800" b="1" dirty="0">
                <a:latin typeface="+mj-lt"/>
              </a:rPr>
              <a:t>1. Tác giả: </a:t>
            </a:r>
            <a:r>
              <a:rPr lang="vi-VN" sz="2800" dirty="0">
                <a:latin typeface="+mj-lt"/>
              </a:rPr>
              <a:t>theo Trịnh Văn</a:t>
            </a:r>
            <a:endParaRPr lang="en-US" sz="2800" dirty="0">
              <a:latin typeface="+mj-lt"/>
            </a:endParaRPr>
          </a:p>
          <a:p>
            <a:pPr lvl="0"/>
            <a:r>
              <a:rPr lang="vi-VN" sz="2800" b="1" dirty="0">
                <a:latin typeface="+mj-lt"/>
              </a:rPr>
              <a:t>2. Tác phẩm</a:t>
            </a:r>
            <a:endParaRPr lang="en-US" sz="2800" b="1" dirty="0">
              <a:latin typeface="+mj-lt"/>
            </a:endParaRPr>
          </a:p>
          <a:p>
            <a:r>
              <a:rPr lang="vi-VN" sz="2800" i="1" dirty="0">
                <a:latin typeface="+mj-lt"/>
              </a:rPr>
              <a:t>*Xuất Xứ</a:t>
            </a:r>
            <a:r>
              <a:rPr lang="vi-VN" sz="2800" dirty="0">
                <a:latin typeface="+mj-lt"/>
              </a:rPr>
              <a:t>: Báo nhân dân, số ra 15/06/2003</a:t>
            </a:r>
            <a:endParaRPr lang="en-US" sz="2800" dirty="0">
              <a:latin typeface="+mj-lt"/>
            </a:endParaRPr>
          </a:p>
          <a:p>
            <a:r>
              <a:rPr lang="vi-VN" sz="2800" dirty="0">
                <a:latin typeface="+mj-lt"/>
              </a:rPr>
              <a:t>*</a:t>
            </a:r>
            <a:r>
              <a:rPr lang="vi-VN" sz="2800" i="1" dirty="0">
                <a:latin typeface="+mj-lt"/>
              </a:rPr>
              <a:t>Thể loại</a:t>
            </a:r>
            <a:r>
              <a:rPr lang="vi-VN" sz="2800" dirty="0">
                <a:latin typeface="+mj-lt"/>
              </a:rPr>
              <a:t>: Văn nghị luận.</a:t>
            </a:r>
            <a:endParaRPr lang="en-US" sz="2800" dirty="0">
              <a:latin typeface="+mj-lt"/>
            </a:endParaRPr>
          </a:p>
          <a:p>
            <a:r>
              <a:rPr lang="vi-VN" sz="2800" i="1" dirty="0">
                <a:latin typeface="+mj-lt"/>
              </a:rPr>
              <a:t>* Bố cục</a:t>
            </a:r>
            <a:r>
              <a:rPr lang="vi-VN" sz="2800" dirty="0">
                <a:latin typeface="+mj-lt"/>
              </a:rPr>
              <a:t>:</a:t>
            </a:r>
            <a:endParaRPr lang="en-US" sz="2800" dirty="0">
              <a:latin typeface="+mj-lt"/>
            </a:endParaRPr>
          </a:p>
          <a:p>
            <a:r>
              <a:rPr lang="vi-VN" sz="2800" dirty="0">
                <a:latin typeface="+mj-lt"/>
              </a:rPr>
              <a:t>-</a:t>
            </a:r>
            <a:r>
              <a:rPr lang="vi-VN" sz="2800" u="sng" dirty="0">
                <a:latin typeface="+mj-lt"/>
              </a:rPr>
              <a:t>Phần 1</a:t>
            </a:r>
            <a:r>
              <a:rPr lang="vi-VN" sz="2800" dirty="0">
                <a:latin typeface="+mj-lt"/>
              </a:rPr>
              <a:t>: nội dung 1: Nêu thực trạng khan hiếm nước ngọt.</a:t>
            </a:r>
            <a:endParaRPr lang="en-US" sz="2800" dirty="0">
              <a:latin typeface="+mj-lt"/>
            </a:endParaRPr>
          </a:p>
          <a:p>
            <a:r>
              <a:rPr lang="vi-VN" sz="2800" dirty="0">
                <a:latin typeface="+mj-lt"/>
              </a:rPr>
              <a:t>- </a:t>
            </a:r>
            <a:r>
              <a:rPr lang="vi-VN" sz="2800" u="sng" dirty="0">
                <a:latin typeface="+mj-lt"/>
              </a:rPr>
              <a:t>Phần 2:</a:t>
            </a:r>
            <a:r>
              <a:rPr lang="vi-VN" sz="2800" dirty="0">
                <a:latin typeface="+mj-lt"/>
              </a:rPr>
              <a:t> nội dung 2:  Nguyên nhân- hậu quả của việc khan hiếm nước ngọt.</a:t>
            </a:r>
            <a:endParaRPr lang="en-US" sz="2800" dirty="0">
              <a:latin typeface="+mj-lt"/>
            </a:endParaRPr>
          </a:p>
          <a:p>
            <a:r>
              <a:rPr lang="vi-VN" sz="2800" u="sng" dirty="0">
                <a:latin typeface="+mj-lt"/>
              </a:rPr>
              <a:t>- Phần 3</a:t>
            </a:r>
            <a:r>
              <a:rPr lang="vi-VN" sz="2800" dirty="0">
                <a:latin typeface="+mj-lt"/>
              </a:rPr>
              <a:t>: nội dung 3: Nếu quan điểm và giải pháp của việc khan hiếm nước ngọ</a:t>
            </a:r>
            <a:r>
              <a:rPr lang="vi-VN" sz="2800" dirty="0"/>
              <a:t>t.</a:t>
            </a:r>
            <a:endParaRPr lang="en-US" dirty="0"/>
          </a:p>
          <a:p>
            <a:r>
              <a:rPr lang="vi-VN" dirty="0"/>
              <a:t> </a:t>
            </a:r>
            <a:endParaRPr lang="en-US" dirty="0"/>
          </a:p>
          <a:p>
            <a:r>
              <a:rPr lang="vi-VN" dirty="0"/>
              <a:t> </a:t>
            </a:r>
            <a:endParaRPr lang="en-US" dirty="0"/>
          </a:p>
        </p:txBody>
      </p:sp>
    </p:spTree>
    <p:extLst>
      <p:ext uri="{BB962C8B-B14F-4D97-AF65-F5344CB8AC3E}">
        <p14:creationId xmlns:p14="http://schemas.microsoft.com/office/powerpoint/2010/main" val="187034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ẽ Tay Giáo Sư Minh Họa Hình ảnh | Định dạng hình ảnh PSD 611140057|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743" y="639852"/>
            <a:ext cx="11593288"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35761" y="116632"/>
            <a:ext cx="4217565" cy="523220"/>
          </a:xfrm>
          <a:prstGeom prst="rect">
            <a:avLst/>
          </a:prstGeom>
          <a:noFill/>
        </p:spPr>
        <p:txBody>
          <a:bodyPr wrap="none" rtlCol="0">
            <a:spAutoFit/>
          </a:bodyPr>
          <a:lstStyle/>
          <a:p>
            <a:r>
              <a:rPr lang="vi-VN" sz="2800" dirty="0">
                <a:solidFill>
                  <a:srgbClr val="FF0000"/>
                </a:solidFill>
                <a:latin typeface="+mj-lt"/>
              </a:rPr>
              <a:t>HỎI XOÁY- ĐÁP NHANH</a:t>
            </a:r>
            <a:endParaRPr lang="en-US" sz="2800" dirty="0">
              <a:solidFill>
                <a:srgbClr val="FF0000"/>
              </a:solidFill>
              <a:latin typeface="+mj-lt"/>
            </a:endParaRPr>
          </a:p>
        </p:txBody>
      </p:sp>
      <p:sp>
        <p:nvSpPr>
          <p:cNvPr id="3" name="TextBox 2"/>
          <p:cNvSpPr txBox="1"/>
          <p:nvPr/>
        </p:nvSpPr>
        <p:spPr>
          <a:xfrm>
            <a:off x="7248129" y="3356992"/>
            <a:ext cx="2236404" cy="1815882"/>
          </a:xfrm>
          <a:prstGeom prst="rect">
            <a:avLst/>
          </a:prstGeom>
          <a:noFill/>
        </p:spPr>
        <p:txBody>
          <a:bodyPr wrap="square" rtlCol="0">
            <a:spAutoFit/>
          </a:bodyPr>
          <a:lstStyle/>
          <a:p>
            <a:r>
              <a:rPr lang="vi-VN" sz="2800" b="1" dirty="0">
                <a:solidFill>
                  <a:schemeClr val="accent3">
                    <a:lumMod val="60000"/>
                    <a:lumOff val="40000"/>
                  </a:schemeClr>
                </a:solidFill>
                <a:latin typeface="+mj-lt"/>
              </a:rPr>
              <a:t>-  Nước</a:t>
            </a:r>
          </a:p>
          <a:p>
            <a:pPr marL="285750" indent="-285750" algn="ctr">
              <a:buFontTx/>
              <a:buChar char="-"/>
            </a:pPr>
            <a:r>
              <a:rPr lang="vi-VN" sz="2800" b="1" dirty="0">
                <a:solidFill>
                  <a:schemeClr val="accent3">
                    <a:lumMod val="60000"/>
                    <a:lumOff val="40000"/>
                  </a:schemeClr>
                </a:solidFill>
                <a:latin typeface="+mj-lt"/>
              </a:rPr>
              <a:t>Nước mặn</a:t>
            </a:r>
          </a:p>
          <a:p>
            <a:pPr marL="285750" indent="-285750" algn="ctr">
              <a:buFontTx/>
              <a:buChar char="-"/>
            </a:pPr>
            <a:r>
              <a:rPr lang="vi-VN" sz="2800" b="1" dirty="0">
                <a:solidFill>
                  <a:schemeClr val="accent3">
                    <a:lumMod val="60000"/>
                    <a:lumOff val="40000"/>
                  </a:schemeClr>
                </a:solidFill>
                <a:latin typeface="+mj-lt"/>
              </a:rPr>
              <a:t>Nước ngọt</a:t>
            </a:r>
          </a:p>
          <a:p>
            <a:pPr marL="285750" indent="-285750" algn="ctr">
              <a:buFontTx/>
              <a:buChar char="-"/>
            </a:pPr>
            <a:r>
              <a:rPr lang="vi-VN" sz="2800" b="1" dirty="0">
                <a:solidFill>
                  <a:schemeClr val="accent3">
                    <a:lumMod val="60000"/>
                    <a:lumOff val="40000"/>
                  </a:schemeClr>
                </a:solidFill>
                <a:latin typeface="+mj-lt"/>
              </a:rPr>
              <a:t>Nước sạch</a:t>
            </a:r>
            <a:endParaRPr lang="en-US" sz="2800" b="1" dirty="0">
              <a:solidFill>
                <a:schemeClr val="accent3">
                  <a:lumMod val="60000"/>
                  <a:lumOff val="40000"/>
                </a:schemeClr>
              </a:solidFill>
              <a:latin typeface="+mj-lt"/>
            </a:endParaRPr>
          </a:p>
        </p:txBody>
      </p:sp>
    </p:spTree>
    <p:extLst>
      <p:ext uri="{BB962C8B-B14F-4D97-AF65-F5344CB8AC3E}">
        <p14:creationId xmlns:p14="http://schemas.microsoft.com/office/powerpoint/2010/main" val="98384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0"/>
            <a:ext cx="12097344"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5573" y="1740405"/>
            <a:ext cx="6038348" cy="1815882"/>
          </a:xfrm>
          <a:prstGeom prst="rect">
            <a:avLst/>
          </a:prstGeom>
          <a:noFill/>
        </p:spPr>
        <p:txBody>
          <a:bodyPr wrap="square" rtlCol="0">
            <a:spAutoFit/>
          </a:bodyPr>
          <a:lstStyle/>
          <a:p>
            <a:r>
              <a:rPr lang="vi-VN" sz="2800" dirty="0">
                <a:solidFill>
                  <a:schemeClr val="tx2">
                    <a:lumMod val="50000"/>
                  </a:schemeClr>
                </a:solidFill>
                <a:latin typeface="+mj-lt"/>
              </a:rPr>
              <a:t>HOẠT ĐỘNG TRẢI NGHIỆM: TỔ CHỨC HỌC DỰA TRÊN DỰ ÁN PHÓNG VIÊN NHỎ ĐIỀU  TRA  “ KHAN HIẾM NƯỚC NGỌT</a:t>
            </a:r>
            <a:r>
              <a:rPr lang="vi-VN" sz="2400" i="1" dirty="0">
                <a:solidFill>
                  <a:schemeClr val="tx2">
                    <a:lumMod val="50000"/>
                  </a:schemeClr>
                </a:solidFill>
                <a:latin typeface="+mj-lt"/>
              </a:rPr>
              <a:t>”</a:t>
            </a:r>
            <a:endParaRPr lang="en-US" sz="2400" i="1" dirty="0">
              <a:solidFill>
                <a:schemeClr val="tx2">
                  <a:lumMod val="50000"/>
                </a:schemeClr>
              </a:solidFill>
              <a:latin typeface="+mj-lt"/>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9" y="1740405"/>
            <a:ext cx="2511574" cy="219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3933057"/>
            <a:ext cx="9433761" cy="1508105"/>
          </a:xfrm>
          <a:prstGeom prst="rect">
            <a:avLst/>
          </a:prstGeom>
          <a:noFill/>
        </p:spPr>
        <p:txBody>
          <a:bodyPr wrap="square" rtlCol="0">
            <a:spAutoFit/>
          </a:bodyPr>
          <a:lstStyle/>
          <a:p>
            <a:r>
              <a:rPr lang="vi-VN" sz="2300" b="1" dirty="0"/>
              <a:t>- </a:t>
            </a:r>
            <a:r>
              <a:rPr lang="vi-VN" sz="2300" b="1" dirty="0">
                <a:latin typeface="+mj-lt"/>
              </a:rPr>
              <a:t>Nhóm 1: Nghiên cứu về thực trạng khan hiếm nước ngọt.</a:t>
            </a:r>
          </a:p>
          <a:p>
            <a:r>
              <a:rPr lang="vi-VN" sz="2300" b="1" dirty="0">
                <a:latin typeface="+mj-lt"/>
              </a:rPr>
              <a:t>- Nhóm 2: Nghiên cứu nguyên nhân dẫn đến việc khan hiếm nước ngọt</a:t>
            </a:r>
            <a:endParaRPr lang="en-US" sz="2300" dirty="0">
              <a:latin typeface="+mj-lt"/>
            </a:endParaRPr>
          </a:p>
          <a:p>
            <a:r>
              <a:rPr lang="vi-VN" sz="2300" b="1" dirty="0">
                <a:latin typeface="+mj-lt"/>
              </a:rPr>
              <a:t>- Nhóm 3: Nghiên cứu tác hại của việc khan hiếm nước ngọt mang lại</a:t>
            </a:r>
            <a:endParaRPr lang="en-US" sz="2300" dirty="0">
              <a:latin typeface="+mj-lt"/>
            </a:endParaRPr>
          </a:p>
          <a:p>
            <a:r>
              <a:rPr lang="vi-VN" sz="2300" b="1" dirty="0">
                <a:latin typeface="+mj-lt"/>
              </a:rPr>
              <a:t>- Nhóm 4: Xây dựng phương án phòng chống việc khan hiếm nước ngọt.</a:t>
            </a:r>
            <a:endParaRPr lang="en-US" sz="2300" dirty="0">
              <a:latin typeface="+mj-lt"/>
            </a:endParaRPr>
          </a:p>
        </p:txBody>
      </p:sp>
      <p:sp>
        <p:nvSpPr>
          <p:cNvPr id="6" name="TextBox 5"/>
          <p:cNvSpPr txBox="1"/>
          <p:nvPr/>
        </p:nvSpPr>
        <p:spPr>
          <a:xfrm>
            <a:off x="8906193" y="3409836"/>
            <a:ext cx="1354858" cy="523220"/>
          </a:xfrm>
          <a:prstGeom prst="rect">
            <a:avLst/>
          </a:prstGeom>
          <a:solidFill>
            <a:schemeClr val="accent2"/>
          </a:solidFill>
        </p:spPr>
        <p:txBody>
          <a:bodyPr wrap="none" rtlCol="0">
            <a:spAutoFit/>
          </a:bodyPr>
          <a:lstStyle/>
          <a:p>
            <a:r>
              <a:rPr lang="vi-VN" sz="2800" b="1" dirty="0">
                <a:latin typeface="+mj-lt"/>
              </a:rPr>
              <a:t>20 phút</a:t>
            </a:r>
            <a:endParaRPr lang="en-US" sz="2800" b="1" dirty="0">
              <a:latin typeface="+mj-lt"/>
            </a:endParaRPr>
          </a:p>
        </p:txBody>
      </p:sp>
      <p:sp>
        <p:nvSpPr>
          <p:cNvPr id="7" name="TextBox 6"/>
          <p:cNvSpPr txBox="1"/>
          <p:nvPr/>
        </p:nvSpPr>
        <p:spPr>
          <a:xfrm>
            <a:off x="1775521" y="6060142"/>
            <a:ext cx="8568951" cy="523220"/>
          </a:xfrm>
          <a:prstGeom prst="rect">
            <a:avLst/>
          </a:prstGeom>
          <a:solidFill>
            <a:srgbClr val="FF0000"/>
          </a:solidFill>
        </p:spPr>
        <p:txBody>
          <a:bodyPr wrap="square" rtlCol="0">
            <a:spAutoFit/>
          </a:bodyPr>
          <a:lstStyle/>
          <a:p>
            <a:r>
              <a:rPr lang="vi-VN" sz="2800" b="1" i="1" dirty="0">
                <a:latin typeface="+mj-lt"/>
              </a:rPr>
              <a:t>Lưu ý: Mỗi nhóm có 5 phút để trình bày và tương tác</a:t>
            </a:r>
            <a:endParaRPr lang="en-US" sz="2800" b="1" i="1" dirty="0">
              <a:latin typeface="+mj-lt"/>
            </a:endParaRPr>
          </a:p>
        </p:txBody>
      </p:sp>
    </p:spTree>
    <p:extLst>
      <p:ext uri="{BB962C8B-B14F-4D97-AF65-F5344CB8AC3E}">
        <p14:creationId xmlns:p14="http://schemas.microsoft.com/office/powerpoint/2010/main" val="35321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72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5567" y="843677"/>
            <a:ext cx="8432031" cy="738664"/>
          </a:xfrm>
          <a:prstGeom prst="rect">
            <a:avLst/>
          </a:prstGeom>
          <a:noFill/>
        </p:spPr>
        <p:txBody>
          <a:bodyPr wrap="square" rtlCol="0">
            <a:spAutoFit/>
          </a:bodyPr>
          <a:lstStyle/>
          <a:p>
            <a:pPr lvl="0"/>
            <a:r>
              <a:rPr lang="vi-VN" sz="2400" b="1" i="1" dirty="0">
                <a:latin typeface="+mj-lt"/>
              </a:rPr>
              <a:t>1. Đặt vấn đề ( nêu thực trạng của việc khan hiếm nước ngọt)</a:t>
            </a:r>
            <a:endParaRPr lang="en-US" sz="2400" b="1" i="1" dirty="0">
              <a:latin typeface="+mj-lt"/>
            </a:endParaRPr>
          </a:p>
          <a:p>
            <a:r>
              <a:rPr lang="vi-VN" dirty="0"/>
              <a:t> </a:t>
            </a:r>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1748433"/>
            <a:ext cx="24860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540" y="1748432"/>
            <a:ext cx="27051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032105" y="4203085"/>
            <a:ext cx="345549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0212" y="170080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847528" y="4203085"/>
            <a:ext cx="4636410" cy="100811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mj-lt"/>
              </a:rPr>
              <a:t>KHAN HIẾM NƯỚC NGỌT</a:t>
            </a:r>
            <a:endParaRPr lang="en-US" sz="2400" b="1" dirty="0">
              <a:solidFill>
                <a:schemeClr val="tx1"/>
              </a:solidFill>
              <a:latin typeface="+mj-lt"/>
            </a:endParaRPr>
          </a:p>
        </p:txBody>
      </p:sp>
      <p:sp>
        <p:nvSpPr>
          <p:cNvPr id="6" name="TextBox 5"/>
          <p:cNvSpPr txBox="1"/>
          <p:nvPr/>
        </p:nvSpPr>
        <p:spPr>
          <a:xfrm>
            <a:off x="1847529" y="5370089"/>
            <a:ext cx="5184576" cy="830997"/>
          </a:xfrm>
          <a:prstGeom prst="rect">
            <a:avLst/>
          </a:prstGeom>
          <a:noFill/>
        </p:spPr>
        <p:txBody>
          <a:bodyPr wrap="square" rtlCol="0">
            <a:spAutoFit/>
          </a:bodyPr>
          <a:lstStyle/>
          <a:p>
            <a:pPr lvl="0"/>
            <a:r>
              <a:rPr lang="vi-VN" sz="2400" b="1" i="1" dirty="0">
                <a:latin typeface="+mj-lt"/>
              </a:rPr>
              <a:t>Tác phẩm viết về vấn đề  báo động  của việc khan hiếm nước ngọt hiện nay.</a:t>
            </a:r>
            <a:endParaRPr lang="en-US" sz="2400" b="1" i="1" dirty="0">
              <a:latin typeface="+mj-lt"/>
            </a:endParaRPr>
          </a:p>
        </p:txBody>
      </p:sp>
    </p:spTree>
    <p:extLst>
      <p:ext uri="{BB962C8B-B14F-4D97-AF65-F5344CB8AC3E}">
        <p14:creationId xmlns:p14="http://schemas.microsoft.com/office/powerpoint/2010/main" val="263752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wipe(down)">
                                      <p:cBhvr>
                                        <p:cTn id="19" dur="500"/>
                                        <p:tgtEl>
                                          <p:spTgt spid="6148"/>
                                        </p:tgtEl>
                                      </p:cBhvr>
                                    </p:animEffect>
                                  </p:childTnLst>
                                </p:cTn>
                              </p:par>
                              <p:par>
                                <p:cTn id="20" presetID="22" presetClass="entr" presetSubtype="4" fill="hold" nodeType="with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wipe(down)">
                                      <p:cBhvr>
                                        <p:cTn id="22" dur="500"/>
                                        <p:tgtEl>
                                          <p:spTgt spid="6149"/>
                                        </p:tgtEl>
                                      </p:cBhvr>
                                    </p:animEffect>
                                  </p:childTnLst>
                                </p:cTn>
                              </p:par>
                              <p:par>
                                <p:cTn id="23" presetID="22" presetClass="entr" presetSubtype="4" fill="hold" nodeType="withEffect">
                                  <p:stCondLst>
                                    <p:cond delay="0"/>
                                  </p:stCondLst>
                                  <p:childTnLst>
                                    <p:set>
                                      <p:cBhvr>
                                        <p:cTn id="24" dur="1" fill="hold">
                                          <p:stCondLst>
                                            <p:cond delay="0"/>
                                          </p:stCondLst>
                                        </p:cTn>
                                        <p:tgtEl>
                                          <p:spTgt spid="6151"/>
                                        </p:tgtEl>
                                        <p:attrNameLst>
                                          <p:attrName>style.visibility</p:attrName>
                                        </p:attrNameLst>
                                      </p:cBhvr>
                                      <p:to>
                                        <p:strVal val="visible"/>
                                      </p:to>
                                    </p:set>
                                    <p:animEffect transition="in" filter="wipe(down)">
                                      <p:cBhvr>
                                        <p:cTn id="25" dur="500"/>
                                        <p:tgtEl>
                                          <p:spTgt spid="6151"/>
                                        </p:tgtEl>
                                      </p:cBhvr>
                                    </p:animEffect>
                                  </p:childTnLst>
                                </p:cTn>
                              </p:par>
                              <p:par>
                                <p:cTn id="26" presetID="22" presetClass="entr" presetSubtype="4" fill="hold" nodeType="withEffect">
                                  <p:stCondLst>
                                    <p:cond delay="0"/>
                                  </p:stCondLst>
                                  <p:childTnLst>
                                    <p:set>
                                      <p:cBhvr>
                                        <p:cTn id="27" dur="1" fill="hold">
                                          <p:stCondLst>
                                            <p:cond delay="0"/>
                                          </p:stCondLst>
                                        </p:cTn>
                                        <p:tgtEl>
                                          <p:spTgt spid="6150"/>
                                        </p:tgtEl>
                                        <p:attrNameLst>
                                          <p:attrName>style.visibility</p:attrName>
                                        </p:attrNameLst>
                                      </p:cBhvr>
                                      <p:to>
                                        <p:strVal val="visible"/>
                                      </p:to>
                                    </p:set>
                                    <p:animEffect transition="in" filter="wipe(down)">
                                      <p:cBhvr>
                                        <p:cTn id="28" dur="500"/>
                                        <p:tgtEl>
                                          <p:spTgt spid="615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107" y="1124745"/>
            <a:ext cx="8034572" cy="461665"/>
          </a:xfrm>
          <a:prstGeom prst="rect">
            <a:avLst/>
          </a:prstGeom>
          <a:noFill/>
        </p:spPr>
        <p:txBody>
          <a:bodyPr wrap="none" rtlCol="0">
            <a:spAutoFit/>
          </a:bodyPr>
          <a:lstStyle/>
          <a:p>
            <a:pPr lvl="0"/>
            <a:r>
              <a:rPr lang="vi-VN" sz="2400" b="1" i="1" dirty="0">
                <a:solidFill>
                  <a:srgbClr val="FF0000"/>
                </a:solidFill>
                <a:latin typeface="+mj-lt"/>
              </a:rPr>
              <a:t>1. Đặt vấn đề ( nêu thực trạng của việc khan hiếm nước ngọt</a:t>
            </a:r>
            <a:r>
              <a:rPr lang="vi-VN" sz="2400" b="1" i="1" dirty="0">
                <a:solidFill>
                  <a:srgbClr val="FF0000"/>
                </a:solidFill>
              </a:rPr>
              <a:t>)</a:t>
            </a:r>
            <a:endParaRPr lang="en-US" sz="2400" b="1" i="1" dirty="0">
              <a:solidFill>
                <a:srgbClr val="FF0000"/>
              </a:solidFill>
            </a:endParaRPr>
          </a:p>
        </p:txBody>
      </p:sp>
      <p:sp>
        <p:nvSpPr>
          <p:cNvPr id="3" name="TextBox 2"/>
          <p:cNvSpPr txBox="1"/>
          <p:nvPr/>
        </p:nvSpPr>
        <p:spPr>
          <a:xfrm>
            <a:off x="551384" y="1716023"/>
            <a:ext cx="8370645" cy="1200329"/>
          </a:xfrm>
          <a:prstGeom prst="rect">
            <a:avLst/>
          </a:prstGeom>
          <a:solidFill>
            <a:schemeClr val="accent3">
              <a:lumMod val="60000"/>
              <a:lumOff val="40000"/>
            </a:schemeClr>
          </a:solidFill>
        </p:spPr>
        <p:txBody>
          <a:bodyPr wrap="square" rtlCol="0">
            <a:spAutoFit/>
          </a:bodyPr>
          <a:lstStyle/>
          <a:p>
            <a:pPr lvl="0"/>
            <a:r>
              <a:rPr lang="vi-VN" sz="2400" dirty="0">
                <a:latin typeface="+mj-lt"/>
              </a:rPr>
              <a:t>- Nước ngọt đóng vai trò to lớn trong sinh hoạt, sản xuất của con người. Tạo thúc đẩy cân bằng sinh thái, phát triển kinh tế, duy trì sự sống cho con người, động thực vật trên trái đất.</a:t>
            </a:r>
            <a:endParaRPr lang="en-US" sz="2400" dirty="0">
              <a:latin typeface="+mj-lt"/>
            </a:endParaRPr>
          </a:p>
        </p:txBody>
      </p:sp>
      <p:sp>
        <p:nvSpPr>
          <p:cNvPr id="4" name="TextBox 3"/>
          <p:cNvSpPr txBox="1"/>
          <p:nvPr/>
        </p:nvSpPr>
        <p:spPr>
          <a:xfrm>
            <a:off x="517231" y="3286638"/>
            <a:ext cx="8370645" cy="1938992"/>
          </a:xfrm>
          <a:prstGeom prst="rect">
            <a:avLst/>
          </a:prstGeom>
          <a:solidFill>
            <a:schemeClr val="tx2">
              <a:lumMod val="60000"/>
              <a:lumOff val="40000"/>
            </a:schemeClr>
          </a:solidFill>
        </p:spPr>
        <p:txBody>
          <a:bodyPr wrap="square" rtlCol="0">
            <a:spAutoFit/>
          </a:bodyPr>
          <a:lstStyle/>
          <a:p>
            <a:pPr lvl="0"/>
            <a:r>
              <a:rPr lang="vi-VN" sz="2400" dirty="0">
                <a:latin typeface="+mj-lt"/>
              </a:rPr>
              <a:t>- Hiện nay, con người chúng ta bị ảo tưởng về vấn đền nước không không bao giờ cạn kiệt </a:t>
            </a:r>
            <a:endParaRPr lang="en-US" sz="2400" dirty="0">
              <a:latin typeface="+mj-lt"/>
            </a:endParaRPr>
          </a:p>
          <a:p>
            <a:r>
              <a:rPr lang="vi-VN" sz="2400" dirty="0">
                <a:latin typeface="+mj-lt"/>
              </a:rPr>
              <a:t>+Bởi hệ thống nước xung quanh chúng ta là rất nhiều.</a:t>
            </a:r>
            <a:endParaRPr lang="en-US" sz="2400" dirty="0">
              <a:latin typeface="+mj-lt"/>
            </a:endParaRPr>
          </a:p>
          <a:p>
            <a:r>
              <a:rPr lang="vi-VN" sz="2400" dirty="0">
                <a:latin typeface="+mj-lt"/>
              </a:rPr>
              <a:t>+ Điều đó tạo cảm giác chúng ta sẽ không bao giờ thiếu nước</a:t>
            </a:r>
            <a:endParaRPr lang="en-US" sz="2400" dirty="0">
              <a:latin typeface="+mj-lt"/>
            </a:endParaRPr>
          </a:p>
          <a:p>
            <a:r>
              <a:rPr lang="vi-VN" sz="2400" dirty="0">
                <a:latin typeface="+mj-lt"/>
              </a:rPr>
              <a:t>+Đây chính là suy nghĩ sai lầm, thật  “ nhầm to” của chúng ta.</a:t>
            </a:r>
            <a:endParaRPr lang="en-US" sz="2400" dirty="0">
              <a:latin typeface="+mj-lt"/>
            </a:endParaRPr>
          </a:p>
        </p:txBody>
      </p:sp>
      <p:sp>
        <p:nvSpPr>
          <p:cNvPr id="5" name="Right Arrow 4"/>
          <p:cNvSpPr/>
          <p:nvPr/>
        </p:nvSpPr>
        <p:spPr>
          <a:xfrm>
            <a:off x="1279585" y="5847886"/>
            <a:ext cx="8315823"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Đặt vấn đề ngắn gọn , thông qua chính thực tế của chúng ta</a:t>
            </a:r>
            <a:r>
              <a:rPr lang="vi-VN" sz="2400" dirty="0">
                <a:solidFill>
                  <a:srgbClr val="FF0000"/>
                </a:solidFill>
                <a:latin typeface="+mj-lt"/>
              </a:rPr>
              <a:t>.</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352" y="1586410"/>
            <a:ext cx="2029842" cy="120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264352" y="2932698"/>
            <a:ext cx="2054173" cy="14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679" y="4517944"/>
            <a:ext cx="2070515" cy="137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99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barn(inVertical)">
                                      <p:cBhvr>
                                        <p:cTn id="10" dur="500"/>
                                        <p:tgtEl>
                                          <p:spTgt spid="7171"/>
                                        </p:tgtEl>
                                      </p:cBhvr>
                                    </p:animEffect>
                                  </p:childTnLst>
                                </p:cTn>
                              </p:par>
                              <p:par>
                                <p:cTn id="11" presetID="16" presetClass="entr" presetSubtype="21"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barn(inVertical)">
                                      <p:cBhvr>
                                        <p:cTn id="13" dur="500"/>
                                        <p:tgtEl>
                                          <p:spTgt spid="717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circle(in)">
                                      <p:cBhvr>
                                        <p:cTn id="21" dur="2000"/>
                                        <p:tgtEl>
                                          <p:spTgt spid="717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1328</Words>
  <Application>Microsoft Office PowerPoint</Application>
  <PresentationFormat>Widescreen</PresentationFormat>
  <Paragraphs>98</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thuy an tran</cp:lastModifiedBy>
  <cp:revision>35</cp:revision>
  <dcterms:created xsi:type="dcterms:W3CDTF">2021-07-01T02:30:36Z</dcterms:created>
  <dcterms:modified xsi:type="dcterms:W3CDTF">2023-03-26T19:53:37Z</dcterms:modified>
</cp:coreProperties>
</file>