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367" r:id="rId2"/>
    <p:sldId id="364" r:id="rId3"/>
    <p:sldId id="339" r:id="rId4"/>
    <p:sldId id="349" r:id="rId5"/>
    <p:sldId id="344" r:id="rId6"/>
    <p:sldId id="348" r:id="rId7"/>
    <p:sldId id="343" r:id="rId8"/>
    <p:sldId id="350" r:id="rId9"/>
    <p:sldId id="351" r:id="rId10"/>
    <p:sldId id="352" r:id="rId11"/>
    <p:sldId id="345" r:id="rId12"/>
    <p:sldId id="281" r:id="rId13"/>
    <p:sldId id="353" r:id="rId14"/>
    <p:sldId id="341" r:id="rId15"/>
    <p:sldId id="356" r:id="rId16"/>
    <p:sldId id="358" r:id="rId17"/>
    <p:sldId id="355" r:id="rId18"/>
    <p:sldId id="357" r:id="rId19"/>
    <p:sldId id="359" r:id="rId20"/>
    <p:sldId id="361" r:id="rId21"/>
    <p:sldId id="366" r:id="rId22"/>
  </p:sldIdLst>
  <p:sldSz cx="9144000" cy="5143500" type="screen16x9"/>
  <p:notesSz cx="6858000" cy="9144000"/>
  <p:embeddedFontLst>
    <p:embeddedFont>
      <p:font typeface="宋体" pitchFamily="2" charset="-122"/>
      <p:regular r:id="rId24"/>
    </p:embeddedFont>
    <p:embeddedFont>
      <p:font typeface="Roboto" charset="0"/>
      <p:regular r:id="rId25"/>
      <p:bold r:id="rId26"/>
      <p:italic r:id="rId27"/>
      <p:boldItalic r:id="rId28"/>
    </p:embeddedFont>
    <p:embeddedFont>
      <p:font typeface="Nunito" charset="-93"/>
      <p:regular r:id="rId29"/>
      <p:bold r:id="rId30"/>
      <p:italic r:id="rId31"/>
      <p:boldItalic r:id="rId32"/>
    </p:embeddedFont>
    <p:embeddedFont>
      <p:font typeface="Nanum Pen Script" charset="-127"/>
      <p:regular r:id="rId33"/>
    </p:embeddedFont>
    <p:embeddedFont>
      <p:font typeface="Fira Sans Extra Condensed Medium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47D662B-05FD-4E07-B8D0-3D931A4F3503}">
  <a:tblStyle styleId="{C47D662B-05FD-4E07-B8D0-3D931A4F3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536" y="-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333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14</a:t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21</a:t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0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46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1" r:id="rId8"/>
    <p:sldLayoutId id="2147483671" r:id="rId9"/>
    <p:sldLayoutId id="2147483677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xmlns="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1211524" y="1185379"/>
            <a:ext cx="6816610" cy="93102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sz="18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NGHỆ 7</a:t>
            </a:r>
            <a:endParaRPr lang="en-US" sz="18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r>
              <a:rPr lang="en-US" sz="24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TRỒNG, CHĂM SÓC VÀ BẢO VỆ RỪNG</a:t>
            </a:r>
            <a:endParaRPr lang="x-none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4267835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THẨM THỊ MINH PHƯƠNG </a:t>
            </a:r>
          </a:p>
          <a:p>
            <a:r>
              <a:rPr lang="en-US" sz="21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70666" cy="4231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3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23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3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Quế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Bón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bát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/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>
            <a:spLocks/>
          </p:cNvSpPr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7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hăm sóc cây rừng</a:t>
            </a:r>
            <a:endParaRPr lang="vi-VN"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180975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tầm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trọng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của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5925" y="224245"/>
            <a:ext cx="510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3786" r="29510" b="29844"/>
          <a:stretch/>
        </p:blipFill>
        <p:spPr bwMode="auto">
          <a:xfrm>
            <a:off x="3200400" y="1381328"/>
            <a:ext cx="5823725" cy="3090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1906" y="1381328"/>
            <a:ext cx="2819400" cy="3090406"/>
          </a:xfrm>
          <a:prstGeom prst="rect">
            <a:avLst/>
          </a:prstGeom>
          <a:solidFill>
            <a:schemeClr val="accent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0000"/>
                </a:solidFill>
              </a:rPr>
              <a:t>- </a:t>
            </a:r>
            <a:r>
              <a:rPr lang="en-US" sz="1800" dirty="0" err="1" smtClean="0">
                <a:solidFill>
                  <a:srgbClr val="000000"/>
                </a:solidFill>
              </a:rPr>
              <a:t>Hình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cáo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nhóm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cứu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lựa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chọn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de-DE" sz="1800" dirty="0">
                <a:solidFill>
                  <a:srgbClr val="000000"/>
                </a:solidFill>
              </a:rPr>
              <a:t>posrer, bài powerpoin, video phim</a:t>
            </a:r>
            <a:r>
              <a:rPr lang="de-DE" sz="1800" dirty="0" smtClean="0">
                <a:solidFill>
                  <a:srgbClr val="000000"/>
                </a:solidFill>
              </a:rPr>
              <a:t>...</a:t>
            </a:r>
          </a:p>
          <a:p>
            <a:pPr algn="just"/>
            <a:r>
              <a:rPr lang="de-DE" sz="1800" dirty="0" smtClean="0">
                <a:solidFill>
                  <a:srgbClr val="000000"/>
                </a:solidFill>
              </a:rPr>
              <a:t>- Cử đại diện 1 hs trình bày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 flipH="1">
            <a:off x="1721606" y="624355"/>
            <a:ext cx="2577019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8194" idx="0"/>
          </p:cNvCxnSpPr>
          <p:nvPr/>
        </p:nvCxnSpPr>
        <p:spPr>
          <a:xfrm>
            <a:off x="4298625" y="624355"/>
            <a:ext cx="1813638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7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nhân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giảm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14550"/>
            <a:ext cx="4343400" cy="1524000"/>
          </a:xfrm>
        </p:spPr>
        <p:txBody>
          <a:bodyPr/>
          <a:lstStyle/>
          <a:p>
            <a:r>
              <a:rPr lang="en-US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BẢO VỆ RỪNG VÀ MÔI TRƯỜNG SINH THÁI</a:t>
            </a:r>
            <a:endParaRPr lang="en-US" sz="4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33350"/>
            <a:ext cx="6096000" cy="8382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CÁC NHÓM </a:t>
            </a:r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BÁO CÁO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31248" r="21965" b="13749"/>
          <a:stretch/>
        </p:blipFill>
        <p:spPr bwMode="auto">
          <a:xfrm>
            <a:off x="838200" y="741454"/>
            <a:ext cx="7174149" cy="433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10674" y="57150"/>
            <a:ext cx="5029200" cy="533400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TIÊU CHÍ ĐÁNH GIÁ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08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7800" y="0"/>
            <a:ext cx="6705600" cy="5097517"/>
            <a:chOff x="1447800" y="361950"/>
            <a:chExt cx="6310313" cy="4735567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1950"/>
              <a:ext cx="6310313" cy="473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828800" y="4400550"/>
              <a:ext cx="1524000" cy="685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39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"/>
            <a:ext cx="72294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90550"/>
            <a:ext cx="685800" cy="3657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GIẢI PHÁP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BẢO VỆ </a:t>
            </a:r>
            <a:r>
              <a:rPr lang="en-US" sz="1200" b="1" dirty="0" smtClean="0">
                <a:solidFill>
                  <a:srgbClr val="002060"/>
                </a:solidFill>
              </a:rPr>
              <a:t>RỪNG</a:t>
            </a:r>
            <a:r>
              <a:rPr lang="en-US" b="1" dirty="0" smtClean="0">
                <a:solidFill>
                  <a:srgbClr val="002060"/>
                </a:solidFill>
              </a:rPr>
              <a:t> VÀ MT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SINH THÁI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8275"/>
            <a:ext cx="6934200" cy="4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00200" y="168275"/>
            <a:ext cx="7010400" cy="4692650"/>
            <a:chOff x="3048000" y="439638"/>
            <a:chExt cx="7010400" cy="469265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39638"/>
              <a:ext cx="7010400" cy="469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3963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Tuần</a:t>
              </a:r>
              <a:r>
                <a:rPr lang="en-US" dirty="0" smtClean="0"/>
                <a:t> </a:t>
              </a:r>
              <a:r>
                <a:rPr lang="en-US" dirty="0" err="1" smtClean="0"/>
                <a:t>tra</a:t>
              </a:r>
              <a:r>
                <a:rPr lang="en-US" dirty="0" smtClean="0"/>
                <a:t> </a:t>
              </a:r>
              <a:r>
                <a:rPr lang="en-US" dirty="0" err="1" smtClean="0"/>
                <a:t>bảo</a:t>
              </a:r>
              <a:r>
                <a:rPr lang="en-US" dirty="0" smtClean="0"/>
                <a:t> </a:t>
              </a:r>
              <a:r>
                <a:rPr lang="en-US" dirty="0" err="1" smtClean="0"/>
                <a:t>vệ</a:t>
              </a:r>
              <a:r>
                <a:rPr lang="en-US" dirty="0" smtClean="0"/>
                <a:t> </a:t>
              </a:r>
              <a:r>
                <a:rPr lang="en-US" dirty="0" err="1" smtClean="0"/>
                <a:t>rừng</a:t>
              </a:r>
              <a:endParaRPr lang="en-US" dirty="0"/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63" y="168275"/>
            <a:ext cx="711363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6400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1"/>
          <p:cNvSpPr txBox="1"/>
          <p:nvPr/>
        </p:nvSpPr>
        <p:spPr>
          <a:xfrm>
            <a:off x="1219200" y="2967958"/>
            <a:ext cx="884633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rễ trần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9" name="Google Shape;1365;p41"/>
          <p:cNvSpPr txBox="1"/>
          <p:nvPr/>
        </p:nvSpPr>
        <p:spPr>
          <a:xfrm>
            <a:off x="32426" y="2967959"/>
            <a:ext cx="1035322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có bầu đất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68" name="Google Shape;1368;p41"/>
          <p:cNvSpPr/>
          <p:nvPr/>
        </p:nvSpPr>
        <p:spPr>
          <a:xfrm>
            <a:off x="4038600" y="874246"/>
            <a:ext cx="1371600" cy="59539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cs typeface="Fira Sans Extra Condensed Medium"/>
                <a:sym typeface="Fira Sans Extra Condensed Medium"/>
              </a:rPr>
              <a:t>Chăm sóc cây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70" name="Google Shape;1370;p41"/>
          <p:cNvSpPr txBox="1"/>
          <p:nvPr/>
        </p:nvSpPr>
        <p:spPr>
          <a:xfrm>
            <a:off x="4408729" y="2353631"/>
            <a:ext cx="533400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 rào bảo vệ</a:t>
            </a:r>
          </a:p>
        </p:txBody>
      </p:sp>
      <p:sp>
        <p:nvSpPr>
          <p:cNvPr id="65" name="Google Shape;1370;p41"/>
          <p:cNvSpPr txBox="1"/>
          <p:nvPr/>
        </p:nvSpPr>
        <p:spPr>
          <a:xfrm>
            <a:off x="3875329" y="2348017"/>
            <a:ext cx="491235" cy="1538483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Tỉa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và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dặm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6" name="Google Shape;1370;p41"/>
          <p:cNvSpPr txBox="1"/>
          <p:nvPr/>
        </p:nvSpPr>
        <p:spPr>
          <a:xfrm>
            <a:off x="7086601" y="2932737"/>
            <a:ext cx="847172" cy="9225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Nguyên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rừng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suy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giảm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7" name="Google Shape;1370;p41"/>
          <p:cNvSpPr txBox="1"/>
          <p:nvPr/>
        </p:nvSpPr>
        <p:spPr>
          <a:xfrm>
            <a:off x="6223419" y="2353630"/>
            <a:ext cx="610452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Bón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8" name="Google Shape;1370;p41"/>
          <p:cNvSpPr txBox="1"/>
          <p:nvPr/>
        </p:nvSpPr>
        <p:spPr>
          <a:xfrm>
            <a:off x="8070984" y="2932737"/>
            <a:ext cx="768216" cy="92257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Biện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pháp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bảo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vệ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3" name="Google Shape;1370;p41"/>
          <p:cNvSpPr txBox="1"/>
          <p:nvPr/>
        </p:nvSpPr>
        <p:spPr>
          <a:xfrm>
            <a:off x="3276600" y="2348017"/>
            <a:ext cx="522529" cy="153848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cỏ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4" name="Google Shape;1370;p41"/>
          <p:cNvSpPr txBox="1"/>
          <p:nvPr/>
        </p:nvSpPr>
        <p:spPr>
          <a:xfrm>
            <a:off x="5018329" y="2343598"/>
            <a:ext cx="619007" cy="154290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</a:t>
            </a: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hát quang</a:t>
            </a:r>
          </a:p>
        </p:txBody>
      </p:sp>
      <p:sp>
        <p:nvSpPr>
          <p:cNvPr id="75" name="Google Shape;1370;p41"/>
          <p:cNvSpPr txBox="1"/>
          <p:nvPr/>
        </p:nvSpPr>
        <p:spPr>
          <a:xfrm>
            <a:off x="5704129" y="2343598"/>
            <a:ext cx="447793" cy="15429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Xới đất và xun gốc</a:t>
            </a:r>
          </a:p>
        </p:txBody>
      </p:sp>
      <p:sp>
        <p:nvSpPr>
          <p:cNvPr id="1376" name="Google Shape;1376;p41"/>
          <p:cNvSpPr/>
          <p:nvPr/>
        </p:nvSpPr>
        <p:spPr>
          <a:xfrm>
            <a:off x="6858434" y="891675"/>
            <a:ext cx="1523566" cy="521532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Bảo vệ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0" name="Google Shape;1380;p41"/>
          <p:cNvSpPr/>
          <p:nvPr/>
        </p:nvSpPr>
        <p:spPr>
          <a:xfrm>
            <a:off x="1067748" y="873003"/>
            <a:ext cx="1298766" cy="52153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Trồng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1382;p41"/>
          <p:cNvSpPr txBox="1"/>
          <p:nvPr/>
        </p:nvSpPr>
        <p:spPr>
          <a:xfrm>
            <a:off x="263595" y="1821871"/>
            <a:ext cx="779834" cy="5017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Thời vụ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8" name="Google Shape;1382;p41"/>
          <p:cNvSpPr txBox="1"/>
          <p:nvPr/>
        </p:nvSpPr>
        <p:spPr>
          <a:xfrm>
            <a:off x="1661516" y="1824672"/>
            <a:ext cx="838200" cy="50176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Phương pháp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86" name="Google Shape;1386;p41"/>
          <p:cNvSpPr txBox="1"/>
          <p:nvPr/>
        </p:nvSpPr>
        <p:spPr>
          <a:xfrm>
            <a:off x="2180617" y="2967959"/>
            <a:ext cx="913220" cy="91854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hạt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00200" y="19862"/>
            <a:ext cx="6143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TRÔNG, CHĂM SÓC VÀ BẢO VỆ RỪNG</a:t>
            </a:r>
            <a:endParaRPr lang="en-US" b="1" dirty="0">
              <a:ln w="5080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Qũy Bảo vệ và Phát triển rừng tỉnh Yên B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06" y="4017258"/>
            <a:ext cx="1803894" cy="1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380" idx="0"/>
          </p:cNvCxnSpPr>
          <p:nvPr/>
        </p:nvCxnSpPr>
        <p:spPr>
          <a:xfrm flipH="1">
            <a:off x="1717131" y="327639"/>
            <a:ext cx="2719160" cy="54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9562" y="327639"/>
            <a:ext cx="252400" cy="546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9562" y="327639"/>
            <a:ext cx="3148217" cy="56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80" idx="2"/>
            <a:endCxn id="28" idx="0"/>
          </p:cNvCxnSpPr>
          <p:nvPr/>
        </p:nvCxnSpPr>
        <p:spPr>
          <a:xfrm flipH="1">
            <a:off x="653512" y="1394535"/>
            <a:ext cx="1063619" cy="427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8" idx="0"/>
          </p:cNvCxnSpPr>
          <p:nvPr/>
        </p:nvCxnSpPr>
        <p:spPr>
          <a:xfrm>
            <a:off x="1689569" y="1413207"/>
            <a:ext cx="391047" cy="41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68" idx="2"/>
            <a:endCxn id="73" idx="0"/>
          </p:cNvCxnSpPr>
          <p:nvPr/>
        </p:nvCxnSpPr>
        <p:spPr>
          <a:xfrm flipH="1">
            <a:off x="3537865" y="1469636"/>
            <a:ext cx="1186535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5" idx="0"/>
          </p:cNvCxnSpPr>
          <p:nvPr/>
        </p:nvCxnSpPr>
        <p:spPr>
          <a:xfrm flipH="1">
            <a:off x="4120947" y="1469636"/>
            <a:ext cx="603453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70" idx="0"/>
          </p:cNvCxnSpPr>
          <p:nvPr/>
        </p:nvCxnSpPr>
        <p:spPr>
          <a:xfrm flipH="1">
            <a:off x="4675429" y="1469636"/>
            <a:ext cx="48971" cy="88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68" idx="2"/>
            <a:endCxn id="74" idx="0"/>
          </p:cNvCxnSpPr>
          <p:nvPr/>
        </p:nvCxnSpPr>
        <p:spPr>
          <a:xfrm>
            <a:off x="4724400" y="1469636"/>
            <a:ext cx="603433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68" idx="2"/>
            <a:endCxn id="75" idx="0"/>
          </p:cNvCxnSpPr>
          <p:nvPr/>
        </p:nvCxnSpPr>
        <p:spPr>
          <a:xfrm>
            <a:off x="4724400" y="1469636"/>
            <a:ext cx="1203626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68" idx="2"/>
            <a:endCxn id="67" idx="0"/>
          </p:cNvCxnSpPr>
          <p:nvPr/>
        </p:nvCxnSpPr>
        <p:spPr>
          <a:xfrm>
            <a:off x="4724400" y="1469636"/>
            <a:ext cx="1804245" cy="883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76" idx="2"/>
            <a:endCxn id="66" idx="0"/>
          </p:cNvCxnSpPr>
          <p:nvPr/>
        </p:nvCxnSpPr>
        <p:spPr>
          <a:xfrm flipH="1">
            <a:off x="7510187" y="1413207"/>
            <a:ext cx="110030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76" idx="2"/>
            <a:endCxn id="68" idx="0"/>
          </p:cNvCxnSpPr>
          <p:nvPr/>
        </p:nvCxnSpPr>
        <p:spPr>
          <a:xfrm>
            <a:off x="7620217" y="1413207"/>
            <a:ext cx="834875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8" y="3991935"/>
            <a:ext cx="1843240" cy="11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" y="3919627"/>
            <a:ext cx="1834252" cy="12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9" y="3991935"/>
            <a:ext cx="1800225" cy="11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9" y="4017259"/>
            <a:ext cx="1552709" cy="11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5" name="Straight Arrow Connector 1344"/>
          <p:cNvCxnSpPr>
            <a:stCxn id="38" idx="2"/>
            <a:endCxn id="39" idx="0"/>
          </p:cNvCxnSpPr>
          <p:nvPr/>
        </p:nvCxnSpPr>
        <p:spPr>
          <a:xfrm flipH="1">
            <a:off x="550087" y="2326434"/>
            <a:ext cx="1530529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Arrow Connector 1346"/>
          <p:cNvCxnSpPr>
            <a:stCxn id="38" idx="2"/>
            <a:endCxn id="1365" idx="0"/>
          </p:cNvCxnSpPr>
          <p:nvPr/>
        </p:nvCxnSpPr>
        <p:spPr>
          <a:xfrm flipH="1">
            <a:off x="1661517" y="2326434"/>
            <a:ext cx="419099" cy="641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/>
          <p:cNvCxnSpPr>
            <a:stCxn id="38" idx="2"/>
            <a:endCxn id="1386" idx="0"/>
          </p:cNvCxnSpPr>
          <p:nvPr/>
        </p:nvCxnSpPr>
        <p:spPr>
          <a:xfrm>
            <a:off x="2080616" y="2326434"/>
            <a:ext cx="556611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animBg="1"/>
      <p:bldP spid="39" grpId="0" animBg="1"/>
      <p:bldP spid="1368" grpId="0" animBg="1"/>
      <p:bldP spid="137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1376" grpId="0" animBg="1"/>
      <p:bldP spid="1380" grpId="0" animBg="1"/>
      <p:bldP spid="28" grpId="0" animBg="1"/>
      <p:bldP spid="38" grpId="0" animBg="1"/>
      <p:bldP spid="1386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23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/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Thảo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luận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cặp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đôi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hoàn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/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rào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bảo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/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quang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cỏ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/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442</Words>
  <Application>Microsoft Office PowerPoint</Application>
  <PresentationFormat>On-screen Show (16:9)</PresentationFormat>
  <Paragraphs>63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宋体</vt:lpstr>
      <vt:lpstr>Roboto</vt:lpstr>
      <vt:lpstr>等线</vt:lpstr>
      <vt:lpstr>Nunito</vt:lpstr>
      <vt:lpstr>Times New Roman</vt:lpstr>
      <vt:lpstr>Wingdings</vt:lpstr>
      <vt:lpstr>Nanum Pen Script</vt:lpstr>
      <vt:lpstr>SVN-Whimsy</vt:lpstr>
      <vt:lpstr>Fira Sans Extra Condensed Medium</vt:lpstr>
      <vt:lpstr>World Environment Day by Slidesgo</vt:lpstr>
      <vt:lpstr>PowerPoint Presentation</vt:lpstr>
      <vt:lpstr>PowerPoint Presentation</vt:lpstr>
      <vt:lpstr>II. Chăm sóc cây rừng</vt:lpstr>
      <vt:lpstr>PowerPoint Presentation</vt:lpstr>
      <vt:lpstr>II. Chăm sóc cây rừng</vt:lpstr>
      <vt:lpstr>II. Chăm sóc cây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RỪNG VÀ MÔI TRƯỜNG SINH THÁI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</dc:title>
  <dc:creator>Hoang Mui</dc:creator>
  <cp:lastModifiedBy>110321J</cp:lastModifiedBy>
  <cp:revision>57</cp:revision>
  <dcterms:modified xsi:type="dcterms:W3CDTF">2023-02-13T10:28:21Z</dcterms:modified>
</cp:coreProperties>
</file>