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79" d="100"/>
          <a:sy n="79" d="100"/>
        </p:scale>
        <p:origin x="-3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B807D-F289-A692-49DC-B153DD85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D82A8-2F8E-8893-F16D-5935727C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6468D6-30D3-43DA-D61D-ADACCA94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DF2646-DF1C-9A82-ED91-AAA12B77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7C0D5F-C5EB-8D02-DD3B-7C76D6EB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565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AA592-A5FD-5A9D-21F8-89230443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ADB7D4-FC84-82B1-F47A-C3FEB92D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A711C7-F110-D252-7269-29418AB2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ED12F-3974-EAAA-1FB0-633C1F88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A6B1C-17B8-0FED-1069-C8231920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038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9C8661-77AE-F8FB-EF3B-B40F9DCFC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9146EC-92D3-6CD9-F9DC-0CEC43C0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3099EC-DAF4-0130-4761-0E78BC8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C95DB-2DA3-6AEB-D2C9-D3903BC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42704-64EB-E497-79DD-B3034DF3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66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39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/>
          </p:cNvPr>
          <p:cNvSpPr>
            <a:spLocks noGrp="1"/>
          </p:cNvSpPr>
          <p:nvPr>
            <p:ph type="pic" idx="13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dirty="0"/>
              <a:t>Click icon to add picture</a:t>
            </a:r>
            <a:endParaRPr lang="ko-KR" altLang="en-US" noProof="0" dirty="0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4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dirty="0"/>
              <a:t>Click icon to add picture</a:t>
            </a:r>
            <a:endParaRPr lang="ko-KR" altLang="en-US" noProof="0" dirty="0"/>
          </a:p>
        </p:txBody>
      </p:sp>
      <p:sp>
        <p:nvSpPr>
          <p:cNvPr id="4" name="Picture Placeholder 2">
            <a:extLst/>
          </p:cNvPr>
          <p:cNvSpPr>
            <a:spLocks noGrp="1"/>
          </p:cNvSpPr>
          <p:nvPr>
            <p:ph type="pic" idx="15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dirty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20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01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60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CC53E-4C73-C063-B635-15650F4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5639B1-621B-3FD1-7E8A-3FC54AB9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5EA79-B392-72E8-F10C-98DFEE6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E7BAD-8340-F7B8-F832-FD27A422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440BBE-ED7E-7C28-5365-3DBF06D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86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CFA07-ED87-9A44-F46C-16C6036F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D6378-5AF1-112F-C39E-DE8021E3A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6159F7-4260-DC43-3FFD-0C447711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43417D-EF8C-1A84-22CD-2F3A450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EF5ECA-496A-E9E7-0450-41ED58A8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442B9-D380-3E4C-49AF-84041552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114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C7467-F9CD-C2E8-82A6-D29B20B5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64437A-36DF-0989-38E7-E695F6B5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8EEA1C-53E0-2CF4-FD76-C0466130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A0B4ED-AA3D-910C-7680-5848E37B3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E18BAC-CE8B-2578-B03D-D9656FFAE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C7638F-E767-2938-BF7E-28A3FDA0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F5F98B-1328-03AB-2CD1-5F0E723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C55C75-3B08-F77B-96AB-5BD10659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1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90316-3AD5-4E58-4140-E3562D60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3AB8ED-F9B9-9096-C314-5B3D9583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3D943F-4A6F-7E57-BDC9-956E601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3295F6-C8BD-25E5-D37A-234C4AEF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3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02AB24-F65E-CA9F-E559-95E7FE98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8F8B5B-11E5-3204-6F6C-8B8621F0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B0EB8D-7A3A-5813-9FB2-2DCBABED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244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C9683-324E-9200-ACBD-4ED90CAC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02B709-11C2-69A0-A90A-60769B7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1302BE-AB93-A63D-04F4-955C3F34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1BAE3A-D7D9-B99A-247E-7B04D560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9EB298-891E-E7AC-F766-8FF91D2E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57DB29-D3FF-BC61-7894-9758EF9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46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F9C4D-E48C-7AA4-04F1-607716A6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38E3FB-E7CD-688B-9A17-77AF98534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CDA96E-B223-22E1-CA82-9EAD03C87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DB4CF-26AE-A12E-8AB8-3A60B394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EF2439-9580-7FBF-276F-E95B128D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3DC1C7-1394-A3ED-2390-A27B69FB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415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610DE6-9A73-0C9E-15B5-194C42BE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1381E9-13D9-7262-C11A-6C8B284D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C96E48-4CD9-14AE-752D-7119BF81A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F902-30B0-9F4A-84AC-2F2F72204966}" type="datetimeFigureOut">
              <a:rPr lang="x-none" smtClean="0"/>
              <a:t>2/13/2023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7D86FB-293B-702B-C1BF-A2C99E77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8D16BE-DEF5-C0F0-502D-1A7F281E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EA5F-3B09-1D4C-9A53-FFC87BFC73C2}" type="slidenum">
              <a:rPr lang="x-non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0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xmlns="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DD1AF-1262-2A13-C784-A99C0C12842A}"/>
              </a:ext>
            </a:extLst>
          </p:cNvPr>
          <p:cNvSpPr txBox="1"/>
          <p:nvPr/>
        </p:nvSpPr>
        <p:spPr>
          <a:xfrm>
            <a:off x="2144085" y="1580505"/>
            <a:ext cx="803136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GDCD7</a:t>
            </a:r>
            <a:endParaRPr lang="en-US" sz="24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CHỐNG BẠO LỰC HỌC ĐƯỜNG</a:t>
            </a: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3605058" y="3561062"/>
            <a:ext cx="4426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Thanh Thủy</a:t>
            </a:r>
            <a:endParaRPr lang="en-US" sz="28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323850" y="215900"/>
            <a:ext cx="11572875" cy="723900"/>
          </a:xfrm>
          <a:solidFill>
            <a:srgbClr val="FFCC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SAU KHI XẢY RA BẠO LỰC</a:t>
            </a:r>
          </a:p>
        </p:txBody>
      </p:sp>
      <p:graphicFrame>
        <p:nvGraphicFramePr>
          <p:cNvPr id="50284" name="Group 108"/>
          <p:cNvGraphicFramePr>
            <a:graphicFrameLocks noGrp="1"/>
          </p:cNvGraphicFramePr>
          <p:nvPr/>
        </p:nvGraphicFramePr>
        <p:xfrm>
          <a:off x="3584575" y="1989138"/>
          <a:ext cx="2333625" cy="4184651"/>
        </p:xfrm>
        <a:graphic>
          <a:graphicData uri="http://schemas.openxmlformats.org/drawingml/2006/table">
            <a:tbl>
              <a:tblPr/>
              <a:tblGrid>
                <a:gridCol w="217488"/>
                <a:gridCol w="1906587"/>
                <a:gridCol w="20955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02</a:t>
                      </a:r>
                      <a:endParaRPr kumimoji="0" lang="ko-KR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Block Arc 14">
            <a:extLst/>
          </p:cNvPr>
          <p:cNvSpPr>
            <a:spLocks noChangeAspect="1"/>
          </p:cNvSpPr>
          <p:nvPr/>
        </p:nvSpPr>
        <p:spPr>
          <a:xfrm rot="2700000">
            <a:off x="4607719" y="1672431"/>
            <a:ext cx="287338" cy="835025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0286" name="Group 110"/>
          <p:cNvGraphicFramePr>
            <a:graphicFrameLocks noGrp="1"/>
          </p:cNvGraphicFramePr>
          <p:nvPr/>
        </p:nvGraphicFramePr>
        <p:xfrm>
          <a:off x="6265863" y="1989138"/>
          <a:ext cx="2332355" cy="4184651"/>
        </p:xfrm>
        <a:graphic>
          <a:graphicData uri="http://schemas.openxmlformats.org/drawingml/2006/table">
            <a:tbl>
              <a:tblPr/>
              <a:tblGrid>
                <a:gridCol w="215900"/>
                <a:gridCol w="1908175"/>
                <a:gridCol w="20828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03</a:t>
                      </a:r>
                      <a:endParaRPr kumimoji="0" lang="ko-KR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03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288" name="Group 112"/>
          <p:cNvGraphicFramePr>
            <a:graphicFrameLocks noGrp="1"/>
          </p:cNvGraphicFramePr>
          <p:nvPr/>
        </p:nvGraphicFramePr>
        <p:xfrm>
          <a:off x="8947150" y="1989138"/>
          <a:ext cx="2332355" cy="4184651"/>
        </p:xfrm>
        <a:graphic>
          <a:graphicData uri="http://schemas.openxmlformats.org/drawingml/2006/table">
            <a:tbl>
              <a:tblPr/>
              <a:tblGrid>
                <a:gridCol w="215900"/>
                <a:gridCol w="1908175"/>
                <a:gridCol w="20828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04</a:t>
                      </a:r>
                      <a:endParaRPr kumimoji="0" lang="ko-KR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34"/>
                    </a:solidFill>
                  </a:tcPr>
                </a:tc>
              </a:tr>
            </a:tbl>
          </a:graphicData>
        </a:graphic>
      </p:graphicFrame>
      <p:sp>
        <p:nvSpPr>
          <p:cNvPr id="7" name="Block Arc 14">
            <a:extLst/>
          </p:cNvPr>
          <p:cNvSpPr>
            <a:spLocks noChangeAspect="1"/>
          </p:cNvSpPr>
          <p:nvPr/>
        </p:nvSpPr>
        <p:spPr>
          <a:xfrm rot="2700000">
            <a:off x="7288213" y="1671637"/>
            <a:ext cx="287338" cy="836613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/>
          </p:cNvPr>
          <p:cNvSpPr>
            <a:spLocks noChangeAspect="1"/>
          </p:cNvSpPr>
          <p:nvPr/>
        </p:nvSpPr>
        <p:spPr>
          <a:xfrm rot="2700000">
            <a:off x="9969500" y="1671638"/>
            <a:ext cx="287338" cy="83661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0283" name="Group 107"/>
          <p:cNvGraphicFramePr>
            <a:graphicFrameLocks noGrp="1"/>
          </p:cNvGraphicFramePr>
          <p:nvPr/>
        </p:nvGraphicFramePr>
        <p:xfrm>
          <a:off x="904875" y="1989138"/>
          <a:ext cx="2332355" cy="4184016"/>
        </p:xfrm>
        <a:graphic>
          <a:graphicData uri="http://schemas.openxmlformats.org/drawingml/2006/table">
            <a:tbl>
              <a:tblPr/>
              <a:tblGrid>
                <a:gridCol w="215900"/>
                <a:gridCol w="1908175"/>
                <a:gridCol w="20828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01</a:t>
                      </a:r>
                      <a:endParaRPr kumimoji="0" lang="ko-KR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B1D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Block Arc 14">
            <a:extLst/>
          </p:cNvPr>
          <p:cNvSpPr>
            <a:spLocks noChangeAspect="1"/>
          </p:cNvSpPr>
          <p:nvPr/>
        </p:nvSpPr>
        <p:spPr>
          <a:xfrm rot="2700000">
            <a:off x="1927225" y="1676401"/>
            <a:ext cx="287337" cy="83661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279" name="Rectangle 103"/>
          <p:cNvSpPr>
            <a:spLocks noChangeArrowheads="1"/>
          </p:cNvSpPr>
          <p:nvPr/>
        </p:nvSpPr>
        <p:spPr bwMode="auto">
          <a:xfrm>
            <a:off x="2728913" y="1530350"/>
            <a:ext cx="1706562" cy="549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en-US" sz="3000">
                <a:solidFill>
                  <a:schemeClr val="bg1"/>
                </a:solidFill>
                <a:latin typeface="Arial Unicode MS" pitchFamily="34" charset="-128"/>
              </a:rPr>
              <a:t>Nên làm</a:t>
            </a:r>
            <a:r>
              <a:rPr lang="en-US" altLang="en-US" sz="3000">
                <a:latin typeface="Arial Unicode MS" pitchFamily="34" charset="-128"/>
              </a:rPr>
              <a:t> </a:t>
            </a:r>
          </a:p>
        </p:txBody>
      </p:sp>
      <p:sp>
        <p:nvSpPr>
          <p:cNvPr id="50280" name="Rectangle 104"/>
          <p:cNvSpPr>
            <a:spLocks noChangeArrowheads="1"/>
          </p:cNvSpPr>
          <p:nvPr/>
        </p:nvSpPr>
        <p:spPr bwMode="auto">
          <a:xfrm>
            <a:off x="7642225" y="1435100"/>
            <a:ext cx="2847975" cy="549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en-US" sz="3000">
                <a:solidFill>
                  <a:schemeClr val="bg1"/>
                </a:solidFill>
                <a:latin typeface="Arial Unicode MS" pitchFamily="34" charset="-128"/>
              </a:rPr>
              <a:t>Không nên làm</a:t>
            </a:r>
            <a:r>
              <a:rPr lang="en-US" altLang="en-US" sz="3000">
                <a:latin typeface="Arial Unicode MS" pitchFamily="34" charset="-128"/>
              </a:rPr>
              <a:t> </a:t>
            </a:r>
          </a:p>
        </p:txBody>
      </p:sp>
      <p:sp>
        <p:nvSpPr>
          <p:cNvPr id="50282" name="Rectangle 106"/>
          <p:cNvSpPr>
            <a:spLocks noChangeArrowheads="1"/>
          </p:cNvSpPr>
          <p:nvPr/>
        </p:nvSpPr>
        <p:spPr bwMode="auto">
          <a:xfrm>
            <a:off x="958850" y="3028950"/>
            <a:ext cx="21224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 eaLnBrk="1" hangingPunct="1"/>
            <a:r>
              <a:rPr lang="en-US" altLang="en-US" sz="2500">
                <a:latin typeface="Arial Unicode MS" pitchFamily="34" charset="-128"/>
              </a:rPr>
              <a:t>Thông báo sự việc với bố mẹ, người thân, thầy cô, công an và nhờ họ hỗ trợ đảm bảo an toàn.</a:t>
            </a:r>
          </a:p>
        </p:txBody>
      </p:sp>
      <p:sp>
        <p:nvSpPr>
          <p:cNvPr id="50285" name="Rectangle 109"/>
          <p:cNvSpPr>
            <a:spLocks noChangeArrowheads="1"/>
          </p:cNvSpPr>
          <p:nvPr/>
        </p:nvSpPr>
        <p:spPr bwMode="auto">
          <a:xfrm>
            <a:off x="3648075" y="3022600"/>
            <a:ext cx="2095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 eaLnBrk="1" hangingPunct="1"/>
            <a:r>
              <a:rPr lang="en-US" altLang="en-US" sz="2500">
                <a:latin typeface="Arial Unicode MS" pitchFamily="34" charset="-128"/>
              </a:rPr>
              <a:t>Nhờ sự trợ giúp từ các cơ sở chuyên môn như bệnh viện, phòng tư vấn tâm lí học đường,.. </a:t>
            </a:r>
          </a:p>
        </p:txBody>
      </p:sp>
      <p:sp>
        <p:nvSpPr>
          <p:cNvPr id="50287" name="Rectangle 111"/>
          <p:cNvSpPr>
            <a:spLocks noChangeArrowheads="1"/>
          </p:cNvSpPr>
          <p:nvPr/>
        </p:nvSpPr>
        <p:spPr bwMode="auto">
          <a:xfrm>
            <a:off x="6456363" y="3195638"/>
            <a:ext cx="19097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400">
                <a:latin typeface="Arial Unicode MS" pitchFamily="34" charset="-128"/>
              </a:rPr>
              <a:t>Tránh giấu giếm, bao che, tự giải quyết bằng các biện pháp tiêu cực </a:t>
            </a:r>
          </a:p>
        </p:txBody>
      </p:sp>
      <p:sp>
        <p:nvSpPr>
          <p:cNvPr id="50289" name="Rectangle 113"/>
          <p:cNvSpPr>
            <a:spLocks noChangeArrowheads="1"/>
          </p:cNvSpPr>
          <p:nvPr/>
        </p:nvSpPr>
        <p:spPr bwMode="auto">
          <a:xfrm>
            <a:off x="9134475" y="3211513"/>
            <a:ext cx="19097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400">
                <a:latin typeface="Arial Unicode MS" pitchFamily="34" charset="-128"/>
              </a:rPr>
              <a:t>Tránh tụ tập lôi kéo bạn bè để tự giải quyết sẽ gây ra hậu quả to lớn</a:t>
            </a:r>
          </a:p>
        </p:txBody>
      </p:sp>
    </p:spTree>
    <p:extLst>
      <p:ext uri="{BB962C8B-B14F-4D97-AF65-F5344CB8AC3E}">
        <p14:creationId xmlns:p14="http://schemas.microsoft.com/office/powerpoint/2010/main" val="11611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0279" grpId="0" animBg="1"/>
      <p:bldP spid="50280" grpId="0" animBg="1"/>
      <p:bldP spid="50282" grpId="0"/>
      <p:bldP spid="50285" grpId="0"/>
      <p:bldP spid="50287" grpId="0"/>
      <p:bldP spid="502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58" name="Rectangle 46"/>
          <p:cNvSpPr>
            <a:spLocks noChangeArrowheads="1"/>
          </p:cNvSpPr>
          <p:nvPr/>
        </p:nvSpPr>
        <p:spPr bwMode="auto">
          <a:xfrm>
            <a:off x="157163" y="0"/>
            <a:ext cx="10793412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3308" rIns="0" bIns="133308" anchor="ctr">
            <a:spAutoFit/>
          </a:bodyPr>
          <a:lstStyle/>
          <a:p>
            <a:pPr eaLnBrk="1" hangingPunct="1"/>
            <a:r>
              <a:rPr lang="en-US" altLang="en-US" sz="2500" b="1">
                <a:solidFill>
                  <a:srgbClr val="FF0000"/>
                </a:solidFill>
                <a:latin typeface="Arial Unicode MS" pitchFamily="34" charset="-128"/>
              </a:rPr>
              <a:t>3. Một số quy định cơ bản của pháp luật về phòng, chống bạo lực học đường</a:t>
            </a:r>
          </a:p>
        </p:txBody>
      </p:sp>
      <p:pic>
        <p:nvPicPr>
          <p:cNvPr id="115759" name="Picture 47" descr="screenshot_24_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121920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60" name="Rectangle 48"/>
          <p:cNvSpPr>
            <a:spLocks noChangeArrowheads="1"/>
          </p:cNvSpPr>
          <p:nvPr/>
        </p:nvSpPr>
        <p:spPr bwMode="auto">
          <a:xfrm>
            <a:off x="0" y="3743325"/>
            <a:ext cx="12192000" cy="8540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500">
                <a:latin typeface="Arial Unicode MS" pitchFamily="34" charset="-128"/>
              </a:rPr>
              <a:t>Các học sinh nam đánh bạn M như vậy có vi phạm quy định của pháp luật về phòng, chống bạo lực học đường không? Vì sao? </a:t>
            </a:r>
          </a:p>
        </p:txBody>
      </p:sp>
      <p:sp>
        <p:nvSpPr>
          <p:cNvPr id="115761" name="Rectangle 49"/>
          <p:cNvSpPr>
            <a:spLocks noChangeArrowheads="1"/>
          </p:cNvSpPr>
          <p:nvPr/>
        </p:nvSpPr>
        <p:spPr bwMode="auto">
          <a:xfrm>
            <a:off x="347663" y="4862513"/>
            <a:ext cx="11588750" cy="1714500"/>
          </a:xfrm>
          <a:prstGeom prst="rect">
            <a:avLst/>
          </a:prstGeom>
          <a:noFill/>
          <a:ln w="2222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3500">
                <a:solidFill>
                  <a:srgbClr val="FF0000"/>
                </a:solidFill>
                <a:latin typeface="Arial Unicode MS" pitchFamily="34" charset="-128"/>
              </a:rPr>
              <a:t>Có vi phạm quy định của pháp luật. Bởi vì đây là hành vi đánh đập, làm tổn hại đến cơ thể của người học trong cơ sở giáo dục. </a:t>
            </a:r>
          </a:p>
        </p:txBody>
      </p:sp>
    </p:spTree>
    <p:extLst>
      <p:ext uri="{BB962C8B-B14F-4D97-AF65-F5344CB8AC3E}">
        <p14:creationId xmlns:p14="http://schemas.microsoft.com/office/powerpoint/2010/main" val="33029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8" grpId="0" animBg="1"/>
      <p:bldP spid="115760" grpId="0" animBg="1"/>
      <p:bldP spid="1157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211209040651_wm_shs-giao-duc-cong-dan-7-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8"/>
          <p:cNvGrpSpPr>
            <a:grpSpLocks/>
          </p:cNvGrpSpPr>
          <p:nvPr/>
        </p:nvGrpSpPr>
        <p:grpSpPr bwMode="auto">
          <a:xfrm>
            <a:off x="-249238" y="1098550"/>
            <a:ext cx="7704138" cy="5767388"/>
            <a:chOff x="206600" y="2132859"/>
            <a:chExt cx="5269469" cy="4160805"/>
          </a:xfrm>
        </p:grpSpPr>
        <p:grpSp>
          <p:nvGrpSpPr>
            <p:cNvPr id="27668" name="Group 59"/>
            <p:cNvGrpSpPr>
              <a:grpSpLocks/>
            </p:cNvGrpSpPr>
            <p:nvPr/>
          </p:nvGrpSpPr>
          <p:grpSpPr bwMode="auto"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/>
              </p:cNvPr>
              <p:cNvSpPr/>
              <p:nvPr/>
            </p:nvSpPr>
            <p:spPr>
              <a:xfrm>
                <a:off x="539724" y="4415028"/>
                <a:ext cx="720549" cy="4541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76" name="Rectangle 75">
                <a:extLst/>
              </p:cNvPr>
              <p:cNvSpPr/>
              <p:nvPr/>
            </p:nvSpPr>
            <p:spPr>
              <a:xfrm>
                <a:off x="1259142" y="4321127"/>
                <a:ext cx="719418" cy="548076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77" name="Rectangle 76">
                <a:extLst/>
              </p:cNvPr>
              <p:cNvSpPr/>
              <p:nvPr/>
            </p:nvSpPr>
            <p:spPr>
              <a:xfrm>
                <a:off x="1978559" y="4495302"/>
                <a:ext cx="719418" cy="373901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78" name="Rectangle 77">
                <a:extLst/>
              </p:cNvPr>
              <p:cNvSpPr/>
              <p:nvPr/>
            </p:nvSpPr>
            <p:spPr>
              <a:xfrm>
                <a:off x="2697977" y="4361371"/>
                <a:ext cx="719418" cy="50783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79" name="Rectangle 78">
                <a:extLst/>
              </p:cNvPr>
              <p:cNvSpPr/>
              <p:nvPr/>
            </p:nvSpPr>
            <p:spPr>
              <a:xfrm>
                <a:off x="3416264" y="4254268"/>
                <a:ext cx="720549" cy="61493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</p:grpSp>
        <p:grpSp>
          <p:nvGrpSpPr>
            <p:cNvPr id="27669" name="Group 60"/>
            <p:cNvGrpSpPr>
              <a:grpSpLocks/>
            </p:cNvGrpSpPr>
            <p:nvPr/>
          </p:nvGrpSpPr>
          <p:grpSpPr bwMode="auto"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/>
              </p:cNvPr>
              <p:cNvSpPr/>
              <p:nvPr/>
            </p:nvSpPr>
            <p:spPr>
              <a:xfrm>
                <a:off x="538861" y="5434704"/>
                <a:ext cx="1280178" cy="360763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1" name="Rectangle 15">
                <a:extLst/>
              </p:cNvPr>
              <p:cNvSpPr/>
              <p:nvPr/>
            </p:nvSpPr>
            <p:spPr>
              <a:xfrm>
                <a:off x="1459633" y="5436994"/>
                <a:ext cx="1043470" cy="35503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2" name="Rectangle 15">
                <a:extLst/>
              </p:cNvPr>
              <p:cNvSpPr/>
              <p:nvPr/>
            </p:nvSpPr>
            <p:spPr>
              <a:xfrm>
                <a:off x="2380406" y="5436994"/>
                <a:ext cx="924030" cy="35274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3" name="Rectangle 15">
                <a:extLst/>
              </p:cNvPr>
              <p:cNvSpPr/>
              <p:nvPr/>
            </p:nvSpPr>
            <p:spPr>
              <a:xfrm>
                <a:off x="3189339" y="5434704"/>
                <a:ext cx="1038041" cy="35961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4" name="Rectangle 15">
                <a:extLst/>
              </p:cNvPr>
              <p:cNvSpPr/>
              <p:nvPr/>
            </p:nvSpPr>
            <p:spPr>
              <a:xfrm>
                <a:off x="3878833" y="5439285"/>
                <a:ext cx="1268234" cy="35274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</p:grpSp>
        <p:sp>
          <p:nvSpPr>
            <p:cNvPr id="62" name="Oval 61">
              <a:extLst/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/>
              <a:endParaRPr lang="en-US" sz="2700">
                <a:solidFill>
                  <a:srgbClr val="FFFFFF"/>
                </a:solidFill>
              </a:endParaRPr>
            </a:p>
          </p:txBody>
        </p:sp>
        <p:grpSp>
          <p:nvGrpSpPr>
            <p:cNvPr id="27673" name="Group 62"/>
            <p:cNvGrpSpPr>
              <a:grpSpLocks/>
            </p:cNvGrpSpPr>
            <p:nvPr/>
          </p:nvGrpSpPr>
          <p:grpSpPr bwMode="auto"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/>
              </p:cNvPr>
              <p:cNvSpPr/>
              <p:nvPr/>
            </p:nvSpPr>
            <p:spPr>
              <a:xfrm>
                <a:off x="539859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66" name="Rectangle 65">
                <a:extLst/>
              </p:cNvPr>
              <p:cNvSpPr/>
              <p:nvPr/>
            </p:nvSpPr>
            <p:spPr>
              <a:xfrm>
                <a:off x="1259368" y="5789741"/>
                <a:ext cx="719508" cy="503923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67" name="Rectangle 66">
                <a:extLst/>
              </p:cNvPr>
              <p:cNvSpPr/>
              <p:nvPr/>
            </p:nvSpPr>
            <p:spPr>
              <a:xfrm>
                <a:off x="1978028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68" name="Rectangle 67">
                <a:extLst/>
              </p:cNvPr>
              <p:cNvSpPr/>
              <p:nvPr/>
            </p:nvSpPr>
            <p:spPr>
              <a:xfrm>
                <a:off x="2697535" y="5789741"/>
                <a:ext cx="719508" cy="503923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69" name="Rectangle 68">
                <a:extLst/>
              </p:cNvPr>
              <p:cNvSpPr/>
              <p:nvPr/>
            </p:nvSpPr>
            <p:spPr>
              <a:xfrm>
                <a:off x="3416196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sz="2700">
                  <a:solidFill>
                    <a:srgbClr val="FFFFFF"/>
                  </a:solidFill>
                  <a:cs typeface="Arial Unicode MS" pitchFamily="34" charset="-128"/>
                </a:endParaRPr>
              </a:p>
            </p:txBody>
          </p:sp>
        </p:grpSp>
        <p:sp>
          <p:nvSpPr>
            <p:cNvPr id="64" name="Oval 63">
              <a:extLst/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/>
              <a:endParaRPr lang="en-US" sz="2700">
                <a:solidFill>
                  <a:srgbClr val="FFFFFF"/>
                </a:solidFill>
              </a:endParaRPr>
            </a:p>
          </p:txBody>
        </p:sp>
      </p:grpSp>
      <p:sp>
        <p:nvSpPr>
          <p:cNvPr id="80" name="Freeform 19">
            <a:extLst/>
          </p:cNvPr>
          <p:cNvSpPr/>
          <p:nvPr/>
        </p:nvSpPr>
        <p:spPr>
          <a:xfrm>
            <a:off x="5502275" y="538163"/>
            <a:ext cx="452438" cy="44450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1" name="Rounded Rectangle 32">
            <a:extLst/>
          </p:cNvPr>
          <p:cNvSpPr/>
          <p:nvPr/>
        </p:nvSpPr>
        <p:spPr>
          <a:xfrm>
            <a:off x="4430713" y="1344613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2" name="Oval 66">
            <a:extLst/>
          </p:cNvPr>
          <p:cNvSpPr/>
          <p:nvPr/>
        </p:nvSpPr>
        <p:spPr>
          <a:xfrm rot="20700000">
            <a:off x="2382838" y="1030288"/>
            <a:ext cx="411162" cy="35242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3" name="Rectangle 16">
            <a:extLst/>
          </p:cNvPr>
          <p:cNvSpPr/>
          <p:nvPr/>
        </p:nvSpPr>
        <p:spPr>
          <a:xfrm rot="2700000">
            <a:off x="3517107" y="2248694"/>
            <a:ext cx="292100" cy="5222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4" name="Rectangle 9">
            <a:extLst/>
          </p:cNvPr>
          <p:cNvSpPr/>
          <p:nvPr/>
        </p:nvSpPr>
        <p:spPr>
          <a:xfrm>
            <a:off x="1389063" y="1712913"/>
            <a:ext cx="395287" cy="3683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5" name="Rectangle 84">
            <a:extLst/>
          </p:cNvPr>
          <p:cNvSpPr/>
          <p:nvPr/>
        </p:nvSpPr>
        <p:spPr>
          <a:xfrm>
            <a:off x="6970713" y="623888"/>
            <a:ext cx="5221287" cy="1222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86" name="Oval 85">
            <a:extLst/>
          </p:cNvPr>
          <p:cNvSpPr/>
          <p:nvPr/>
        </p:nvSpPr>
        <p:spPr>
          <a:xfrm>
            <a:off x="7150100" y="2327275"/>
            <a:ext cx="430213" cy="430213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ko-KR" sz="1400" b="1">
                <a:solidFill>
                  <a:srgbClr val="FFFFFF"/>
                </a:solidFill>
                <a:cs typeface="Arial Unicode MS" pitchFamily="34" charset="-128"/>
              </a:rPr>
              <a:t>1</a:t>
            </a:r>
            <a:endParaRPr lang="ko-KR" altLang="en-US" sz="1400" b="1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89" name="Oval 88">
            <a:extLst/>
          </p:cNvPr>
          <p:cNvSpPr/>
          <p:nvPr/>
        </p:nvSpPr>
        <p:spPr>
          <a:xfrm>
            <a:off x="7150100" y="3105150"/>
            <a:ext cx="430213" cy="430213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ko-KR" sz="1400" b="1">
                <a:solidFill>
                  <a:srgbClr val="FFFFFF"/>
                </a:solidFill>
                <a:cs typeface="Arial Unicode MS" pitchFamily="34" charset="-128"/>
              </a:rPr>
              <a:t>2</a:t>
            </a:r>
            <a:endParaRPr lang="ko-KR" altLang="en-US" sz="1400" b="1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92" name="Oval 91">
            <a:extLst/>
          </p:cNvPr>
          <p:cNvSpPr/>
          <p:nvPr/>
        </p:nvSpPr>
        <p:spPr>
          <a:xfrm>
            <a:off x="7150100" y="3883025"/>
            <a:ext cx="430213" cy="430213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ko-KR" sz="1400" b="1">
                <a:solidFill>
                  <a:srgbClr val="FFFFFF"/>
                </a:solidFill>
                <a:cs typeface="Arial Unicode MS" pitchFamily="34" charset="-128"/>
              </a:rPr>
              <a:t>3</a:t>
            </a:r>
            <a:endParaRPr lang="ko-KR" altLang="en-US" sz="1400" b="1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95" name="Oval 94">
            <a:extLst/>
          </p:cNvPr>
          <p:cNvSpPr/>
          <p:nvPr/>
        </p:nvSpPr>
        <p:spPr>
          <a:xfrm>
            <a:off x="7150100" y="4660900"/>
            <a:ext cx="430213" cy="430213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ko-KR" sz="1400" b="1">
                <a:solidFill>
                  <a:srgbClr val="FFFFFF"/>
                </a:solidFill>
                <a:cs typeface="Arial Unicode MS" pitchFamily="34" charset="-128"/>
              </a:rPr>
              <a:t>4</a:t>
            </a:r>
            <a:endParaRPr lang="ko-KR" altLang="en-US" sz="1400" b="1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27661" name="TextBox 97"/>
          <p:cNvSpPr txBox="1">
            <a:spLocks noChangeArrowheads="1"/>
          </p:cNvSpPr>
          <p:nvPr/>
        </p:nvSpPr>
        <p:spPr bwMode="auto">
          <a:xfrm>
            <a:off x="7265988" y="1033463"/>
            <a:ext cx="3816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ko-KR" sz="4000">
                <a:solidFill>
                  <a:srgbClr val="F2F2F2"/>
                </a:solidFill>
              </a:rPr>
              <a:t>LUYỆN TẬP</a:t>
            </a:r>
            <a:endParaRPr lang="ko-KR" altLang="en-US" sz="4000">
              <a:solidFill>
                <a:srgbClr val="F2F2F2"/>
              </a:solidFill>
            </a:endParaRPr>
          </a:p>
        </p:txBody>
      </p:sp>
      <p:sp>
        <p:nvSpPr>
          <p:cNvPr id="99" name="Oval 98">
            <a:extLst/>
          </p:cNvPr>
          <p:cNvSpPr/>
          <p:nvPr/>
        </p:nvSpPr>
        <p:spPr>
          <a:xfrm>
            <a:off x="7150100" y="5459413"/>
            <a:ext cx="430213" cy="4318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ko-KR" sz="1400" b="1">
                <a:solidFill>
                  <a:srgbClr val="FFFFFF"/>
                </a:solidFill>
                <a:cs typeface="Arial Unicode MS" pitchFamily="34" charset="-128"/>
              </a:rPr>
              <a:t>5</a:t>
            </a:r>
            <a:endParaRPr lang="ko-KR" altLang="en-US" sz="1400" b="1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27663" name="TextBox 101"/>
          <p:cNvSpPr txBox="1">
            <a:spLocks noChangeArrowheads="1"/>
          </p:cNvSpPr>
          <p:nvPr/>
        </p:nvSpPr>
        <p:spPr bwMode="auto">
          <a:xfrm rot="-5400000">
            <a:off x="126206" y="3748882"/>
            <a:ext cx="293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7664" name="TextBox 102"/>
          <p:cNvSpPr txBox="1">
            <a:spLocks noChangeArrowheads="1"/>
          </p:cNvSpPr>
          <p:nvPr/>
        </p:nvSpPr>
        <p:spPr bwMode="auto">
          <a:xfrm rot="-5400000">
            <a:off x="1104900" y="3043238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7665" name="TextBox 103"/>
          <p:cNvSpPr txBox="1">
            <a:spLocks noChangeArrowheads="1"/>
          </p:cNvSpPr>
          <p:nvPr/>
        </p:nvSpPr>
        <p:spPr bwMode="auto">
          <a:xfrm rot="-5400000">
            <a:off x="2140744" y="4366419"/>
            <a:ext cx="293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7666" name="TextBox 104"/>
          <p:cNvSpPr txBox="1">
            <a:spLocks noChangeArrowheads="1"/>
          </p:cNvSpPr>
          <p:nvPr/>
        </p:nvSpPr>
        <p:spPr bwMode="auto">
          <a:xfrm rot="-5400000">
            <a:off x="4155281" y="2567782"/>
            <a:ext cx="293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7667" name="TextBox 105"/>
          <p:cNvSpPr txBox="1">
            <a:spLocks noChangeArrowheads="1"/>
          </p:cNvSpPr>
          <p:nvPr/>
        </p:nvSpPr>
        <p:spPr bwMode="auto">
          <a:xfrm rot="-5400000">
            <a:off x="3148013" y="3387725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>
            <a:extLst/>
          </p:cNvPr>
          <p:cNvSpPr/>
          <p:nvPr/>
        </p:nvSpPr>
        <p:spPr>
          <a:xfrm>
            <a:off x="5770563" y="1581150"/>
            <a:ext cx="1108075" cy="830263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117763" name="Hexagon 30"/>
          <p:cNvSpPr>
            <a:spLocks noChangeArrowheads="1"/>
          </p:cNvSpPr>
          <p:nvPr/>
        </p:nvSpPr>
        <p:spPr bwMode="auto">
          <a:xfrm>
            <a:off x="5956300" y="3019425"/>
            <a:ext cx="1108075" cy="830263"/>
          </a:xfrm>
          <a:prstGeom prst="hexagon">
            <a:avLst>
              <a:gd name="adj" fmla="val 38178"/>
              <a:gd name="vf" fmla="val 11547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36" name="Hexagon 35">
            <a:extLst/>
          </p:cNvPr>
          <p:cNvSpPr/>
          <p:nvPr/>
        </p:nvSpPr>
        <p:spPr>
          <a:xfrm>
            <a:off x="5770563" y="4586288"/>
            <a:ext cx="1108075" cy="830262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41" name="Hexagon 40">
            <a:extLst/>
          </p:cNvPr>
          <p:cNvSpPr/>
          <p:nvPr/>
        </p:nvSpPr>
        <p:spPr>
          <a:xfrm flipH="1">
            <a:off x="4970463" y="1176338"/>
            <a:ext cx="1106487" cy="830262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117766" name="Hexagon 45"/>
          <p:cNvSpPr>
            <a:spLocks noChangeArrowheads="1"/>
          </p:cNvSpPr>
          <p:nvPr/>
        </p:nvSpPr>
        <p:spPr bwMode="auto">
          <a:xfrm flipH="1">
            <a:off x="5184775" y="2571750"/>
            <a:ext cx="1106488" cy="830263"/>
          </a:xfrm>
          <a:prstGeom prst="hexagon">
            <a:avLst>
              <a:gd name="adj" fmla="val 38124"/>
              <a:gd name="vf" fmla="val 11547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51" name="Hexagon 50">
            <a:extLst/>
          </p:cNvPr>
          <p:cNvSpPr/>
          <p:nvPr/>
        </p:nvSpPr>
        <p:spPr>
          <a:xfrm flipH="1">
            <a:off x="4970463" y="4181475"/>
            <a:ext cx="1106487" cy="830263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55" name="Isosceles Triangle 51">
            <a:extLst/>
          </p:cNvPr>
          <p:cNvSpPr/>
          <p:nvPr/>
        </p:nvSpPr>
        <p:spPr>
          <a:xfrm>
            <a:off x="5365750" y="1457325"/>
            <a:ext cx="333375" cy="24288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6" name="Rectangle 7">
            <a:extLst/>
          </p:cNvPr>
          <p:cNvSpPr/>
          <p:nvPr/>
        </p:nvSpPr>
        <p:spPr>
          <a:xfrm>
            <a:off x="6164263" y="1839913"/>
            <a:ext cx="322262" cy="3222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7" name="Rounded Rectangle 32">
            <a:extLst/>
          </p:cNvPr>
          <p:cNvSpPr/>
          <p:nvPr/>
        </p:nvSpPr>
        <p:spPr>
          <a:xfrm>
            <a:off x="6348413" y="3303588"/>
            <a:ext cx="323850" cy="3222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8" name="Rectangle 9">
            <a:extLst/>
          </p:cNvPr>
          <p:cNvSpPr/>
          <p:nvPr/>
        </p:nvSpPr>
        <p:spPr>
          <a:xfrm>
            <a:off x="5595938" y="2820988"/>
            <a:ext cx="330200" cy="3095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9" name="Frame 17">
            <a:extLst/>
          </p:cNvPr>
          <p:cNvSpPr/>
          <p:nvPr/>
        </p:nvSpPr>
        <p:spPr>
          <a:xfrm>
            <a:off x="5392738" y="4184650"/>
            <a:ext cx="319087" cy="3175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Freeform 53">
            <a:extLst/>
          </p:cNvPr>
          <p:cNvSpPr/>
          <p:nvPr/>
        </p:nvSpPr>
        <p:spPr>
          <a:xfrm>
            <a:off x="6132513" y="4814888"/>
            <a:ext cx="384175" cy="39211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261938" y="1050925"/>
            <a:ext cx="4613275" cy="12573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500">
                <a:latin typeface="Arial Unicode MS" pitchFamily="34" charset="-128"/>
              </a:rPr>
              <a:t>a) Một số bạn trong lớp thường xuyên trêu chọc, bắt nạt G vì G nhỏ bé và nhút nhát. </a:t>
            </a:r>
            <a:endParaRPr lang="en-US" altLang="en-US" sz="2500"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04788" y="2582863"/>
            <a:ext cx="4702175" cy="1257300"/>
          </a:xfrm>
          <a:prstGeom prst="rect">
            <a:avLst/>
          </a:prstGeom>
          <a:noFill/>
          <a:ln w="22225">
            <a:solidFill>
              <a:srgbClr val="0000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500">
                <a:latin typeface="Arial Unicode MS" pitchFamily="34" charset="-128"/>
              </a:rPr>
              <a:t>b) S kể với bố mẹ việc mình bị H trấn lột tiền dù H đe dọa không được kể với ai. </a:t>
            </a:r>
            <a:endParaRPr lang="en-US" altLang="en-US" sz="2500">
              <a:latin typeface="Arial Unicode MS" pitchFamily="34" charset="-128"/>
            </a:endParaRPr>
          </a:p>
        </p:txBody>
      </p:sp>
      <p:sp>
        <p:nvSpPr>
          <p:cNvPr id="29712" name="Text Placeholder 1"/>
          <p:cNvSpPr>
            <a:spLocks/>
          </p:cNvSpPr>
          <p:nvPr/>
        </p:nvSpPr>
        <p:spPr bwMode="auto">
          <a:xfrm>
            <a:off x="323850" y="196850"/>
            <a:ext cx="11572875" cy="563563"/>
          </a:xfrm>
          <a:prstGeom prst="rect">
            <a:avLst/>
          </a:prstGeom>
          <a:noFill/>
          <a:ln w="22225">
            <a:solidFill>
              <a:srgbClr val="00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500" b="1">
                <a:latin typeface="Arial Unicode MS" pitchFamily="34" charset="-128"/>
              </a:rPr>
              <a:t>Câu 2.</a:t>
            </a:r>
            <a:r>
              <a:rPr lang="vi-VN" altLang="en-US" sz="2500">
                <a:latin typeface="Arial Unicode MS" pitchFamily="34" charset="-128"/>
              </a:rPr>
              <a:t> Em có nhận xét gì về hành vi của các bạn dưới đây? </a:t>
            </a:r>
            <a:endParaRPr lang="en-US" altLang="en-US" sz="2500">
              <a:latin typeface="Arial Unicode MS" pitchFamily="34" charset="-128"/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215900" y="4021138"/>
            <a:ext cx="4659313" cy="1241425"/>
          </a:xfrm>
          <a:prstGeom prst="rect">
            <a:avLst/>
          </a:prstGeom>
          <a:noFill/>
          <a:ln w="6350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500">
                <a:latin typeface="Arial Unicode MS" pitchFamily="34" charset="-128"/>
              </a:rPr>
              <a:t>c) Thấy một bạn trong lớp bị đánh, Q vội lấy điện thoại ra quay phim để đăng lên mạng. </a:t>
            </a:r>
            <a:endParaRPr lang="en-US" altLang="en-US" sz="2500">
              <a:latin typeface="Arial Unicode MS" pitchFamily="34" charset="-128"/>
            </a:endParaRPr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7162800" y="1023938"/>
            <a:ext cx="4613275" cy="12573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500">
                <a:latin typeface="Arial Unicode MS" pitchFamily="34" charset="-128"/>
              </a:rPr>
              <a:t>Hành vi trêu chọc, bắt nạt G của các bạn là sai trái, là bạo lực học đường.</a:t>
            </a:r>
            <a:endParaRPr lang="en-US" altLang="en-US" sz="2500">
              <a:latin typeface="Arial Unicode MS" pitchFamily="34" charset="-128"/>
            </a:endParaRPr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7218363" y="2730500"/>
            <a:ext cx="4613275" cy="1333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000"/>
              <a:t>Hành vi trấn lột tiền và đe dọa S của H là sai trái, vi phạm pháp luật. Do đó, S đã làm rất đúng kin kể lại sự việc với bố mẹ để được giúp đỡ, can thiệp.</a:t>
            </a:r>
            <a:endParaRPr lang="en-US" altLang="en-US" sz="2000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7200900" y="4449763"/>
            <a:ext cx="4613275" cy="8763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500">
                <a:latin typeface="Arial Unicode MS" pitchFamily="34" charset="-128"/>
              </a:rPr>
              <a:t>Hành vi của Q là sai, đáng phê phán.</a:t>
            </a:r>
            <a:endParaRPr lang="en-US" altLang="en-US" sz="2500">
              <a:latin typeface="Arial Unicode MS" pitchFamily="34" charset="-128"/>
            </a:endParaRPr>
          </a:p>
        </p:txBody>
      </p:sp>
      <p:sp>
        <p:nvSpPr>
          <p:cNvPr id="3" name="Hexagon 25">
            <a:extLst/>
          </p:cNvPr>
          <p:cNvSpPr/>
          <p:nvPr/>
        </p:nvSpPr>
        <p:spPr>
          <a:xfrm>
            <a:off x="5762625" y="6027738"/>
            <a:ext cx="1108075" cy="830262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4" name="Hexagon 40">
            <a:extLst/>
          </p:cNvPr>
          <p:cNvSpPr/>
          <p:nvPr/>
        </p:nvSpPr>
        <p:spPr>
          <a:xfrm flipH="1">
            <a:off x="4962525" y="5622925"/>
            <a:ext cx="1106488" cy="830263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eaLnBrk="1" hangingPunct="1"/>
            <a:endParaRPr lang="ko-KR" altLang="en-US" sz="2700"/>
          </a:p>
        </p:txBody>
      </p:sp>
      <p:sp>
        <p:nvSpPr>
          <p:cNvPr id="5" name="Isosceles Triangle 51">
            <a:extLst/>
          </p:cNvPr>
          <p:cNvSpPr/>
          <p:nvPr/>
        </p:nvSpPr>
        <p:spPr>
          <a:xfrm>
            <a:off x="5357813" y="5903913"/>
            <a:ext cx="333375" cy="24288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6" name="Rectangle 7">
            <a:extLst/>
          </p:cNvPr>
          <p:cNvSpPr/>
          <p:nvPr/>
        </p:nvSpPr>
        <p:spPr>
          <a:xfrm>
            <a:off x="6156325" y="6286500"/>
            <a:ext cx="322263" cy="32226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254000" y="5688013"/>
            <a:ext cx="4613275" cy="8763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500">
                <a:latin typeface="Arial Unicode MS" pitchFamily="34" charset="-128"/>
              </a:rPr>
              <a:t>d) N muốn bỏ học vì bị nhiều bạn ở trường chế giễu. </a:t>
            </a:r>
            <a:endParaRPr lang="en-US" altLang="en-US" sz="2500">
              <a:latin typeface="Arial Unicode MS" pitchFamily="34" charset="-128"/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7154863" y="5372100"/>
            <a:ext cx="4613275" cy="14541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en-US" sz="2200">
                <a:latin typeface="Arial Unicode MS" pitchFamily="34" charset="-128"/>
              </a:rPr>
              <a:t>Hành vi của N là sai, đây là một lựa chọn rất tiêu cực khi bị bạo lục học đường và có thể dẫn đến nhiều hậu quả không tốt cho N.</a:t>
            </a:r>
            <a:endParaRPr lang="en-US" altLang="en-US" sz="22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2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7763" grpId="0" animBg="1"/>
      <p:bldP spid="36" grpId="0" animBg="1"/>
      <p:bldP spid="41" grpId="0" animBg="1"/>
      <p:bldP spid="117766" grpId="0" animBg="1"/>
      <p:bldP spid="51" grpId="0" animBg="1"/>
      <p:bldP spid="117774" grpId="0" animBg="1"/>
      <p:bldP spid="117775" grpId="0" animBg="1"/>
      <p:bldP spid="117778" grpId="0" animBg="1"/>
      <p:bldP spid="117779" grpId="0" animBg="1"/>
      <p:bldP spid="117780" grpId="0" animBg="1"/>
      <p:bldP spid="117781" grpId="0" animBg="1"/>
      <p:bldP spid="3" grpId="0" animBg="1"/>
      <p:bldP spid="4" grpId="0" animBg="1"/>
      <p:bldP spid="117786" grpId="0" animBg="1"/>
      <p:bldP spid="1177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92" y="-156096"/>
            <a:ext cx="12581336" cy="7166496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xmlns="" id="{D57A15F4-FE97-4AD2-BA74-AA0DC8068413}"/>
              </a:ext>
            </a:extLst>
          </p:cNvPr>
          <p:cNvSpPr/>
          <p:nvPr/>
        </p:nvSpPr>
        <p:spPr>
          <a:xfrm>
            <a:off x="-1" y="2021305"/>
            <a:ext cx="6100012" cy="227314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xmlns="" id="{7FC44327-CEE4-4E8B-92C5-96305680DC6A}"/>
              </a:ext>
            </a:extLst>
          </p:cNvPr>
          <p:cNvSpPr/>
          <p:nvPr/>
        </p:nvSpPr>
        <p:spPr>
          <a:xfrm>
            <a:off x="0" y="4477814"/>
            <a:ext cx="6460960" cy="249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 nam đánh M như vậy là vi phạm quy định của pháp luật về phòng, chống bạo lực học đường vì theo điều 6 Nghị định số 80/2017/NĐ-CP Về quy định môi trường GD an toàn, lành mạnh, thân thiện, phòng chống bạo lực học đường,; Bộ luật dân sự 2015.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2919384" y="1485208"/>
            <a:ext cx="3378200" cy="66040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919384" y="4060475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9315912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xmlns="" id="{B82CE674-D7FC-49D9-AF84-6CF2F5AC507D}"/>
              </a:ext>
            </a:extLst>
          </p:cNvPr>
          <p:cNvSpPr/>
          <p:nvPr/>
        </p:nvSpPr>
        <p:spPr>
          <a:xfrm>
            <a:off x="6608618" y="2141914"/>
            <a:ext cx="5209309" cy="20210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xmlns="" id="{C8AB731C-B5A9-4087-9248-FB90CEB654D6}"/>
              </a:ext>
            </a:extLst>
          </p:cNvPr>
          <p:cNvSpPr/>
          <p:nvPr/>
        </p:nvSpPr>
        <p:spPr>
          <a:xfrm>
            <a:off x="6788726" y="4518891"/>
            <a:ext cx="5218789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80/2017/NĐ-CP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2015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2017);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2015;…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6269876" y="1485208"/>
            <a:ext cx="1585651" cy="656706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5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rường THCS Đồng  Phú">
            <a:extLst>
              <a:ext uri="{FF2B5EF4-FFF2-40B4-BE49-F238E27FC236}">
                <a16:creationId xmlns:a16="http://schemas.microsoft.com/office/drawing/2014/main" xmlns="" id="{84706855-5CDC-9C7A-3307-18542F95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9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Freeform 3"/>
          <p:cNvSpPr>
            <a:spLocks/>
          </p:cNvSpPr>
          <p:nvPr/>
        </p:nvSpPr>
        <p:spPr bwMode="gray">
          <a:xfrm>
            <a:off x="3116263" y="3570288"/>
            <a:ext cx="2533650" cy="1376362"/>
          </a:xfrm>
          <a:custGeom>
            <a:avLst/>
            <a:gdLst>
              <a:gd name="T0" fmla="*/ 0 w 735"/>
              <a:gd name="T1" fmla="*/ 0 h 532"/>
              <a:gd name="T2" fmla="*/ 1316809 w 735"/>
              <a:gd name="T3" fmla="*/ 522604 h 532"/>
              <a:gd name="T4" fmla="*/ 1989001 w 735"/>
              <a:gd name="T5" fmla="*/ 522604 h 532"/>
              <a:gd name="T6" fmla="*/ 2195830 w 735"/>
              <a:gd name="T7" fmla="*/ 644200 h 532"/>
              <a:gd name="T8" fmla="*/ 2202724 w 735"/>
              <a:gd name="T9" fmla="*/ 1040033 h 532"/>
              <a:gd name="T10" fmla="*/ 2061391 w 735"/>
              <a:gd name="T11" fmla="*/ 1034859 h 532"/>
              <a:gd name="T12" fmla="*/ 2306139 w 735"/>
              <a:gd name="T13" fmla="*/ 1376362 h 532"/>
              <a:gd name="T14" fmla="*/ 2533650 w 735"/>
              <a:gd name="T15" fmla="*/ 1040033 h 532"/>
              <a:gd name="T16" fmla="*/ 2399211 w 735"/>
              <a:gd name="T17" fmla="*/ 1040033 h 532"/>
              <a:gd name="T18" fmla="*/ 2392317 w 735"/>
              <a:gd name="T19" fmla="*/ 584695 h 532"/>
              <a:gd name="T20" fmla="*/ 2123440 w 735"/>
              <a:gd name="T21" fmla="*/ 388072 h 532"/>
              <a:gd name="T22" fmla="*/ 1154793 w 735"/>
              <a:gd name="T23" fmla="*/ 385485 h 532"/>
              <a:gd name="T24" fmla="*/ 237853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Freeform 4"/>
          <p:cNvSpPr>
            <a:spLocks/>
          </p:cNvSpPr>
          <p:nvPr/>
        </p:nvSpPr>
        <p:spPr bwMode="gray">
          <a:xfrm>
            <a:off x="5675313" y="3505200"/>
            <a:ext cx="488950" cy="1562100"/>
          </a:xfrm>
          <a:custGeom>
            <a:avLst/>
            <a:gdLst>
              <a:gd name="T0" fmla="*/ 127402 w 142"/>
              <a:gd name="T1" fmla="*/ 2586 h 604"/>
              <a:gd name="T2" fmla="*/ 154949 w 142"/>
              <a:gd name="T3" fmla="*/ 1220714 h 604"/>
              <a:gd name="T4" fmla="*/ 0 w 142"/>
              <a:gd name="T5" fmla="*/ 1225886 h 604"/>
              <a:gd name="T6" fmla="*/ 247918 w 142"/>
              <a:gd name="T7" fmla="*/ 1562100 h 604"/>
              <a:gd name="T8" fmla="*/ 488950 w 142"/>
              <a:gd name="T9" fmla="*/ 1225886 h 604"/>
              <a:gd name="T10" fmla="*/ 344331 w 142"/>
              <a:gd name="T11" fmla="*/ 1225886 h 604"/>
              <a:gd name="T12" fmla="*/ 340888 w 142"/>
              <a:gd name="T13" fmla="*/ 0 h 604"/>
              <a:gd name="T14" fmla="*/ 127402 w 142"/>
              <a:gd name="T15" fmla="*/ 258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Freeform 5"/>
          <p:cNvSpPr>
            <a:spLocks/>
          </p:cNvSpPr>
          <p:nvPr/>
        </p:nvSpPr>
        <p:spPr bwMode="gray">
          <a:xfrm flipH="1">
            <a:off x="6208713" y="3570288"/>
            <a:ext cx="2533650" cy="1376362"/>
          </a:xfrm>
          <a:custGeom>
            <a:avLst/>
            <a:gdLst>
              <a:gd name="T0" fmla="*/ 0 w 735"/>
              <a:gd name="T1" fmla="*/ 0 h 532"/>
              <a:gd name="T2" fmla="*/ 1316809 w 735"/>
              <a:gd name="T3" fmla="*/ 522604 h 532"/>
              <a:gd name="T4" fmla="*/ 1989001 w 735"/>
              <a:gd name="T5" fmla="*/ 522604 h 532"/>
              <a:gd name="T6" fmla="*/ 2195830 w 735"/>
              <a:gd name="T7" fmla="*/ 644200 h 532"/>
              <a:gd name="T8" fmla="*/ 2202724 w 735"/>
              <a:gd name="T9" fmla="*/ 1040033 h 532"/>
              <a:gd name="T10" fmla="*/ 2061391 w 735"/>
              <a:gd name="T11" fmla="*/ 1034859 h 532"/>
              <a:gd name="T12" fmla="*/ 2306139 w 735"/>
              <a:gd name="T13" fmla="*/ 1376362 h 532"/>
              <a:gd name="T14" fmla="*/ 2533650 w 735"/>
              <a:gd name="T15" fmla="*/ 1040033 h 532"/>
              <a:gd name="T16" fmla="*/ 2399211 w 735"/>
              <a:gd name="T17" fmla="*/ 1040033 h 532"/>
              <a:gd name="T18" fmla="*/ 2392317 w 735"/>
              <a:gd name="T19" fmla="*/ 584695 h 532"/>
              <a:gd name="T20" fmla="*/ 2123440 w 735"/>
              <a:gd name="T21" fmla="*/ 388072 h 532"/>
              <a:gd name="T22" fmla="*/ 1154793 w 735"/>
              <a:gd name="T23" fmla="*/ 385485 h 532"/>
              <a:gd name="T24" fmla="*/ 237853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1370013" y="2343150"/>
            <a:ext cx="3079750" cy="1554163"/>
            <a:chOff x="4320" y="1152"/>
            <a:chExt cx="414" cy="402"/>
          </a:xfrm>
        </p:grpSpPr>
        <p:sp>
          <p:nvSpPr>
            <p:cNvPr id="11601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Symbol" pitchFamily="18" charset="2"/>
              </a:endParaRPr>
            </a:p>
          </p:txBody>
        </p:sp>
        <p:sp>
          <p:nvSpPr>
            <p:cNvPr id="11602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  <a:cs typeface="+mn-cs"/>
              </a:endParaRPr>
            </a:p>
          </p:txBody>
        </p:sp>
      </p:grpSp>
      <p:sp>
        <p:nvSpPr>
          <p:cNvPr id="1160201" name="Rectangle 9"/>
          <p:cNvSpPr>
            <a:spLocks noChangeArrowheads="1"/>
          </p:cNvSpPr>
          <p:nvPr/>
        </p:nvSpPr>
        <p:spPr bwMode="gray">
          <a:xfrm>
            <a:off x="1611313" y="2693988"/>
            <a:ext cx="2760662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500" b="1">
                <a:latin typeface="Arial Unicode MS" pitchFamily="34" charset="-128"/>
                <a:cs typeface="Arial" charset="0"/>
              </a:rPr>
              <a:t>TRƯỚC KHI XẢY </a:t>
            </a:r>
          </a:p>
          <a:p>
            <a:pPr algn="ctr" eaLnBrk="1" hangingPunct="1"/>
            <a:r>
              <a:rPr lang="en-US" altLang="en-US" sz="2500" b="1">
                <a:latin typeface="Arial Unicode MS" pitchFamily="34" charset="-128"/>
                <a:cs typeface="Arial" charset="0"/>
              </a:rPr>
              <a:t>RA BẠO LỰC</a:t>
            </a:r>
          </a:p>
        </p:txBody>
      </p:sp>
      <p:grpSp>
        <p:nvGrpSpPr>
          <p:cNvPr id="110602" name="Group 10"/>
          <p:cNvGrpSpPr>
            <a:grpSpLocks/>
          </p:cNvGrpSpPr>
          <p:nvPr/>
        </p:nvGrpSpPr>
        <p:grpSpPr bwMode="auto">
          <a:xfrm>
            <a:off x="5005388" y="601663"/>
            <a:ext cx="1816100" cy="3063875"/>
            <a:chOff x="4320" y="1152"/>
            <a:chExt cx="414" cy="402"/>
          </a:xfrm>
        </p:grpSpPr>
        <p:sp>
          <p:nvSpPr>
            <p:cNvPr id="116020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Symbol" pitchFamily="18" charset="2"/>
              </a:endParaRPr>
            </a:p>
          </p:txBody>
        </p:sp>
        <p:sp>
          <p:nvSpPr>
            <p:cNvPr id="116020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  <a:cs typeface="+mn-cs"/>
              </a:endParaRPr>
            </a:p>
          </p:txBody>
        </p:sp>
      </p:grpSp>
      <p:grpSp>
        <p:nvGrpSpPr>
          <p:cNvPr id="110605" name="Group 13"/>
          <p:cNvGrpSpPr>
            <a:grpSpLocks/>
          </p:cNvGrpSpPr>
          <p:nvPr/>
        </p:nvGrpSpPr>
        <p:grpSpPr bwMode="auto">
          <a:xfrm>
            <a:off x="7389813" y="2222500"/>
            <a:ext cx="3644900" cy="1452563"/>
            <a:chOff x="4320" y="1152"/>
            <a:chExt cx="414" cy="402"/>
          </a:xfrm>
        </p:grpSpPr>
        <p:sp>
          <p:nvSpPr>
            <p:cNvPr id="1160206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Symbol" pitchFamily="18" charset="2"/>
              </a:endParaRPr>
            </a:p>
          </p:txBody>
        </p:sp>
        <p:sp>
          <p:nvSpPr>
            <p:cNvPr id="1160207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  <a:cs typeface="+mn-cs"/>
              </a:endParaRPr>
            </a:p>
          </p:txBody>
        </p:sp>
      </p:grpSp>
      <p:sp>
        <p:nvSpPr>
          <p:cNvPr id="1160208" name="Rectangle 16"/>
          <p:cNvSpPr>
            <a:spLocks noChangeArrowheads="1"/>
          </p:cNvSpPr>
          <p:nvPr/>
        </p:nvSpPr>
        <p:spPr bwMode="gray">
          <a:xfrm>
            <a:off x="5427663" y="776288"/>
            <a:ext cx="1095375" cy="2378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000" b="1">
                <a:latin typeface="Arial Unicode MS" pitchFamily="34" charset="-128"/>
                <a:cs typeface="Arial" charset="0"/>
              </a:rPr>
              <a:t>KHI </a:t>
            </a:r>
          </a:p>
          <a:p>
            <a:pPr algn="ctr" eaLnBrk="1" hangingPunct="1"/>
            <a:r>
              <a:rPr lang="en-US" altLang="en-US" sz="3000" b="1">
                <a:latin typeface="Arial Unicode MS" pitchFamily="34" charset="-128"/>
                <a:cs typeface="Arial" charset="0"/>
              </a:rPr>
              <a:t>XẢY</a:t>
            </a:r>
          </a:p>
          <a:p>
            <a:pPr algn="ctr" eaLnBrk="1" hangingPunct="1"/>
            <a:r>
              <a:rPr lang="en-US" altLang="en-US" sz="3000" b="1">
                <a:latin typeface="Arial Unicode MS" pitchFamily="34" charset="-128"/>
                <a:cs typeface="Arial" charset="0"/>
              </a:rPr>
              <a:t>RA </a:t>
            </a:r>
          </a:p>
          <a:p>
            <a:pPr algn="ctr" eaLnBrk="1" hangingPunct="1"/>
            <a:r>
              <a:rPr lang="en-US" altLang="en-US" sz="3000" b="1">
                <a:latin typeface="Arial Unicode MS" pitchFamily="34" charset="-128"/>
                <a:cs typeface="Arial" charset="0"/>
              </a:rPr>
              <a:t>BẠO </a:t>
            </a:r>
          </a:p>
          <a:p>
            <a:pPr algn="ctr" eaLnBrk="1" hangingPunct="1"/>
            <a:r>
              <a:rPr lang="en-US" altLang="en-US" sz="3000" b="1">
                <a:latin typeface="Arial Unicode MS" pitchFamily="34" charset="-128"/>
                <a:cs typeface="Arial" charset="0"/>
              </a:rPr>
              <a:t>LỰC</a:t>
            </a:r>
          </a:p>
        </p:txBody>
      </p:sp>
      <p:sp>
        <p:nvSpPr>
          <p:cNvPr id="1160209" name="Rectangle 17"/>
          <p:cNvSpPr>
            <a:spLocks noChangeArrowheads="1"/>
          </p:cNvSpPr>
          <p:nvPr/>
        </p:nvSpPr>
        <p:spPr bwMode="gray">
          <a:xfrm>
            <a:off x="7899400" y="2424113"/>
            <a:ext cx="2847975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5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SAU KHI </a:t>
            </a:r>
          </a:p>
          <a:p>
            <a:pPr algn="ctr" eaLnBrk="1" hangingPunct="1"/>
            <a:r>
              <a:rPr lang="en-US" altLang="en-US" sz="25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XẢY RA BẠO LỰC</a:t>
            </a:r>
          </a:p>
        </p:txBody>
      </p:sp>
      <p:sp>
        <p:nvSpPr>
          <p:cNvPr id="110611" name="AutoShape 19"/>
          <p:cNvSpPr>
            <a:spLocks noChangeArrowheads="1"/>
          </p:cNvSpPr>
          <p:nvPr/>
        </p:nvSpPr>
        <p:spPr bwMode="ltGray">
          <a:xfrm>
            <a:off x="1041400" y="5157788"/>
            <a:ext cx="1011872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>
              <a:latin typeface="Symbol" pitchFamily="18" charset="2"/>
              <a:cs typeface="Arial" charset="0"/>
            </a:endParaRP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1392238" y="5408613"/>
            <a:ext cx="942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000" b="1">
                <a:latin typeface="Arial Unicode MS" pitchFamily="34" charset="-128"/>
              </a:rPr>
              <a:t>2.CÁCH ỨNG PHÓ VỚI BẠO LỰC HỌC ĐƯỜNG</a:t>
            </a:r>
          </a:p>
        </p:txBody>
      </p:sp>
    </p:spTree>
    <p:extLst>
      <p:ext uri="{BB962C8B-B14F-4D97-AF65-F5344CB8AC3E}">
        <p14:creationId xmlns:p14="http://schemas.microsoft.com/office/powerpoint/2010/main" val="419395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6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6" grpId="0" animBg="1"/>
      <p:bldP spid="110597" grpId="0" animBg="1"/>
      <p:bldP spid="1160201" grpId="0"/>
      <p:bldP spid="1160208" grpId="0"/>
      <p:bldP spid="1160209" grpId="0"/>
      <p:bldP spid="110611" grpId="0" animBg="1"/>
      <p:bldP spid="1106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41325" y="5278438"/>
            <a:ext cx="1145698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2500">
                <a:solidFill>
                  <a:srgbClr val="FF0000"/>
                </a:solidFill>
                <a:latin typeface="Arial Unicode MS" pitchFamily="34" charset="-128"/>
              </a:rPr>
              <a:t>a) Trong những trường hợp trên, các bạn đã làm gì để phòng tránh bạo lực học đường?</a:t>
            </a:r>
          </a:p>
          <a:p>
            <a:pPr eaLnBrk="1" hangingPunct="1"/>
            <a:r>
              <a:rPr lang="vi-VN" altLang="ko-KR" sz="2500">
                <a:solidFill>
                  <a:srgbClr val="FF0000"/>
                </a:solidFill>
                <a:latin typeface="Arial Unicode MS" pitchFamily="34" charset="-128"/>
              </a:rPr>
              <a:t>b) Theo em, học sinh cần làm gì để phòng tránh bạo lực học đường?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82575" y="5221288"/>
            <a:ext cx="11550650" cy="14319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eaLnBrk="1" hangingPunct="1"/>
            <a:r>
              <a:rPr lang="vi-VN" altLang="ko-KR" sz="2200">
                <a:latin typeface="Arial Unicode MS" pitchFamily="34" charset="-128"/>
              </a:rPr>
              <a:t>Trường hợp 1: V đã nhờ đến sự giúp đỡ của mẹ và cô giáo giúp đỡ khi có nguy cơ bị bạo lực học đường.</a:t>
            </a:r>
          </a:p>
          <a:p>
            <a:pPr indent="457200" eaLnBrk="1" hangingPunct="1"/>
            <a:r>
              <a:rPr lang="vi-VN" altLang="ko-KR" sz="2200">
                <a:latin typeface="Arial Unicode MS" pitchFamily="34" charset="-128"/>
              </a:rPr>
              <a:t>Trường hợp 2: Th đã chủ động nhận sai và xin lỗi khi lỡ gây ra phiền phức cho bạn cùng trường, nhờ vậy mà bạn đó không tức giận nữa.</a:t>
            </a:r>
          </a:p>
        </p:txBody>
      </p:sp>
    </p:spTree>
    <p:extLst>
      <p:ext uri="{BB962C8B-B14F-4D97-AF65-F5344CB8AC3E}">
        <p14:creationId xmlns:p14="http://schemas.microsoft.com/office/powerpoint/2010/main" val="27091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/>
          </p:cNvPr>
          <p:cNvSpPr/>
          <p:nvPr/>
        </p:nvSpPr>
        <p:spPr>
          <a:xfrm>
            <a:off x="6673850" y="1716088"/>
            <a:ext cx="571500" cy="571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34" name="Oval 33">
            <a:extLst/>
          </p:cNvPr>
          <p:cNvSpPr/>
          <p:nvPr/>
        </p:nvSpPr>
        <p:spPr>
          <a:xfrm>
            <a:off x="6673850" y="3344863"/>
            <a:ext cx="571500" cy="57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35" name="Oval 34">
            <a:extLst/>
          </p:cNvPr>
          <p:cNvSpPr/>
          <p:nvPr/>
        </p:nvSpPr>
        <p:spPr>
          <a:xfrm>
            <a:off x="957263" y="1455738"/>
            <a:ext cx="571500" cy="57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36" name="Oval 35">
            <a:extLst/>
          </p:cNvPr>
          <p:cNvSpPr/>
          <p:nvPr/>
        </p:nvSpPr>
        <p:spPr>
          <a:xfrm>
            <a:off x="957263" y="3084513"/>
            <a:ext cx="571500" cy="5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44" name="Oval 43">
            <a:extLst/>
          </p:cNvPr>
          <p:cNvSpPr/>
          <p:nvPr/>
        </p:nvSpPr>
        <p:spPr>
          <a:xfrm>
            <a:off x="957263" y="4713288"/>
            <a:ext cx="571500" cy="57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45" name="Oval 21">
            <a:extLst/>
          </p:cNvPr>
          <p:cNvSpPr/>
          <p:nvPr/>
        </p:nvSpPr>
        <p:spPr>
          <a:xfrm rot="20700000">
            <a:off x="6781800" y="3463925"/>
            <a:ext cx="355600" cy="3111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47" name="Down Arrow 1">
            <a:extLst/>
          </p:cNvPr>
          <p:cNvSpPr/>
          <p:nvPr/>
        </p:nvSpPr>
        <p:spPr>
          <a:xfrm rot="10800000" flipH="1">
            <a:off x="1076325" y="4849813"/>
            <a:ext cx="296863" cy="333375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/>
          </p:cNvPr>
          <p:cNvSpPr/>
          <p:nvPr/>
        </p:nvSpPr>
        <p:spPr>
          <a:xfrm rot="14270044">
            <a:off x="1085057" y="3198019"/>
            <a:ext cx="315912" cy="330200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49" name="Frame 1">
            <a:extLst/>
          </p:cNvPr>
          <p:cNvSpPr/>
          <p:nvPr/>
        </p:nvSpPr>
        <p:spPr>
          <a:xfrm>
            <a:off x="6823075" y="1843088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/>
          </p:cNvPr>
          <p:cNvSpPr/>
          <p:nvPr/>
        </p:nvSpPr>
        <p:spPr>
          <a:xfrm>
            <a:off x="1076325" y="1566863"/>
            <a:ext cx="333375" cy="3349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12692" name="Rectangle 52"/>
          <p:cNvSpPr>
            <a:spLocks noChangeArrowheads="1"/>
          </p:cNvSpPr>
          <p:nvPr/>
        </p:nvSpPr>
        <p:spPr bwMode="auto">
          <a:xfrm>
            <a:off x="3105150" y="393700"/>
            <a:ext cx="6096000" cy="571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000" b="1">
                <a:latin typeface="Arial Unicode MS" pitchFamily="34" charset="-128"/>
              </a:rPr>
              <a:t>TRƯỚC KHI XẢY RA BẠO LỰC</a:t>
            </a:r>
          </a:p>
        </p:txBody>
      </p:sp>
      <p:sp>
        <p:nvSpPr>
          <p:cNvPr id="112693" name="Rectangle 53"/>
          <p:cNvSpPr>
            <a:spLocks noChangeArrowheads="1"/>
          </p:cNvSpPr>
          <p:nvPr/>
        </p:nvSpPr>
        <p:spPr bwMode="auto">
          <a:xfrm>
            <a:off x="1846263" y="1519238"/>
            <a:ext cx="3911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ko-KR" sz="2500">
                <a:solidFill>
                  <a:schemeClr val="hlink"/>
                </a:solidFill>
                <a:latin typeface="Arial Unicode MS" pitchFamily="34" charset="-128"/>
              </a:rPr>
              <a:t>Kết bạn với những bạn tốt.</a:t>
            </a:r>
          </a:p>
        </p:txBody>
      </p:sp>
      <p:sp>
        <p:nvSpPr>
          <p:cNvPr id="112694" name="Rectangle 54"/>
          <p:cNvSpPr>
            <a:spLocks noChangeArrowheads="1"/>
          </p:cNvSpPr>
          <p:nvPr/>
        </p:nvSpPr>
        <p:spPr bwMode="auto">
          <a:xfrm>
            <a:off x="1862138" y="2794000"/>
            <a:ext cx="43195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2500">
                <a:latin typeface="Arial Unicode MS" pitchFamily="34" charset="-128"/>
              </a:rPr>
              <a:t>Trang bị cho bản thân những kiến thức, kĩ năng liên quan đến bạo lực học đường.</a:t>
            </a:r>
          </a:p>
        </p:txBody>
      </p:sp>
      <p:sp>
        <p:nvSpPr>
          <p:cNvPr id="112695" name="Rectangle 55"/>
          <p:cNvSpPr>
            <a:spLocks noChangeArrowheads="1"/>
          </p:cNvSpPr>
          <p:nvPr/>
        </p:nvSpPr>
        <p:spPr bwMode="auto">
          <a:xfrm>
            <a:off x="1822450" y="4416425"/>
            <a:ext cx="4308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2500">
                <a:solidFill>
                  <a:srgbClr val="FF6600"/>
                </a:solidFill>
                <a:latin typeface="Arial Unicode MS" pitchFamily="34" charset="-128"/>
              </a:rPr>
              <a:t>Thông báo cho giáo viên hoặc những người lớn đáng tin cậy khi phát hiện nguy cơ bạo lực học đường.</a:t>
            </a:r>
          </a:p>
        </p:txBody>
      </p:sp>
      <p:sp>
        <p:nvSpPr>
          <p:cNvPr id="112696" name="Rectangle 56"/>
          <p:cNvSpPr>
            <a:spLocks noChangeArrowheads="1"/>
          </p:cNvSpPr>
          <p:nvPr/>
        </p:nvSpPr>
        <p:spPr bwMode="auto">
          <a:xfrm>
            <a:off x="7575550" y="1487488"/>
            <a:ext cx="4616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2500">
                <a:solidFill>
                  <a:schemeClr val="tx2"/>
                </a:solidFill>
                <a:latin typeface="Arial Unicode MS" pitchFamily="34" charset="-128"/>
              </a:rPr>
              <a:t>Rời khỏi những nơi có nguy cơ xảy ra bạo lực học đường,...</a:t>
            </a:r>
          </a:p>
        </p:txBody>
      </p:sp>
      <p:sp>
        <p:nvSpPr>
          <p:cNvPr id="112697" name="Rectangle 57"/>
          <p:cNvSpPr>
            <a:spLocks noChangeArrowheads="1"/>
          </p:cNvSpPr>
          <p:nvPr/>
        </p:nvSpPr>
        <p:spPr bwMode="auto">
          <a:xfrm>
            <a:off x="7575550" y="1487488"/>
            <a:ext cx="4616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2500">
                <a:solidFill>
                  <a:schemeClr val="hlink"/>
                </a:solidFill>
                <a:latin typeface="Arial Unicode MS" pitchFamily="34" charset="-128"/>
              </a:rPr>
              <a:t>Rời khỏi những nơi có nguy cơ xảy ra bạo lực học đường,...</a:t>
            </a:r>
          </a:p>
        </p:txBody>
      </p:sp>
      <p:sp>
        <p:nvSpPr>
          <p:cNvPr id="112698" name="Rectangle 58"/>
          <p:cNvSpPr>
            <a:spLocks noChangeArrowheads="1"/>
          </p:cNvSpPr>
          <p:nvPr/>
        </p:nvSpPr>
        <p:spPr bwMode="auto">
          <a:xfrm>
            <a:off x="7705725" y="3433763"/>
            <a:ext cx="39782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2500">
                <a:latin typeface="Arial Unicode MS" pitchFamily="34" charset="-128"/>
              </a:rPr>
              <a:t>Cần tránh: kết bạn với những bạn xấu, tỏ thái độ tiêu cực với bạn bè, tụ tập ở những nơi có nguy cơ xảy ra bạo lực học đường,...</a:t>
            </a:r>
          </a:p>
        </p:txBody>
      </p:sp>
      <p:sp>
        <p:nvSpPr>
          <p:cNvPr id="112699" name="Rectangle 59"/>
          <p:cNvSpPr>
            <a:spLocks noChangeArrowheads="1"/>
          </p:cNvSpPr>
          <p:nvPr/>
        </p:nvSpPr>
        <p:spPr bwMode="auto">
          <a:xfrm>
            <a:off x="3105150" y="393700"/>
            <a:ext cx="6096000" cy="571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000" b="1">
                <a:latin typeface="Arial Unicode MS" pitchFamily="34" charset="-128"/>
              </a:rPr>
              <a:t>TRƯỚC KHI XẢY RA BẠO LỰC</a:t>
            </a:r>
          </a:p>
        </p:txBody>
      </p:sp>
    </p:spTree>
    <p:extLst>
      <p:ext uri="{BB962C8B-B14F-4D97-AF65-F5344CB8AC3E}">
        <p14:creationId xmlns:p14="http://schemas.microsoft.com/office/powerpoint/2010/main" val="913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4" grpId="0" animBg="1"/>
      <p:bldP spid="112692" grpId="0" animBg="1"/>
      <p:bldP spid="112693" grpId="0"/>
      <p:bldP spid="112694" grpId="0"/>
      <p:bldP spid="112695" grpId="0"/>
      <p:bldP spid="112696" grpId="0"/>
      <p:bldP spid="112697" grpId="0"/>
      <p:bldP spid="112698" grpId="0"/>
      <p:bldP spid="1126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6" name="Picture 20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9258300" y="852488"/>
            <a:ext cx="2671763" cy="5238750"/>
          </a:xfrm>
          <a:prstGeom prst="rect">
            <a:avLst/>
          </a:prstGeom>
          <a:noFill/>
          <a:ln w="22225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vi-VN" altLang="ko-KR" sz="2800">
                <a:solidFill>
                  <a:srgbClr val="FF6600"/>
                </a:solidFill>
                <a:latin typeface="Arial Unicode MS" pitchFamily="34" charset="-128"/>
              </a:rPr>
              <a:t>a) Em hãy nhận xét cách ứng phó của T và B trong các trường hợp trên.</a:t>
            </a:r>
          </a:p>
          <a:p>
            <a:pPr algn="ctr" eaLnBrk="1" hangingPunct="1"/>
            <a:r>
              <a:rPr lang="vi-VN" altLang="ko-KR" sz="2800">
                <a:solidFill>
                  <a:srgbClr val="FF6600"/>
                </a:solidFill>
                <a:latin typeface="Arial Unicode MS" pitchFamily="34" charset="-128"/>
              </a:rPr>
              <a:t>b) Theo em, học sinh nên làm gì và không nên làm gì khi xảy ra bạo lực học đường? </a:t>
            </a:r>
          </a:p>
        </p:txBody>
      </p:sp>
    </p:spTree>
    <p:extLst>
      <p:ext uri="{BB962C8B-B14F-4D97-AF65-F5344CB8AC3E}">
        <p14:creationId xmlns:p14="http://schemas.microsoft.com/office/powerpoint/2010/main" val="271255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74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9012238" y="669925"/>
            <a:ext cx="2933700" cy="58070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eaLnBrk="1" hangingPunct="1"/>
            <a:r>
              <a:rPr lang="vi-VN" altLang="ko-KR" sz="2500">
                <a:latin typeface="Arial Unicode MS" pitchFamily="34" charset="-128"/>
              </a:rPr>
              <a:t>Bạn T đã giữ được bình tĩnh, không lo lắng, hoảng sợ, đối phó khôn khéo với nhóm học sinh cướp đồ và kịp thời tìm được người cứu giúp.</a:t>
            </a:r>
          </a:p>
          <a:p>
            <a:pPr indent="457200" eaLnBrk="1" hangingPunct="1"/>
            <a:r>
              <a:rPr lang="vi-VN" altLang="ko-KR" sz="2500">
                <a:latin typeface="Arial Unicode MS" pitchFamily="34" charset="-128"/>
              </a:rPr>
              <a:t>Bạn B dù rât sốc khi nhìn thấy bức ảnh ghép của mình nhưng đã không sợ hãi mà ngay lập tức tìm sự giúp đỡ từ cô giáo.</a:t>
            </a:r>
          </a:p>
        </p:txBody>
      </p:sp>
    </p:spTree>
    <p:extLst>
      <p:ext uri="{BB962C8B-B14F-4D97-AF65-F5344CB8AC3E}">
        <p14:creationId xmlns:p14="http://schemas.microsoft.com/office/powerpoint/2010/main" val="14692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AutoShape 2"/>
          <p:cNvSpPr>
            <a:spLocks noChangeArrowheads="1"/>
          </p:cNvSpPr>
          <p:nvPr/>
        </p:nvSpPr>
        <p:spPr bwMode="gray">
          <a:xfrm>
            <a:off x="1636713" y="1682750"/>
            <a:ext cx="9372600" cy="18986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Symbol" pitchFamily="18" charset="2"/>
              <a:cs typeface="Arial" charset="0"/>
            </a:endParaRPr>
          </a:p>
        </p:txBody>
      </p:sp>
      <p:sp>
        <p:nvSpPr>
          <p:cNvPr id="47115" name="AutoShape 4"/>
          <p:cNvSpPr>
            <a:spLocks noChangeArrowheads="1"/>
          </p:cNvSpPr>
          <p:nvPr/>
        </p:nvSpPr>
        <p:spPr bwMode="gray">
          <a:xfrm>
            <a:off x="2381250" y="2433638"/>
            <a:ext cx="601663" cy="468312"/>
          </a:xfrm>
          <a:prstGeom prst="rightArrow">
            <a:avLst>
              <a:gd name="adj1" fmla="val 50000"/>
              <a:gd name="adj2" fmla="val 53531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Symbol" pitchFamily="18" charset="2"/>
              <a:cs typeface="Arial" charset="0"/>
            </a:endParaRPr>
          </a:p>
        </p:txBody>
      </p:sp>
      <p:pic>
        <p:nvPicPr>
          <p:cNvPr id="47116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536700"/>
            <a:ext cx="210661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Text Box 7"/>
          <p:cNvSpPr txBox="1">
            <a:spLocks noChangeArrowheads="1"/>
          </p:cNvSpPr>
          <p:nvPr/>
        </p:nvSpPr>
        <p:spPr bwMode="black">
          <a:xfrm>
            <a:off x="387350" y="2078038"/>
            <a:ext cx="18811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>
                <a:latin typeface="Arial Unicode MS" pitchFamily="34" charset="-128"/>
                <a:cs typeface="Arial" charset="0"/>
              </a:rPr>
              <a:t>NÊN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>
                <a:latin typeface="Arial Unicode MS" pitchFamily="34" charset="-128"/>
                <a:cs typeface="Arial" charset="0"/>
              </a:rPr>
              <a:t> LÀM</a:t>
            </a:r>
          </a:p>
        </p:txBody>
      </p:sp>
      <p:sp>
        <p:nvSpPr>
          <p:cNvPr id="47118" name="AutoShape 8"/>
          <p:cNvSpPr>
            <a:spLocks noChangeArrowheads="1"/>
          </p:cNvSpPr>
          <p:nvPr/>
        </p:nvSpPr>
        <p:spPr bwMode="gray">
          <a:xfrm>
            <a:off x="1651000" y="4302125"/>
            <a:ext cx="9998075" cy="16938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Symbol" pitchFamily="18" charset="2"/>
              <a:cs typeface="Arial" charset="0"/>
            </a:endParaRPr>
          </a:p>
        </p:txBody>
      </p:sp>
      <p:sp>
        <p:nvSpPr>
          <p:cNvPr id="47120" name="AutoShape 10"/>
          <p:cNvSpPr>
            <a:spLocks noChangeArrowheads="1"/>
          </p:cNvSpPr>
          <p:nvPr/>
        </p:nvSpPr>
        <p:spPr bwMode="gray">
          <a:xfrm>
            <a:off x="2347913" y="504348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Symbol" pitchFamily="18" charset="2"/>
              <a:cs typeface="Arial" charset="0"/>
            </a:endParaRPr>
          </a:p>
        </p:txBody>
      </p:sp>
      <p:pic>
        <p:nvPicPr>
          <p:cNvPr id="47121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184650"/>
            <a:ext cx="204628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2" name="Text Box 12"/>
          <p:cNvSpPr txBox="1">
            <a:spLocks noChangeArrowheads="1"/>
          </p:cNvSpPr>
          <p:nvPr/>
        </p:nvSpPr>
        <p:spPr bwMode="black">
          <a:xfrm>
            <a:off x="546100" y="4894263"/>
            <a:ext cx="1670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>
                <a:latin typeface="Arial Unicode MS" pitchFamily="34" charset="-128"/>
                <a:cs typeface="Arial" charset="0"/>
              </a:rPr>
              <a:t>KHÔNG NÊN 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3105150" y="393700"/>
            <a:ext cx="6096000" cy="571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000" b="1">
                <a:latin typeface="Arial Unicode MS" pitchFamily="34" charset="-128"/>
              </a:rPr>
              <a:t>KHI XẢY RA BẠO LỰC</a:t>
            </a: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3184525" y="1828800"/>
            <a:ext cx="90074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3500">
                <a:solidFill>
                  <a:srgbClr val="FF6600"/>
                </a:solidFill>
                <a:latin typeface="Arial Unicode MS" pitchFamily="34" charset="-128"/>
              </a:rPr>
              <a:t>Bình tĩnh, kiềm chế các cảm xúc tiêu cực; chủ động nhờ người khác giúp đỡ; quan sát xung quanh để tìm đường thoát;...</a:t>
            </a: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3098800" y="4384675"/>
            <a:ext cx="8304213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vi-VN" altLang="ko-KR" sz="3500">
                <a:solidFill>
                  <a:srgbClr val="FF0000"/>
                </a:solidFill>
                <a:latin typeface="Arial Unicode MS" pitchFamily="34" charset="-128"/>
              </a:rPr>
              <a:t>Tỏ thái độ khiêu khích, thách thức; sử dụng hành vi bạo lực để đáp trả; kêu gọi bạn bè cùng tham gia bạo lực,...</a:t>
            </a:r>
          </a:p>
        </p:txBody>
      </p:sp>
    </p:spTree>
    <p:extLst>
      <p:ext uri="{BB962C8B-B14F-4D97-AF65-F5344CB8AC3E}">
        <p14:creationId xmlns:p14="http://schemas.microsoft.com/office/powerpoint/2010/main" val="34643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5" grpId="0" animBg="1"/>
      <p:bldP spid="47115" grpId="1" animBg="1"/>
      <p:bldP spid="47117" grpId="0"/>
      <p:bldP spid="47118" grpId="0" animBg="1"/>
      <p:bldP spid="47120" grpId="0" animBg="1"/>
      <p:bldP spid="47120" grpId="1" animBg="1"/>
      <p:bldP spid="47122" grpId="0"/>
      <p:bldP spid="47123" grpId="0" animBg="1"/>
      <p:bldP spid="47123" grpId="1" animBg="1"/>
      <p:bldP spid="47124" grpId="0"/>
      <p:bldP spid="47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4" name="Rectangle 62"/>
          <p:cNvSpPr>
            <a:spLocks noChangeArrowheads="1"/>
          </p:cNvSpPr>
          <p:nvPr/>
        </p:nvSpPr>
        <p:spPr bwMode="auto">
          <a:xfrm>
            <a:off x="0" y="0"/>
            <a:ext cx="609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000" b="1">
                <a:latin typeface="Arial Unicode MS" pitchFamily="34" charset="-128"/>
              </a:rPr>
              <a:t>c. SAU KHI XẢY RA BẠO LỰC</a:t>
            </a:r>
          </a:p>
        </p:txBody>
      </p:sp>
      <p:pic>
        <p:nvPicPr>
          <p:cNvPr id="49218" name="Picture 66" descr="screenshot_24_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11175"/>
            <a:ext cx="918686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19" name="Rectangle 67"/>
          <p:cNvSpPr>
            <a:spLocks noChangeArrowheads="1"/>
          </p:cNvSpPr>
          <p:nvPr/>
        </p:nvSpPr>
        <p:spPr bwMode="auto">
          <a:xfrm>
            <a:off x="9691688" y="993775"/>
            <a:ext cx="1935162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3000">
                <a:latin typeface="Arial Unicode MS" pitchFamily="34" charset="-128"/>
              </a:rPr>
              <a:t>a) Em hãy nhận xét cách ứng phó của các bạn trong những trường hợp trên. </a:t>
            </a:r>
          </a:p>
        </p:txBody>
      </p: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304800" y="2689225"/>
            <a:ext cx="9009063" cy="80803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>
            <a:spAutoFit/>
          </a:bodyPr>
          <a:lstStyle/>
          <a:p>
            <a:pPr algn="ctr" eaLnBrk="1" hangingPunct="1"/>
            <a:r>
              <a:rPr lang="en-US" altLang="en-US" sz="2500">
                <a:latin typeface="Arial Unicode MS" pitchFamily="34" charset="-128"/>
              </a:rPr>
              <a:t>Sau khi bị bạo lực học đường, bạn A đã biết suy nghĩ kĩ càng và quyết định đúng đắn là nhờ đến sự giúp đỡ của thầy cô.</a:t>
            </a:r>
          </a:p>
        </p:txBody>
      </p:sp>
      <p:sp>
        <p:nvSpPr>
          <p:cNvPr id="49221" name="Rectangle 69"/>
          <p:cNvSpPr>
            <a:spLocks noChangeArrowheads="1"/>
          </p:cNvSpPr>
          <p:nvPr/>
        </p:nvSpPr>
        <p:spPr bwMode="auto">
          <a:xfrm>
            <a:off x="341313" y="6124575"/>
            <a:ext cx="9009062" cy="65563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>
            <a:spAutoFit/>
          </a:bodyPr>
          <a:lstStyle/>
          <a:p>
            <a:pPr algn="just" eaLnBrk="1" hangingPunct="1"/>
            <a:r>
              <a:rPr lang="vi-VN" altLang="en-US" sz="2000">
                <a:latin typeface="Arial Unicode MS" pitchFamily="34" charset="-128"/>
              </a:rPr>
              <a:t>Bạn M sau khi bị bạo lực học đường đã lo sợ mà quyết định không đúng đắn là giấu bố mẹ, thầy cô; tự một mình đến nhà bạn để băng bó vết thương.</a:t>
            </a:r>
          </a:p>
        </p:txBody>
      </p:sp>
    </p:spTree>
    <p:extLst>
      <p:ext uri="{BB962C8B-B14F-4D97-AF65-F5344CB8AC3E}">
        <p14:creationId xmlns:p14="http://schemas.microsoft.com/office/powerpoint/2010/main" val="37092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14" grpId="0"/>
      <p:bldP spid="49219" grpId="0"/>
      <p:bldP spid="49220" grpId="0" animBg="1"/>
      <p:bldP spid="49221" grpId="0" animBg="1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1111</Words>
  <Application>Microsoft Office PowerPoint</Application>
  <PresentationFormat>Custom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Thuy</dc:creator>
  <cp:lastModifiedBy>ASUS</cp:lastModifiedBy>
  <cp:revision>4</cp:revision>
  <dcterms:created xsi:type="dcterms:W3CDTF">2023-02-07T16:13:02Z</dcterms:created>
  <dcterms:modified xsi:type="dcterms:W3CDTF">2023-02-13T05:49:42Z</dcterms:modified>
</cp:coreProperties>
</file>