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60" r:id="rId2"/>
  </p:sldMasterIdLst>
  <p:notesMasterIdLst>
    <p:notesMasterId r:id="rId24"/>
  </p:notesMasterIdLst>
  <p:sldIdLst>
    <p:sldId id="3309" r:id="rId3"/>
    <p:sldId id="3098" r:id="rId4"/>
    <p:sldId id="3303" r:id="rId5"/>
    <p:sldId id="3241" r:id="rId6"/>
    <p:sldId id="3304" r:id="rId7"/>
    <p:sldId id="3242" r:id="rId8"/>
    <p:sldId id="3243" r:id="rId9"/>
    <p:sldId id="3305" r:id="rId10"/>
    <p:sldId id="3244" r:id="rId11"/>
    <p:sldId id="3245" r:id="rId12"/>
    <p:sldId id="3246" r:id="rId13"/>
    <p:sldId id="3306" r:id="rId14"/>
    <p:sldId id="3247" r:id="rId15"/>
    <p:sldId id="3248" r:id="rId16"/>
    <p:sldId id="3254" r:id="rId17"/>
    <p:sldId id="3255" r:id="rId18"/>
    <p:sldId id="3256" r:id="rId19"/>
    <p:sldId id="3308" r:id="rId20"/>
    <p:sldId id="3257" r:id="rId21"/>
    <p:sldId id="3286"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7" d="100"/>
          <a:sy n="87" d="100"/>
        </p:scale>
        <p:origin x="3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C943417D-EF8C-1A84-22CD-2F3A450322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0EF5ECA-496A-E9E7-0450-41ED58A87B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26442B9-D380-3E4C-49AF-84041552C5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80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E7C7638F-E767-2938-BF7E-28A3FDA05B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8F5F98B-1328-03AB-2CD1-5F0E72351F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FC55C75-3B08-F77B-96AB-5BD1065967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06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F3AB8ED-F9B9-9096-C314-5B3D9583F1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83D943F-4A6F-7E57-BDC9-956E601C7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53295F6-C8BD-25E5-D37A-234C4AEF3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57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2AB24-F65E-CA9F-E559-95E7FE9887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08F8B5B-11E5-3204-6F6C-8B8621F00E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0EB8D-7A3A-5813-9FB2-2DCBABEDB3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9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BAE3A-D7D9-B99A-247E-7B04D560F9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59EB298-891E-E7AC-F766-8FF91D2EA0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857DB29-D3FF-BC61-7894-9758EF902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21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DB4CF-26AE-A12E-8AB8-3A60B394BD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EF2439-9580-7FBF-276F-E95B128D9B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3DC1C7-1394-A3ED-2390-A27B69FB39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75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8A711C7-F110-D252-7269-29418AB27D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4ED12F-3974-EAAA-1FB0-633C1F8867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CA6B1C-17B8-0FED-1069-C8231920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91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23099EC-DAF4-0130-4761-0E78BC8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FC95DB-2DA3-6AEB-D2C9-D3903BCA12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642704-64EB-E497-79DD-B3034DF34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06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436468D6-30D3-43DA-D61D-ADACCA9403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DF2646-DF1C-9A82-ED91-AAA12B778B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7C0D5F-C5EB-8D02-DD3B-7C76D6EBF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43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5EA79-B392-72E8-F10C-98DFEE6C63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6E7BAD-8340-F7B8-F832-FD27A422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440BBE-ED7E-7C28-5365-3DBF06D76B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98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9CF902-30B0-9F4A-84AC-2F2F72204966}"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02/19/2023</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97EA5F-3B09-1D4C-9A53-FFC87BFC73C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66240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039583" y="1580505"/>
            <a:ext cx="6240363" cy="12311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w="38100">
                  <a:noFill/>
                </a:ln>
                <a:solidFill>
                  <a:srgbClr val="FF0000"/>
                </a:solidFill>
                <a:effectLst/>
                <a:uLnTx/>
                <a:uFillTx/>
                <a:latin typeface="Times New Roman" panose="02020603050405020304" pitchFamily="18" charset="0"/>
                <a:ea typeface="+mn-ea"/>
                <a:cs typeface="Times New Roman" panose="02020603050405020304" pitchFamily="18" charset="0"/>
              </a:rPr>
              <a:t>BÀI GIẢNG ĐIỆN TỬ MÔN TIN HỌC 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smtClean="0">
              <a:ln w="38100">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w="38100">
                  <a:noFill/>
                </a:ln>
                <a:solidFill>
                  <a:srgbClr val="FFFF00"/>
                </a:solidFill>
                <a:effectLst/>
                <a:uLnTx/>
                <a:uFillTx/>
                <a:latin typeface="Times New Roman" panose="02020603050405020304" pitchFamily="18" charset="0"/>
                <a:ea typeface="+mn-ea"/>
                <a:cs typeface="Times New Roman" panose="02020603050405020304" pitchFamily="18" charset="0"/>
              </a:rPr>
              <a:t>BÀI 11. TẠO</a:t>
            </a:r>
            <a:r>
              <a:rPr kumimoji="0" lang="en-US" sz="3200" b="1" i="0" u="none" strike="noStrike" kern="1200" cap="none" spc="0" normalizeH="0" noProof="0" smtClean="0">
                <a:ln w="38100">
                  <a:noFill/>
                </a:ln>
                <a:solidFill>
                  <a:srgbClr val="FFFF00"/>
                </a:solidFill>
                <a:effectLst/>
                <a:uLnTx/>
                <a:uFillTx/>
                <a:latin typeface="Times New Roman" panose="02020603050405020304" pitchFamily="18" charset="0"/>
                <a:ea typeface="+mn-ea"/>
                <a:cs typeface="Times New Roman" panose="02020603050405020304" pitchFamily="18" charset="0"/>
              </a:rPr>
              <a:t> BÀI TRÌNH CHIẾU</a:t>
            </a:r>
            <a:endParaRPr kumimoji="0" lang="en-VN" sz="3200" b="1" i="0" u="none" strike="noStrike" kern="1200" cap="none" spc="0" normalizeH="0" baseline="0" noProof="0" dirty="0">
              <a:ln w="38100">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70564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rPr>
              <a:t>GV: Nguyễn Thị Thanh Thúy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rPr>
              <a:t>Tổ Tự nhiên</a:t>
            </a:r>
            <a:endParaRPr kumimoji="0" lang="en-VN" sz="2800" b="1" i="0" u="none" strike="noStrike" kern="1200" cap="none" spc="0" normalizeH="0" baseline="0" noProof="0" dirty="0">
              <a:ln w="38100">
                <a:noFill/>
              </a:ln>
              <a:solidFill>
                <a:srgbClr val="5B9BD5">
                  <a:lumMod val="20000"/>
                  <a:lumOff val="80000"/>
                </a:srgbClr>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smtClean="0">
                <a:ln w="38100">
                  <a:noFill/>
                </a:ln>
                <a:solidFill>
                  <a:prstClr val="white"/>
                </a:solidFill>
                <a:effectLst/>
                <a:uLnTx/>
                <a:uFillTx/>
                <a:latin typeface="Times New Roman" panose="02020603050405020304" pitchFamily="18" charset="0"/>
                <a:ea typeface="+mn-ea"/>
                <a:cs typeface="Times New Roman" panose="02020603050405020304" pitchFamily="18" charset="0"/>
              </a:rPr>
              <a:t>TRƯỜNG THCS LONG BIÊN</a:t>
            </a:r>
            <a:endParaRPr kumimoji="0" lang="en-VN" sz="3000" b="1" i="0" u="none" strike="noStrike" kern="1200" cap="none" spc="0" normalizeH="0" baseline="0" noProof="0" dirty="0">
              <a:ln w="38100">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6278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a16="http://schemas.microsoft.com/office/drawing/2014/main" id="{971FDE2C-BFCE-4F1B-813D-0BB3343CDD54}"/>
              </a:ext>
            </a:extLst>
          </p:cNvPr>
          <p:cNvSpPr/>
          <p:nvPr/>
        </p:nvSpPr>
        <p:spPr>
          <a:xfrm>
            <a:off x="493044" y="240182"/>
            <a:ext cx="10754619" cy="642933"/>
          </a:xfrm>
          <a:prstGeom prst="rect">
            <a:avLst/>
          </a:prstGeom>
        </p:spPr>
        <p:txBody>
          <a:bodyPr wrap="square">
            <a:spAutoFit/>
          </a:bodyPr>
          <a:lstStyle/>
          <a:p>
            <a:pPr defTabSz="342900">
              <a:lnSpc>
                <a:spcPct val="150000"/>
              </a:lnSpc>
            </a:pPr>
            <a:r>
              <a:rPr lang="pt-BR" sz="2800" b="1">
                <a:solidFill>
                  <a:srgbClr val="F03C69"/>
                </a:solidFill>
                <a:latin typeface="SVN-SAF" panose="02040603050506020204" pitchFamily="18" charset="0"/>
                <a:cs typeface="Times New Roman" panose="02020603050405020304" pitchFamily="18" charset="0"/>
              </a:rPr>
              <a:t>3.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50D40-EDAC-4EC9-BB45-666E4BBBED7C}"/>
              </a:ext>
            </a:extLst>
          </p:cNvPr>
          <p:cNvPicPr>
            <a:picLocks noChangeAspect="1"/>
          </p:cNvPicPr>
          <p:nvPr/>
        </p:nvPicPr>
        <p:blipFill rotWithShape="1">
          <a:blip r:embed="rId2"/>
          <a:srcRect b="57041"/>
          <a:stretch/>
        </p:blipFill>
        <p:spPr>
          <a:xfrm>
            <a:off x="572620" y="441063"/>
            <a:ext cx="10706089" cy="1936377"/>
          </a:xfrm>
          <a:prstGeom prst="rect">
            <a:avLst/>
          </a:prstGeom>
        </p:spPr>
      </p:pic>
      <p:pic>
        <p:nvPicPr>
          <p:cNvPr id="4" name="Picture 3">
            <a:extLst>
              <a:ext uri="{FF2B5EF4-FFF2-40B4-BE49-F238E27FC236}">
                <a16:creationId xmlns:a16="http://schemas.microsoft.com/office/drawing/2014/main" id="{3EC46214-7658-4E6B-A5F0-3448F0114C96}"/>
              </a:ext>
            </a:extLst>
          </p:cNvPr>
          <p:cNvPicPr>
            <a:picLocks noChangeAspect="1"/>
          </p:cNvPicPr>
          <p:nvPr/>
        </p:nvPicPr>
        <p:blipFill rotWithShape="1">
          <a:blip r:embed="rId2"/>
          <a:srcRect t="44818" b="-1882"/>
          <a:stretch/>
        </p:blipFill>
        <p:spPr>
          <a:xfrm>
            <a:off x="572619" y="2669689"/>
            <a:ext cx="10706089" cy="2572162"/>
          </a:xfrm>
          <a:prstGeom prst="rect">
            <a:avLst/>
          </a:prstGeom>
        </p:spPr>
      </p:pic>
    </p:spTree>
    <p:extLst>
      <p:ext uri="{BB962C8B-B14F-4D97-AF65-F5344CB8AC3E}">
        <p14:creationId xmlns:p14="http://schemas.microsoft.com/office/powerpoint/2010/main" val="356405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4</a:t>
            </a:r>
            <a:r>
              <a:rPr lang="vi-VN" sz="2800" b="1">
                <a:solidFill>
                  <a:srgbClr val="F03C69"/>
                </a:solidFill>
                <a:latin typeface="SVN-SAF" panose="02040603050506020204" pitchFamily="18" charset="0"/>
                <a:cs typeface="Times New Roman" panose="02020603050405020304" pitchFamily="18" charset="0"/>
              </a:rPr>
              <a:t>. THỰC HÀNH: </a:t>
            </a:r>
            <a:endParaRPr lang="en-US" sz="2800" b="1">
              <a:solidFill>
                <a:srgbClr val="F03C69"/>
              </a:solidFill>
              <a:latin typeface="SVN-SAF" panose="02040603050506020204" pitchFamily="18" charset="0"/>
              <a:cs typeface="Times New Roman" panose="02020603050405020304" pitchFamily="18" charset="0"/>
            </a:endParaRPr>
          </a:p>
          <a:p>
            <a:pPr defTabSz="342900">
              <a:lnSpc>
                <a:spcPct val="135000"/>
              </a:lnSpc>
            </a:pPr>
            <a:r>
              <a:rPr lang="vi-VN" sz="2800" b="1">
                <a:solidFill>
                  <a:srgbClr val="F03C69"/>
                </a:solidFill>
                <a:latin typeface="SVN-SAF" panose="02040603050506020204" pitchFamily="18" charset="0"/>
                <a:cs typeface="Times New Roman" panose="02020603050405020304" pitchFamily="18" charset="0"/>
              </a:rPr>
              <a:t>TẠO BÀI TRÌNH CHIẾU CÓ TIÊU ĐỀ,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1416338"/>
            <a:ext cx="11361883" cy="4774449"/>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Tạo bài trình chiếu báo cáo kết quả thực hiện dự án Trường học xanh của nhóm.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có trang tiêu đề, các trang nội dung có tiêu đề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sử dụng cấu trúc phân cấp.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tập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7350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500"/>
                                        <p:tgtEl>
                                          <p:spTgt spid="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fade">
                                      <p:cBhvr>
                                        <p:cTn id="8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0381D-A717-4E0B-8380-DD2BA25D8C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642" y="2361639"/>
            <a:ext cx="10187492" cy="3581539"/>
          </a:xfrm>
          <a:prstGeom prst="rect">
            <a:avLst/>
          </a:prstGeom>
        </p:spPr>
      </p:pic>
      <p:sp>
        <p:nvSpPr>
          <p:cNvPr id="4" name="Rectangle 3">
            <a:extLst>
              <a:ext uri="{FF2B5EF4-FFF2-40B4-BE49-F238E27FC236}">
                <a16:creationId xmlns:a16="http://schemas.microsoft.com/office/drawing/2014/main" id="{4404D932-D061-4B3A-A35D-6D0699F3CA25}"/>
              </a:ext>
            </a:extLst>
          </p:cNvPr>
          <p:cNvSpPr/>
          <p:nvPr/>
        </p:nvSpPr>
        <p:spPr>
          <a:xfrm>
            <a:off x="565665" y="308300"/>
            <a:ext cx="11361883" cy="1327351"/>
          </a:xfrm>
          <a:prstGeom prst="rect">
            <a:avLst/>
          </a:prstGeom>
        </p:spPr>
        <p:txBody>
          <a:bodyPr wrap="square">
            <a:spAutoFit/>
          </a:bodyPr>
          <a:lstStyle/>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PowerPoint. Phần mềm tự động tạo một bài trình chiếu mới. </a:t>
            </a:r>
            <a:endParaRPr lang="en-US" sz="2000">
              <a:latin typeface="UTM Avo" panose="02040603050506020204" pitchFamily="18" charset="0"/>
              <a:cs typeface="Times New Roman" panose="02020603050405020304" pitchFamily="18" charset="0"/>
            </a:endParaRPr>
          </a:p>
          <a:p>
            <a:pPr>
              <a:lnSpc>
                <a:spcPct val="140000"/>
              </a:lnSpc>
            </a:pPr>
            <a:r>
              <a:rPr lang="vi-VN" sz="2000">
                <a:latin typeface="UTM Avo" panose="02040603050506020204" pitchFamily="18" charset="0"/>
                <a:cs typeface="Times New Roman" panose="02020603050405020304" pitchFamily="18" charset="0"/>
              </a:rPr>
              <a:t>Trang đầu tiên là trang tiêu đề.</a:t>
            </a:r>
          </a:p>
        </p:txBody>
      </p:sp>
    </p:spTree>
    <p:extLst>
      <p:ext uri="{BB962C8B-B14F-4D97-AF65-F5344CB8AC3E}">
        <p14:creationId xmlns:p14="http://schemas.microsoft.com/office/powerpoint/2010/main" val="174548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6085C-D842-4F8A-BE89-13EDBCFF8DA3}"/>
              </a:ext>
            </a:extLst>
          </p:cNvPr>
          <p:cNvPicPr>
            <a:picLocks noChangeAspect="1"/>
          </p:cNvPicPr>
          <p:nvPr/>
        </p:nvPicPr>
        <p:blipFill>
          <a:blip r:embed="rId2"/>
          <a:stretch>
            <a:fillRect/>
          </a:stretch>
        </p:blipFill>
        <p:spPr>
          <a:xfrm>
            <a:off x="1750159" y="871368"/>
            <a:ext cx="8691681" cy="5678332"/>
          </a:xfrm>
          <a:prstGeom prst="rect">
            <a:avLst/>
          </a:prstGeom>
        </p:spPr>
      </p:pic>
      <p:sp>
        <p:nvSpPr>
          <p:cNvPr id="4" name="Rectangle 3">
            <a:extLst>
              <a:ext uri="{FF2B5EF4-FFF2-40B4-BE49-F238E27FC236}">
                <a16:creationId xmlns:a16="http://schemas.microsoft.com/office/drawing/2014/main" id="{554CFFA4-A55F-43B6-8BDA-AAAA2C65C1D1}"/>
              </a:ext>
            </a:extLst>
          </p:cNvPr>
          <p:cNvSpPr/>
          <p:nvPr/>
        </p:nvSpPr>
        <p:spPr>
          <a:xfrm>
            <a:off x="565665" y="308300"/>
            <a:ext cx="11361883" cy="465577"/>
          </a:xfrm>
          <a:prstGeom prst="rect">
            <a:avLst/>
          </a:prstGeom>
        </p:spPr>
        <p:txBody>
          <a:bodyPr wrap="square">
            <a:spAutoFit/>
          </a:bodyPr>
          <a:lstStyle/>
          <a:p>
            <a:pPr>
              <a:lnSpc>
                <a:spcPct val="14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các trang nội dung theo các bước như trong Hình 11.2.</a:t>
            </a:r>
          </a:p>
        </p:txBody>
      </p:sp>
    </p:spTree>
    <p:extLst>
      <p:ext uri="{BB962C8B-B14F-4D97-AF65-F5344CB8AC3E}">
        <p14:creationId xmlns:p14="http://schemas.microsoft.com/office/powerpoint/2010/main" val="132051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1A8BE-E79C-482D-B60E-19AC66E7B3D8}"/>
              </a:ext>
            </a:extLst>
          </p:cNvPr>
          <p:cNvPicPr>
            <a:picLocks noChangeAspect="1"/>
          </p:cNvPicPr>
          <p:nvPr/>
        </p:nvPicPr>
        <p:blipFill>
          <a:blip r:embed="rId2"/>
          <a:stretch>
            <a:fillRect/>
          </a:stretch>
        </p:blipFill>
        <p:spPr>
          <a:xfrm>
            <a:off x="723007" y="993870"/>
            <a:ext cx="10745985" cy="3390059"/>
          </a:xfrm>
          <a:prstGeom prst="rect">
            <a:avLst/>
          </a:prstGeom>
        </p:spPr>
      </p:pic>
      <p:sp>
        <p:nvSpPr>
          <p:cNvPr id="4" name="Rectangle 3">
            <a:extLst>
              <a:ext uri="{FF2B5EF4-FFF2-40B4-BE49-F238E27FC236}">
                <a16:creationId xmlns:a16="http://schemas.microsoft.com/office/drawing/2014/main" id="{F95992A5-6D10-46D0-A676-0BC850FD711A}"/>
              </a:ext>
            </a:extLst>
          </p:cNvPr>
          <p:cNvSpPr/>
          <p:nvPr/>
        </p:nvSpPr>
        <p:spPr>
          <a:xfrm>
            <a:off x="565665" y="308300"/>
            <a:ext cx="11361883" cy="465577"/>
          </a:xfrm>
          <a:prstGeom prst="rect">
            <a:avLst/>
          </a:prstGeom>
        </p:spPr>
        <p:txBody>
          <a:bodyPr wrap="square">
            <a:spAutoFit/>
          </a:bodyPr>
          <a:lstStyle/>
          <a:p>
            <a:pPr>
              <a:lnSpc>
                <a:spcPct val="140000"/>
              </a:lnSpc>
            </a:pPr>
            <a:r>
              <a:rPr lang="vi-VN" sz="2000">
                <a:latin typeface="UTM Avo" panose="02040603050506020204" pitchFamily="18" charset="0"/>
                <a:cs typeface="Times New Roman" panose="02020603050405020304" pitchFamily="18" charset="0"/>
              </a:rPr>
              <a:t>Các trang chiếu sau khi nhập nội dung có thể như Hình 11.3, Hình 11.4.</a:t>
            </a:r>
          </a:p>
        </p:txBody>
      </p:sp>
    </p:spTree>
    <p:extLst>
      <p:ext uri="{BB962C8B-B14F-4D97-AF65-F5344CB8AC3E}">
        <p14:creationId xmlns:p14="http://schemas.microsoft.com/office/powerpoint/2010/main" val="368168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C2FCF-49C0-4B00-9B06-623592C12A05}"/>
              </a:ext>
            </a:extLst>
          </p:cNvPr>
          <p:cNvPicPr>
            <a:picLocks noChangeAspect="1"/>
          </p:cNvPicPr>
          <p:nvPr/>
        </p:nvPicPr>
        <p:blipFill rotWithShape="1">
          <a:blip r:embed="rId2">
            <a:extLst>
              <a:ext uri="{28A0092B-C50C-407E-A947-70E740481C1C}">
                <a14:useLocalDpi xmlns:a14="http://schemas.microsoft.com/office/drawing/2010/main" val="0"/>
              </a:ext>
            </a:extLst>
          </a:blip>
          <a:srcRect b="6843"/>
          <a:stretch/>
        </p:blipFill>
        <p:spPr>
          <a:xfrm>
            <a:off x="1819405" y="3614706"/>
            <a:ext cx="9660378" cy="2863849"/>
          </a:xfrm>
          <a:prstGeom prst="rect">
            <a:avLst/>
          </a:prstGeom>
        </p:spPr>
      </p:pic>
      <p:sp>
        <p:nvSpPr>
          <p:cNvPr id="4" name="Rectangle 3">
            <a:extLst>
              <a:ext uri="{FF2B5EF4-FFF2-40B4-BE49-F238E27FC236}">
                <a16:creationId xmlns:a16="http://schemas.microsoft.com/office/drawing/2014/main" id="{70639748-BF3D-41BA-B8F3-01E195DFA024}"/>
              </a:ext>
            </a:extLst>
          </p:cNvPr>
          <p:cNvSpPr/>
          <p:nvPr/>
        </p:nvSpPr>
        <p:spPr>
          <a:xfrm>
            <a:off x="565665" y="308300"/>
            <a:ext cx="11361883" cy="233531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Tạo cấu trúc phân cấp</a:t>
            </a:r>
          </a:p>
          <a:p>
            <a:pPr>
              <a:lnSpc>
                <a:spcPct val="150000"/>
              </a:lnSpc>
            </a:pPr>
            <a:r>
              <a:rPr lang="vi-VN" sz="2000">
                <a:latin typeface="UTM Avo" panose="02040603050506020204" pitchFamily="18" charset="0"/>
                <a:cs typeface="Times New Roman" panose="02020603050405020304" pitchFamily="18" charset="0"/>
              </a:rPr>
              <a:t>- Tạo cấu trúc </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50885" y="1221417"/>
            <a:ext cx="10197419" cy="2335319"/>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Đặt con trỏ soạn thảo ở đầu dùng cần tạo cấu trúc phân cấp (nếu cần tạo cấu trúc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cấp giống nhau cho nhiều dòng em chọn đồng thời các dòng đó).</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phím Tab) để tăng bậc phân cấp.</a:t>
            </a: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tổ hợp phím Shift +Tab) để giảm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bậc phân cấp.</a:t>
            </a:r>
          </a:p>
        </p:txBody>
      </p:sp>
      <p:pic>
        <p:nvPicPr>
          <p:cNvPr id="13" name="Picture 12">
            <a:extLst>
              <a:ext uri="{FF2B5EF4-FFF2-40B4-BE49-F238E27FC236}">
                <a16:creationId xmlns:a16="http://schemas.microsoft.com/office/drawing/2014/main" id="{BF0EB823-2C04-4302-8B9A-FF6E3E2BBE42}"/>
              </a:ext>
            </a:extLst>
          </p:cNvPr>
          <p:cNvPicPr>
            <a:picLocks noChangeAspect="1"/>
          </p:cNvPicPr>
          <p:nvPr/>
        </p:nvPicPr>
        <p:blipFill>
          <a:blip r:embed="rId3"/>
          <a:stretch>
            <a:fillRect/>
          </a:stretch>
        </p:blipFill>
        <p:spPr>
          <a:xfrm>
            <a:off x="5387606" y="2105925"/>
            <a:ext cx="466053" cy="466053"/>
          </a:xfrm>
          <a:prstGeom prst="rect">
            <a:avLst/>
          </a:prstGeom>
        </p:spPr>
      </p:pic>
      <p:pic>
        <p:nvPicPr>
          <p:cNvPr id="14" name="Picture 13">
            <a:extLst>
              <a:ext uri="{FF2B5EF4-FFF2-40B4-BE49-F238E27FC236}">
                <a16:creationId xmlns:a16="http://schemas.microsoft.com/office/drawing/2014/main" id="{C9A6662D-CAB2-4403-84DB-9DD8B7FCCF30}"/>
              </a:ext>
            </a:extLst>
          </p:cNvPr>
          <p:cNvPicPr>
            <a:picLocks noChangeAspect="1"/>
          </p:cNvPicPr>
          <p:nvPr/>
        </p:nvPicPr>
        <p:blipFill>
          <a:blip r:embed="rId4"/>
          <a:stretch>
            <a:fillRect/>
          </a:stretch>
        </p:blipFill>
        <p:spPr>
          <a:xfrm>
            <a:off x="5399379" y="2595223"/>
            <a:ext cx="454280" cy="466053"/>
          </a:xfrm>
          <a:prstGeom prst="rect">
            <a:avLst/>
          </a:prstGeom>
        </p:spPr>
      </p:pic>
    </p:spTree>
    <p:extLst>
      <p:ext uri="{BB962C8B-B14F-4D97-AF65-F5344CB8AC3E}">
        <p14:creationId xmlns:p14="http://schemas.microsoft.com/office/powerpoint/2010/main" val="4212758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1000"/>
                                        <p:tgtEl>
                                          <p:spTgt spid="12">
                                            <p:txEl>
                                              <p:pRg st="2" end="2"/>
                                            </p:txEl>
                                          </p:spTgt>
                                        </p:tgtEl>
                                      </p:cBhvr>
                                    </p:animEffect>
                                    <p:anim calcmode="lin" valueType="num">
                                      <p:cBhvr>
                                        <p:cTn id="4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82D27-DEBE-4DCD-ABC3-2D704A38217D}"/>
              </a:ext>
            </a:extLst>
          </p:cNvPr>
          <p:cNvPicPr>
            <a:picLocks noChangeAspect="1"/>
          </p:cNvPicPr>
          <p:nvPr/>
        </p:nvPicPr>
        <p:blipFill>
          <a:blip r:embed="rId2"/>
          <a:stretch>
            <a:fillRect/>
          </a:stretch>
        </p:blipFill>
        <p:spPr>
          <a:xfrm>
            <a:off x="575840" y="1522817"/>
            <a:ext cx="11040320" cy="3482914"/>
          </a:xfrm>
          <a:prstGeom prst="rect">
            <a:avLst/>
          </a:prstGeom>
        </p:spPr>
      </p:pic>
      <p:sp>
        <p:nvSpPr>
          <p:cNvPr id="4" name="Rectangle 3">
            <a:extLst>
              <a:ext uri="{FF2B5EF4-FFF2-40B4-BE49-F238E27FC236}">
                <a16:creationId xmlns:a16="http://schemas.microsoft.com/office/drawing/2014/main" id="{B100D949-787C-4DAD-8BA1-0B215B52CA66}"/>
              </a:ext>
            </a:extLst>
          </p:cNvPr>
          <p:cNvSpPr/>
          <p:nvPr/>
        </p:nvSpPr>
        <p:spPr>
          <a:xfrm>
            <a:off x="636485" y="370361"/>
            <a:ext cx="10787728" cy="950325"/>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Thực hiện tương tự để tạo phân cấp cho các dòng khác trong trang chiếu. </a:t>
            </a:r>
            <a:endParaRPr lang="en-US" sz="2000">
              <a:latin typeface="UTM Avo" panose="02040603050506020204" pitchFamily="18" charset="0"/>
              <a:cs typeface="Times New Roman" panose="02020603050405020304" pitchFamily="18" charset="0"/>
            </a:endParaRPr>
          </a:p>
          <a:p>
            <a:pPr algn="ctr">
              <a:lnSpc>
                <a:spcPct val="150000"/>
              </a:lnSpc>
            </a:pPr>
            <a:r>
              <a:rPr lang="vi-VN" sz="2000">
                <a:latin typeface="UTM Avo" panose="02040603050506020204" pitchFamily="18" charset="0"/>
                <a:cs typeface="Times New Roman" panose="02020603050405020304" pitchFamily="18" charset="0"/>
              </a:rPr>
              <a:t>Hình 11.7, Hình 11.8 minh hoạ nội dung trang chiếu ban đầu và sau khi đã phân cấp.</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7066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639748-BF3D-41BA-B8F3-01E195DFA024}"/>
              </a:ext>
            </a:extLst>
          </p:cNvPr>
          <p:cNvSpPr/>
          <p:nvPr/>
        </p:nvSpPr>
        <p:spPr>
          <a:xfrm>
            <a:off x="554090" y="308300"/>
            <a:ext cx="11020594" cy="1873654"/>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 Thay đổi màu sắc, kí hiệu đầu dòng</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41300" y="762233"/>
            <a:ext cx="10033383" cy="3720314"/>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Đặt con trỏ soạn thảo ở đầu dùng cần thay đổi kí hiệu (nếu cần thay đổi cho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dòng em chọn đồng thời các dòng đó)</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phải lệnh </a:t>
            </a:r>
            <a:r>
              <a:rPr lang="vi-VN" sz="2000" b="1">
                <a:latin typeface="UTM Avo" panose="02040603050506020204" pitchFamily="18" charset="0"/>
                <a:cs typeface="Times New Roman" panose="02020603050405020304" pitchFamily="18" charset="0"/>
              </a:rPr>
              <a:t>Bullets</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hoặc </a:t>
            </a:r>
            <a:r>
              <a:rPr lang="vi-VN" sz="2000" b="1">
                <a:latin typeface="UTM Avo" panose="02040603050506020204" pitchFamily="18" charset="0"/>
                <a:cs typeface="Times New Roman" panose="02020603050405020304" pitchFamily="18" charset="0"/>
              </a:rPr>
              <a:t>Numbering</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để mở hộp thoại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Trong hộp thoại, </a:t>
            </a: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Bulleted</a:t>
            </a:r>
            <a:r>
              <a:rPr lang="vi-VN" sz="2000">
                <a:latin typeface="UTM Avo" panose="02040603050506020204" pitchFamily="18" charset="0"/>
                <a:cs typeface="Times New Roman" panose="02020603050405020304" pitchFamily="18" charset="0"/>
              </a:rPr>
              <a:t> để thay đổi </a:t>
            </a:r>
            <a:r>
              <a:rPr lang="vi-VN" sz="2000">
                <a:solidFill>
                  <a:schemeClr val="accent6">
                    <a:lumMod val="60000"/>
                    <a:lumOff val="40000"/>
                  </a:schemeClr>
                </a:solidFill>
                <a:latin typeface="UTM Avo" panose="02040603050506020204" pitchFamily="18" charset="0"/>
                <a:cs typeface="Times New Roman" panose="02020603050405020304" pitchFamily="18" charset="0"/>
              </a:rPr>
              <a:t>kí hiệu</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Numbered</a:t>
            </a:r>
            <a:r>
              <a:rPr lang="vi-VN" sz="2000">
                <a:latin typeface="UTM Avo" panose="02040603050506020204" pitchFamily="18" charset="0"/>
                <a:cs typeface="Times New Roman" panose="02020603050405020304" pitchFamily="18" charset="0"/>
              </a:rPr>
              <a:t> để đánh </a:t>
            </a:r>
            <a:r>
              <a:rPr lang="vi-VN" sz="2000">
                <a:solidFill>
                  <a:schemeClr val="accent6">
                    <a:lumMod val="60000"/>
                    <a:lumOff val="40000"/>
                  </a:schemeClr>
                </a:solidFill>
                <a:latin typeface="UTM Avo" panose="02040603050506020204" pitchFamily="18" charset="0"/>
                <a:cs typeface="Times New Roman" panose="02020603050405020304" pitchFamily="18" charset="0"/>
              </a:rPr>
              <a:t>số thứ t</a:t>
            </a:r>
            <a:r>
              <a:rPr lang="vi-VN" sz="2000">
                <a:latin typeface="UTM Avo" panose="02040603050506020204" pitchFamily="18" charset="0"/>
                <a:cs typeface="Times New Roman" panose="02020603050405020304" pitchFamily="18" charset="0"/>
              </a:rPr>
              <a:t>ự,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Color</a:t>
            </a:r>
            <a:r>
              <a:rPr lang="vi-VN" sz="2000">
                <a:latin typeface="UTM Avo" panose="02040603050506020204" pitchFamily="18" charset="0"/>
                <a:cs typeface="Times New Roman" panose="02020603050405020304" pitchFamily="18" charset="0"/>
              </a:rPr>
              <a:t> để </a:t>
            </a:r>
            <a:r>
              <a:rPr lang="vi-VN" sz="2000">
                <a:solidFill>
                  <a:schemeClr val="accent6">
                    <a:lumMod val="60000"/>
                    <a:lumOff val="40000"/>
                  </a:schemeClr>
                </a:solidFill>
                <a:latin typeface="UTM Avo" panose="02040603050506020204" pitchFamily="18" charset="0"/>
                <a:cs typeface="Times New Roman" panose="02020603050405020304" pitchFamily="18" charset="0"/>
              </a:rPr>
              <a:t>đổi màu </a:t>
            </a:r>
            <a:r>
              <a:rPr lang="vi-VN" sz="2000">
                <a:latin typeface="UTM Avo" panose="02040603050506020204" pitchFamily="18" charset="0"/>
                <a:cs typeface="Times New Roman" panose="02020603050405020304" pitchFamily="18" charset="0"/>
              </a:rPr>
              <a:t>cho kí hiệu.</a:t>
            </a:r>
          </a:p>
        </p:txBody>
      </p:sp>
      <p:pic>
        <p:nvPicPr>
          <p:cNvPr id="5" name="Picture 4">
            <a:extLst>
              <a:ext uri="{FF2B5EF4-FFF2-40B4-BE49-F238E27FC236}">
                <a16:creationId xmlns:a16="http://schemas.microsoft.com/office/drawing/2014/main" id="{C2FA19FE-EA40-4159-92EF-32E94376C40E}"/>
              </a:ext>
            </a:extLst>
          </p:cNvPr>
          <p:cNvPicPr>
            <a:picLocks noChangeAspect="1"/>
          </p:cNvPicPr>
          <p:nvPr/>
        </p:nvPicPr>
        <p:blipFill>
          <a:blip r:embed="rId2"/>
          <a:stretch>
            <a:fillRect/>
          </a:stretch>
        </p:blipFill>
        <p:spPr>
          <a:xfrm>
            <a:off x="9059734" y="1769311"/>
            <a:ext cx="573717" cy="391414"/>
          </a:xfrm>
          <a:prstGeom prst="rect">
            <a:avLst/>
          </a:prstGeom>
        </p:spPr>
      </p:pic>
      <p:pic>
        <p:nvPicPr>
          <p:cNvPr id="7" name="Picture 6">
            <a:extLst>
              <a:ext uri="{FF2B5EF4-FFF2-40B4-BE49-F238E27FC236}">
                <a16:creationId xmlns:a16="http://schemas.microsoft.com/office/drawing/2014/main" id="{E6A1B1D6-A633-4985-A3AA-E42F8EF7E937}"/>
              </a:ext>
            </a:extLst>
          </p:cNvPr>
          <p:cNvPicPr>
            <a:picLocks noChangeAspect="1"/>
          </p:cNvPicPr>
          <p:nvPr/>
        </p:nvPicPr>
        <p:blipFill>
          <a:blip r:embed="rId3"/>
          <a:stretch>
            <a:fillRect/>
          </a:stretch>
        </p:blipFill>
        <p:spPr>
          <a:xfrm>
            <a:off x="9633451" y="2233967"/>
            <a:ext cx="552270" cy="380691"/>
          </a:xfrm>
          <a:prstGeom prst="rect">
            <a:avLst/>
          </a:prstGeom>
        </p:spPr>
      </p:pic>
    </p:spTree>
    <p:extLst>
      <p:ext uri="{BB962C8B-B14F-4D97-AF65-F5344CB8AC3E}">
        <p14:creationId xmlns:p14="http://schemas.microsoft.com/office/powerpoint/2010/main" val="1060674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6" dur="500"/>
                                        <p:tgtEl>
                                          <p:spTgt spid="12">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9" dur="500"/>
                                        <p:tgtEl>
                                          <p:spTgt spid="12">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DA212-651B-432E-9F3D-62336910E4DE}"/>
              </a:ext>
            </a:extLst>
          </p:cNvPr>
          <p:cNvPicPr>
            <a:picLocks noChangeAspect="1"/>
          </p:cNvPicPr>
          <p:nvPr/>
        </p:nvPicPr>
        <p:blipFill>
          <a:blip r:embed="rId2"/>
          <a:stretch>
            <a:fillRect/>
          </a:stretch>
        </p:blipFill>
        <p:spPr>
          <a:xfrm>
            <a:off x="1787267" y="414524"/>
            <a:ext cx="8617466" cy="5025204"/>
          </a:xfrm>
          <a:prstGeom prst="rect">
            <a:avLst/>
          </a:prstGeom>
        </p:spPr>
      </p:pic>
      <p:sp>
        <p:nvSpPr>
          <p:cNvPr id="4" name="Rectangle 3">
            <a:extLst>
              <a:ext uri="{FF2B5EF4-FFF2-40B4-BE49-F238E27FC236}">
                <a16:creationId xmlns:a16="http://schemas.microsoft.com/office/drawing/2014/main" id="{4C2DF924-A30F-48E5-A18A-55F98729C15A}"/>
              </a:ext>
            </a:extLst>
          </p:cNvPr>
          <p:cNvSpPr/>
          <p:nvPr/>
        </p:nvSpPr>
        <p:spPr>
          <a:xfrm>
            <a:off x="635113" y="5439728"/>
            <a:ext cx="11361883" cy="950325"/>
          </a:xfrm>
          <a:prstGeom prst="rect">
            <a:avLst/>
          </a:prstGeom>
        </p:spPr>
        <p:txBody>
          <a:bodyPr wrap="square">
            <a:spAutoFit/>
          </a:bodyPr>
          <a:lstStyle/>
          <a:p>
            <a:pPr>
              <a:lnSpc>
                <a:spcPct val="150000"/>
              </a:lnSpc>
            </a:pPr>
            <a:r>
              <a:rPr lang="vi-VN" sz="2000" b="1">
                <a:solidFill>
                  <a:srgbClr val="0000FF"/>
                </a:solidFill>
                <a:latin typeface="UTM Avo" panose="02040603050506020204" pitchFamily="18" charset="0"/>
                <a:cs typeface="Times New Roman" panose="02020603050405020304" pitchFamily="18" charset="0"/>
              </a:rPr>
              <a:t>c) Lưu bài trình chiếu</a:t>
            </a:r>
            <a:endParaRPr lang="en-US" sz="2000" b="1">
              <a:solidFill>
                <a:srgbClr val="0000FF"/>
              </a:solidFill>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Lưu bài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0897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217688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5" y="2705250"/>
            <a:ext cx="3490335" cy="952468"/>
          </a:xfrm>
          <a:prstGeom prst="rect">
            <a:avLst/>
          </a:prstGeom>
        </p:spPr>
      </p:pic>
      <p:pic>
        <p:nvPicPr>
          <p:cNvPr id="8" name="Picture 7">
            <a:extLst>
              <a:ext uri="{FF2B5EF4-FFF2-40B4-BE49-F238E27FC236}">
                <a16:creationId xmlns:a16="http://schemas.microsoft.com/office/drawing/2014/main" id="{11BBEB3F-5FBE-45AA-B96B-51B4EB309698}"/>
              </a:ext>
            </a:extLst>
          </p:cNvPr>
          <p:cNvPicPr>
            <a:picLocks noChangeAspect="1"/>
          </p:cNvPicPr>
          <p:nvPr/>
        </p:nvPicPr>
        <p:blipFill rotWithShape="1">
          <a:blip r:embed="rId4"/>
          <a:srcRect t="15512" b="61245"/>
          <a:stretch/>
        </p:blipFill>
        <p:spPr>
          <a:xfrm>
            <a:off x="510166" y="1436479"/>
            <a:ext cx="11171668" cy="1145451"/>
          </a:xfrm>
          <a:prstGeom prst="rect">
            <a:avLst/>
          </a:prstGeom>
        </p:spPr>
      </p:pic>
      <p:pic>
        <p:nvPicPr>
          <p:cNvPr id="9" name="Picture 8">
            <a:extLst>
              <a:ext uri="{FF2B5EF4-FFF2-40B4-BE49-F238E27FC236}">
                <a16:creationId xmlns:a16="http://schemas.microsoft.com/office/drawing/2014/main" id="{36048F90-B9E0-48B7-8DF1-21590206CEBD}"/>
              </a:ext>
            </a:extLst>
          </p:cNvPr>
          <p:cNvPicPr>
            <a:picLocks noChangeAspect="1"/>
          </p:cNvPicPr>
          <p:nvPr/>
        </p:nvPicPr>
        <p:blipFill rotWithShape="1">
          <a:blip r:embed="rId4"/>
          <a:srcRect t="59574" b="654"/>
          <a:stretch/>
        </p:blipFill>
        <p:spPr>
          <a:xfrm>
            <a:off x="510165" y="3808572"/>
            <a:ext cx="11171668" cy="1960005"/>
          </a:xfrm>
          <a:prstGeom prst="rect">
            <a:avLst/>
          </a:prstGeom>
        </p:spPr>
      </p:pic>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602891" y="542798"/>
            <a:ext cx="958506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Giờ ra chơi, các bạn An, Minh và Khoa trao đổi về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a16="http://schemas.microsoft.com/office/drawing/2014/main" id="{672AC80E-932C-484D-AB3D-B540DBBFADDB}"/>
              </a:ext>
            </a:extLst>
          </p:cNvPr>
          <p:cNvSpPr/>
          <p:nvPr/>
        </p:nvSpPr>
        <p:spPr>
          <a:xfrm>
            <a:off x="634771" y="1445872"/>
            <a:ext cx="10922457" cy="372031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Nhóm mình nên sử dụng phần mềm trình chiếu để tạo bài báo cáo.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Khoa: </a:t>
            </a:r>
            <a:r>
              <a:rPr lang="vi-VN" sz="200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Hay quá! Chúng ta phân công nhau làm từng phần việc nhé.</a:t>
            </a: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993529" y="4486643"/>
            <a:ext cx="2777926" cy="2000947"/>
          </a:xfrm>
          <a:prstGeom prst="rect">
            <a:avLst/>
          </a:prstGeom>
        </p:spPr>
      </p:pic>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a16="http://schemas.microsoft.com/office/drawing/2014/main" id="{0F03932E-0FDA-492C-9958-52ED1F7B6D23}"/>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MỘT Số CHỨC NĂNG CƠ BẢN CỦA PHẦN MỀM TRÌNH CHIế</a:t>
            </a:r>
            <a:r>
              <a:rPr lang="en-US" sz="2800" b="1">
                <a:solidFill>
                  <a:srgbClr val="F03C69"/>
                </a:solidFill>
                <a:latin typeface="SVN-SAF" panose="02040603050506020204" pitchFamily="18" charset="0"/>
                <a:cs typeface="Times New Roman" panose="02020603050405020304" pitchFamily="18" charset="0"/>
              </a:rPr>
              <a:t>u</a:t>
            </a:r>
          </a:p>
        </p:txBody>
      </p:sp>
      <p:pic>
        <p:nvPicPr>
          <p:cNvPr id="5" name="Picture 4">
            <a:extLst>
              <a:ext uri="{FF2B5EF4-FFF2-40B4-BE49-F238E27FC236}">
                <a16:creationId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a16="http://schemas.microsoft.com/office/drawing/2014/main" id="{BDA534F3-1764-4B83-A333-5FCAB875CAE5}"/>
              </a:ext>
            </a:extLst>
          </p:cNvPr>
          <p:cNvSpPr/>
          <p:nvPr/>
        </p:nvSpPr>
        <p:spPr>
          <a:xfrm>
            <a:off x="1271017" y="3225817"/>
            <a:ext cx="10339749" cy="1327351"/>
          </a:xfrm>
          <a:prstGeom prst="rect">
            <a:avLst/>
          </a:prstGeom>
        </p:spPr>
        <p:txBody>
          <a:bodyPr wrap="square">
            <a:spAutoFit/>
          </a:bodyPr>
          <a:lstStyle/>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Phần mềm trình chiếu </a:t>
            </a:r>
            <a:r>
              <a:rPr lang="vi-VN" sz="2000">
                <a:latin typeface="UTM Avo" panose="020406030505060202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A0ACA-A80A-4351-8A26-4843FA745C44}"/>
              </a:ext>
            </a:extLst>
          </p:cNvPr>
          <p:cNvSpPr/>
          <p:nvPr/>
        </p:nvSpPr>
        <p:spPr>
          <a:xfrm>
            <a:off x="656620" y="471860"/>
            <a:ext cx="10878760"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trình chiếu thường có một số chức năng cơ bản sau: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Tạo bài trình chiếu</a:t>
            </a:r>
            <a:r>
              <a:rPr lang="vi-VN" sz="2000">
                <a:latin typeface="UTM Avo" panose="02040603050506020204" pitchFamily="18" charset="0"/>
                <a:cs typeface="Times New Roman" panose="02020603050405020304" pitchFamily="18" charset="0"/>
              </a:rPr>
              <a:t> lưu trên máy tính dưới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âm thanh, hình ảnh, biểu đồ hay video.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Trình chiếu </a:t>
            </a:r>
            <a:r>
              <a:rPr lang="vi-VN" sz="2000">
                <a:latin typeface="UTM Avo" panose="02040603050506020204" pitchFamily="18" charset="0"/>
                <a:cs typeface="Times New Roman" panose="02020603050405020304" pitchFamily="18" charset="0"/>
              </a:rPr>
              <a:t>nội dung các trang chiếu lên màn hình hoặc màn chiếu rộng bằng máy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B17CB-6449-434E-BFE2-E816A68D1F44}"/>
              </a:ext>
            </a:extLst>
          </p:cNvPr>
          <p:cNvPicPr>
            <a:picLocks noChangeAspect="1"/>
          </p:cNvPicPr>
          <p:nvPr/>
        </p:nvPicPr>
        <p:blipFill rotWithShape="1">
          <a:blip r:embed="rId2"/>
          <a:srcRect b="54256"/>
          <a:stretch/>
        </p:blipFill>
        <p:spPr>
          <a:xfrm>
            <a:off x="454038" y="678025"/>
            <a:ext cx="10888107" cy="2345166"/>
          </a:xfrm>
          <a:prstGeom prst="rect">
            <a:avLst/>
          </a:prstGeom>
        </p:spPr>
      </p:pic>
      <p:pic>
        <p:nvPicPr>
          <p:cNvPr id="4" name="Picture 3">
            <a:extLst>
              <a:ext uri="{FF2B5EF4-FFF2-40B4-BE49-F238E27FC236}">
                <a16:creationId xmlns:a16="http://schemas.microsoft.com/office/drawing/2014/main" id="{F9F976D6-F7A2-4E14-AB48-D44B89F35E63}"/>
              </a:ext>
            </a:extLst>
          </p:cNvPr>
          <p:cNvPicPr>
            <a:picLocks noChangeAspect="1"/>
          </p:cNvPicPr>
          <p:nvPr/>
        </p:nvPicPr>
        <p:blipFill rotWithShape="1">
          <a:blip r:embed="rId2"/>
          <a:srcRect t="45420" b="-310"/>
          <a:stretch/>
        </p:blipFill>
        <p:spPr>
          <a:xfrm>
            <a:off x="454038" y="3365892"/>
            <a:ext cx="10888107" cy="2814083"/>
          </a:xfrm>
          <a:prstGeom prst="rect">
            <a:avLst/>
          </a:prstGeom>
        </p:spPr>
      </p:pic>
    </p:spTree>
    <p:extLst>
      <p:ext uri="{BB962C8B-B14F-4D97-AF65-F5344CB8AC3E}">
        <p14:creationId xmlns:p14="http://schemas.microsoft.com/office/powerpoint/2010/main" val="48013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TIÊU ĐỀ CỦA BÀI TRÌNH CHIẾU</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B98A9C-003D-487F-B72B-35DBBEEFFBBB}"/>
              </a:ext>
            </a:extLst>
          </p:cNvPr>
          <p:cNvPicPr>
            <a:picLocks noChangeAspect="1"/>
          </p:cNvPicPr>
          <p:nvPr/>
        </p:nvPicPr>
        <p:blipFill>
          <a:blip r:embed="rId2"/>
          <a:stretch>
            <a:fillRect/>
          </a:stretch>
        </p:blipFill>
        <p:spPr>
          <a:xfrm>
            <a:off x="554003" y="517924"/>
            <a:ext cx="756220" cy="753733"/>
          </a:xfrm>
          <a:prstGeom prst="rect">
            <a:avLst/>
          </a:prstGeom>
        </p:spPr>
      </p:pic>
      <p:sp>
        <p:nvSpPr>
          <p:cNvPr id="6" name="Rectangle 5">
            <a:extLst>
              <a:ext uri="{FF2B5EF4-FFF2-40B4-BE49-F238E27FC236}">
                <a16:creationId xmlns:a16="http://schemas.microsoft.com/office/drawing/2014/main" id="{D6CA789E-3283-4EDD-9889-B2ED25534D59}"/>
              </a:ext>
            </a:extLst>
          </p:cNvPr>
          <p:cNvSpPr/>
          <p:nvPr/>
        </p:nvSpPr>
        <p:spPr>
          <a:xfrm>
            <a:off x="1331977" y="472457"/>
            <a:ext cx="10021823"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Một bài trình chiếu thường có nhiều trang được đánh số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đầu tiên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 </a:t>
            </a:r>
            <a:r>
              <a:rPr lang="vi-VN" sz="2000">
                <a:solidFill>
                  <a:srgbClr val="FF3399"/>
                </a:solidFill>
                <a:latin typeface="UTM Avo" panose="02040603050506020204" pitchFamily="18" charset="0"/>
                <a:cs typeface="Times New Roman" panose="02020603050405020304" pitchFamily="18" charset="0"/>
              </a:rPr>
              <a:t>trang tiêu đề</a:t>
            </a:r>
            <a:r>
              <a:rPr lang="vi-VN" sz="2000">
                <a:latin typeface="UTM Avo" panose="02040603050506020204" pitchFamily="18" charset="0"/>
                <a:cs typeface="Times New Roman" panose="02020603050405020304" pitchFamily="18" charset="0"/>
              </a:rPr>
              <a:t>, còn lại là các </a:t>
            </a:r>
            <a:r>
              <a:rPr lang="vi-VN" sz="2000">
                <a:solidFill>
                  <a:srgbClr val="FF3399"/>
                </a:solidFill>
                <a:latin typeface="UTM Avo" panose="02040603050506020204" pitchFamily="18" charset="0"/>
                <a:cs typeface="Times New Roman" panose="02020603050405020304" pitchFamily="18" charset="0"/>
              </a:rPr>
              <a:t>trang nội dung</a:t>
            </a:r>
            <a:r>
              <a:rPr lang="vi-VN" sz="2000">
                <a:latin typeface="UTM Avo" panose="02040603050506020204" pitchFamily="18" charset="0"/>
                <a:cs typeface="Times New Roman" panose="02020603050405020304" pitchFamily="18" charset="0"/>
              </a:rPr>
              <a:t>. Nội dung trên các trang thường</a:t>
            </a:r>
            <a:endParaRPr lang="en-US"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315756C-4FDA-4A8E-9D92-E2F4D56BEE5D}"/>
              </a:ext>
            </a:extLst>
          </p:cNvPr>
          <p:cNvSpPr/>
          <p:nvPr/>
        </p:nvSpPr>
        <p:spPr>
          <a:xfrm>
            <a:off x="554003" y="1323201"/>
            <a:ext cx="11074117"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được bố trí thống nhất theo cùng một mẫu.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tiêu đề </a:t>
            </a:r>
            <a:r>
              <a:rPr lang="vi-VN" sz="2000">
                <a:latin typeface="UTM Avo" panose="02040603050506020204" pitchFamily="18" charset="0"/>
                <a:cs typeface="Times New Roman" panose="02020603050405020304" pitchFamily="18" charset="0"/>
              </a:rPr>
              <a:t>(Title Slide)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nội dung </a:t>
            </a:r>
            <a:r>
              <a:rPr lang="vi-VN" sz="2000">
                <a:latin typeface="UTM Avo" panose="02040603050506020204" pitchFamily="18" charset="0"/>
                <a:cs typeface="Times New Roman" panose="02020603050405020304" pitchFamily="18" charset="0"/>
              </a:rPr>
              <a:t>thường có tiêu đề trang và nội dung (Title and Content). Tiêu đề trang được viết dưới dạng văn bản ở trên đầu mỗi trang. Tiêu đề trang là thành phần làm nổi bật nội dung cần trình bày.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Mẫu bố trí nội dung trang trình chiếu (layout): </a:t>
            </a:r>
            <a:r>
              <a:rPr lang="vi-VN" sz="2000">
                <a:latin typeface="UTM Avo" panose="02040603050506020204" pitchFamily="18" charset="0"/>
                <a:cs typeface="Times New Roman" panose="02020603050405020304" pitchFamily="18" charset="0"/>
              </a:rPr>
              <a:t>Các phần mềm trình chiếu có sẵn các mẫu bố trí nội dung. Người sử dụng có thể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các mẫu này hoặc thay đổi bố trí nội dung của trang sao cho phù hợp.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Em cũng có thể tự tạo mẫu bố trí cho trang chiếu.</a:t>
            </a:r>
            <a:endParaRPr lang="en-US" sz="200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3"/>
          <a:stretch>
            <a:fillRect/>
          </a:stretch>
        </p:blipFill>
        <p:spPr>
          <a:xfrm>
            <a:off x="1052195" y="6669306"/>
            <a:ext cx="9163050" cy="3457575"/>
          </a:xfrm>
          <a:prstGeom prst="rect">
            <a:avLst/>
          </a:prstGeom>
        </p:spPr>
      </p:pic>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wipe(left)">
                                      <p:cBhvr>
                                        <p:cTn id="47"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A3326-4166-4CF6-9EB4-1AE99AA56332}"/>
              </a:ext>
            </a:extLst>
          </p:cNvPr>
          <p:cNvPicPr>
            <a:picLocks noChangeAspect="1"/>
          </p:cNvPicPr>
          <p:nvPr/>
        </p:nvPicPr>
        <p:blipFill>
          <a:blip r:embed="rId2"/>
          <a:stretch>
            <a:fillRect/>
          </a:stretch>
        </p:blipFill>
        <p:spPr>
          <a:xfrm>
            <a:off x="616687" y="498715"/>
            <a:ext cx="10620397" cy="2520932"/>
          </a:xfrm>
          <a:prstGeom prst="rect">
            <a:avLst/>
          </a:prstGeom>
        </p:spPr>
      </p:pic>
      <p:pic>
        <p:nvPicPr>
          <p:cNvPr id="5" name="Picture 4">
            <a:extLst>
              <a:ext uri="{FF2B5EF4-FFF2-40B4-BE49-F238E27FC236}">
                <a16:creationId xmlns:a16="http://schemas.microsoft.com/office/drawing/2014/main" id="{377DCC3A-1955-45E0-92B7-60993D7B3B6D}"/>
              </a:ext>
            </a:extLst>
          </p:cNvPr>
          <p:cNvPicPr>
            <a:picLocks noChangeAspect="1"/>
          </p:cNvPicPr>
          <p:nvPr/>
        </p:nvPicPr>
        <p:blipFill>
          <a:blip r:embed="rId3"/>
          <a:stretch>
            <a:fillRect/>
          </a:stretch>
        </p:blipFill>
        <p:spPr>
          <a:xfrm>
            <a:off x="616687" y="3205717"/>
            <a:ext cx="10620397" cy="2425907"/>
          </a:xfrm>
          <a:prstGeom prst="rect">
            <a:avLst/>
          </a:prstGeom>
        </p:spPr>
      </p:pic>
    </p:spTree>
    <p:extLst>
      <p:ext uri="{BB962C8B-B14F-4D97-AF65-F5344CB8AC3E}">
        <p14:creationId xmlns:p14="http://schemas.microsoft.com/office/powerpoint/2010/main" val="252523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1109</Words>
  <Application>Microsoft Office PowerPoint</Application>
  <PresentationFormat>Widescreen</PresentationFormat>
  <Paragraphs>82</Paragraphs>
  <Slides>21</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21</vt:i4>
      </vt:variant>
    </vt:vector>
  </HeadingPairs>
  <TitlesOfParts>
    <vt:vector size="37" baseType="lpstr">
      <vt:lpstr>微软雅黑</vt:lpstr>
      <vt:lpstr>Arial</vt:lpstr>
      <vt:lpstr>Calibri</vt:lpstr>
      <vt:lpstr>Calibri Light</vt:lpstr>
      <vt:lpstr>等线</vt:lpstr>
      <vt:lpstr>iCiel Cadena</vt:lpstr>
      <vt:lpstr>Segoe Print</vt:lpstr>
      <vt:lpstr>SVN-SAF</vt:lpstr>
      <vt:lpstr>Times New Roman</vt:lpstr>
      <vt:lpstr>UTM Avo</vt:lpstr>
      <vt:lpstr>UTM Kabel KT</vt:lpstr>
      <vt:lpstr>Wingdings</vt:lpstr>
      <vt:lpstr>Wingdings 3</vt:lpstr>
      <vt:lpstr>方正黑体_GBK</vt:lpstr>
      <vt:lpstr>1_Office 主题</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493</cp:revision>
  <dcterms:created xsi:type="dcterms:W3CDTF">2021-11-14T08:33:55Z</dcterms:created>
  <dcterms:modified xsi:type="dcterms:W3CDTF">2023-02-19T14:44:33Z</dcterms:modified>
</cp:coreProperties>
</file>