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98" r:id="rId4"/>
    <p:sldId id="320" r:id="rId5"/>
    <p:sldId id="272" r:id="rId6"/>
    <p:sldId id="321" r:id="rId7"/>
    <p:sldId id="299" r:id="rId8"/>
    <p:sldId id="274" r:id="rId9"/>
    <p:sldId id="301" r:id="rId10"/>
    <p:sldId id="302" r:id="rId11"/>
    <p:sldId id="286" r:id="rId12"/>
    <p:sldId id="304" r:id="rId13"/>
    <p:sldId id="305" r:id="rId14"/>
    <p:sldId id="325" r:id="rId15"/>
    <p:sldId id="311" r:id="rId16"/>
    <p:sldId id="312" r:id="rId17"/>
    <p:sldId id="313" r:id="rId18"/>
    <p:sldId id="314" r:id="rId19"/>
    <p:sldId id="293" r:id="rId20"/>
    <p:sldId id="315" r:id="rId21"/>
    <p:sldId id="3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36"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varScale="1">
        <p:scale>
          <a:sx n="72" d="100"/>
          <a:sy n="72" d="100"/>
        </p:scale>
        <p:origin x="576" y="54"/>
      </p:cViewPr>
      <p:guideLst>
        <p:guide pos="416"/>
        <p:guide pos="7256"/>
        <p:guide orient="horz" pos="648"/>
        <p:guide orient="horz" pos="712"/>
        <p:guide orient="horz" pos="3936"/>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1BF61-AEF0-40EB-BEB5-006B6051428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EBB9981-8C09-470E-914D-39BBDA234F29}">
      <dgm:prSet phldrT="[Text]" custT="1"/>
      <dgm:spPr/>
      <dgm:t>
        <a:bodyPr/>
        <a:lstStyle/>
        <a:p>
          <a:r>
            <a:rPr lang="vi-VN" sz="2400" dirty="0">
              <a:solidFill>
                <a:srgbClr val="FFFF00"/>
              </a:solidFill>
              <a:latin typeface="Times New Roman" panose="02020603050405020304" pitchFamily="18" charset="0"/>
              <a:cs typeface="Times New Roman" panose="02020603050405020304" pitchFamily="18" charset="0"/>
            </a:rPr>
            <a:t>NƯỚC</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52AD736E-BCFE-42C0-80D7-85235EBEB9F3}" type="parTrans" cxnId="{DA8203C1-78D9-4A70-BC0D-72CA4D98196E}">
      <dgm:prSet/>
      <dgm:spPr/>
      <dgm:t>
        <a:bodyPr/>
        <a:lstStyle/>
        <a:p>
          <a:endParaRPr lang="en-US" sz="2400">
            <a:latin typeface="Times New Roman" panose="02020603050405020304" pitchFamily="18" charset="0"/>
            <a:cs typeface="Times New Roman" panose="02020603050405020304" pitchFamily="18" charset="0"/>
          </a:endParaRPr>
        </a:p>
      </dgm:t>
    </dgm:pt>
    <dgm:pt modelId="{8F64382F-42D4-4D97-9369-B78A64B5B103}" type="sibTrans" cxnId="{DA8203C1-78D9-4A70-BC0D-72CA4D98196E}">
      <dgm:prSet/>
      <dgm:spPr/>
      <dgm:t>
        <a:bodyPr/>
        <a:lstStyle/>
        <a:p>
          <a:endParaRPr lang="en-US" sz="2400">
            <a:latin typeface="Times New Roman" panose="02020603050405020304" pitchFamily="18" charset="0"/>
            <a:cs typeface="Times New Roman" panose="02020603050405020304" pitchFamily="18" charset="0"/>
          </a:endParaRPr>
        </a:p>
      </dgm:t>
    </dgm:pt>
    <dgm:pt modelId="{56971E7B-477C-4506-834A-9B850DCD71E5}">
      <dgm:prSet phldrT="[Text]" custT="1"/>
      <dgm:spPr/>
      <dgm:t>
        <a:bodyPr/>
        <a:lstStyle/>
        <a:p>
          <a:r>
            <a:rPr lang="vi-VN" sz="2400" b="1" dirty="0">
              <a:latin typeface="Times New Roman" panose="02020603050405020304" pitchFamily="18" charset="0"/>
              <a:cs typeface="Times New Roman" panose="02020603050405020304" pitchFamily="18" charset="0"/>
            </a:rPr>
            <a:t>Cách mạng công nghiệp lần thứ nhất đến nay: hơn 20cm.</a:t>
          </a:r>
          <a:endParaRPr lang="en-US" sz="2400" b="1" dirty="0">
            <a:latin typeface="Times New Roman" panose="02020603050405020304" pitchFamily="18" charset="0"/>
            <a:cs typeface="Times New Roman" panose="02020603050405020304" pitchFamily="18" charset="0"/>
          </a:endParaRPr>
        </a:p>
      </dgm:t>
    </dgm:pt>
    <dgm:pt modelId="{70DCAE51-3951-4CDB-9A7F-BE9B993244B0}" type="parTrans" cxnId="{EE537363-FDC6-4478-B7CD-BA3FD5607F79}">
      <dgm:prSet/>
      <dgm:spPr/>
      <dgm:t>
        <a:bodyPr/>
        <a:lstStyle/>
        <a:p>
          <a:endParaRPr lang="en-US" sz="2400">
            <a:latin typeface="Times New Roman" panose="02020603050405020304" pitchFamily="18" charset="0"/>
            <a:cs typeface="Times New Roman" panose="02020603050405020304" pitchFamily="18" charset="0"/>
          </a:endParaRPr>
        </a:p>
      </dgm:t>
    </dgm:pt>
    <dgm:pt modelId="{3BA83172-021B-4773-8C6B-0BE109761053}" type="sibTrans" cxnId="{EE537363-FDC6-4478-B7CD-BA3FD5607F79}">
      <dgm:prSet/>
      <dgm:spPr/>
      <dgm:t>
        <a:bodyPr/>
        <a:lstStyle/>
        <a:p>
          <a:endParaRPr lang="en-US" sz="2400">
            <a:latin typeface="Times New Roman" panose="02020603050405020304" pitchFamily="18" charset="0"/>
            <a:cs typeface="Times New Roman" panose="02020603050405020304" pitchFamily="18" charset="0"/>
          </a:endParaRPr>
        </a:p>
      </dgm:t>
    </dgm:pt>
    <dgm:pt modelId="{8CF2EC6E-79E6-44FB-8ABB-23C709C501FB}">
      <dgm:prSet phldrT="[Text]" custT="1"/>
      <dgm:spPr/>
      <dgm:t>
        <a:bodyPr/>
        <a:lstStyle/>
        <a:p>
          <a:r>
            <a:rPr lang="vi-VN" sz="2400" dirty="0">
              <a:solidFill>
                <a:srgbClr val="FFFF00"/>
              </a:solidFill>
              <a:latin typeface="Times New Roman" panose="02020603050405020304" pitchFamily="18" charset="0"/>
              <a:cs typeface="Times New Roman" panose="02020603050405020304" pitchFamily="18" charset="0"/>
            </a:rPr>
            <a:t>DÂNG</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4BE4384F-5CE8-43C7-918B-4B774DCAB54B}" type="parTrans" cxnId="{26430D85-0A7C-4855-A9FE-D84A67BF58CC}">
      <dgm:prSet/>
      <dgm:spPr/>
      <dgm:t>
        <a:bodyPr/>
        <a:lstStyle/>
        <a:p>
          <a:endParaRPr lang="en-US" sz="2400">
            <a:latin typeface="Times New Roman" panose="02020603050405020304" pitchFamily="18" charset="0"/>
            <a:cs typeface="Times New Roman" panose="02020603050405020304" pitchFamily="18" charset="0"/>
          </a:endParaRPr>
        </a:p>
      </dgm:t>
    </dgm:pt>
    <dgm:pt modelId="{CAB27223-079A-4AED-B362-E6FA7DCBD480}" type="sibTrans" cxnId="{26430D85-0A7C-4855-A9FE-D84A67BF58CC}">
      <dgm:prSet/>
      <dgm:spPr/>
      <dgm:t>
        <a:bodyPr/>
        <a:lstStyle/>
        <a:p>
          <a:endParaRPr lang="en-US" sz="2400">
            <a:latin typeface="Times New Roman" panose="02020603050405020304" pitchFamily="18" charset="0"/>
            <a:cs typeface="Times New Roman" panose="02020603050405020304" pitchFamily="18" charset="0"/>
          </a:endParaRPr>
        </a:p>
      </dgm:t>
    </dgm:pt>
    <dgm:pt modelId="{80653FB2-8285-4491-A947-6D07AB2894AD}">
      <dgm:prSet phldrT="[Text]" custT="1"/>
      <dgm:spPr/>
      <dgm:t>
        <a:bodyPr/>
        <a:lstStyle/>
        <a:p>
          <a:endParaRPr lang="en-US" sz="2400" dirty="0">
            <a:latin typeface="Times New Roman" panose="02020603050405020304" pitchFamily="18" charset="0"/>
            <a:cs typeface="Times New Roman" panose="02020603050405020304" pitchFamily="18" charset="0"/>
          </a:endParaRPr>
        </a:p>
      </dgm:t>
    </dgm:pt>
    <dgm:pt modelId="{D80FA038-066C-4E6F-8A7F-492C6BBE6099}" type="parTrans" cxnId="{085F15B0-D08C-4DE5-ACF2-B9857F0FEAA1}">
      <dgm:prSet/>
      <dgm:spPr/>
      <dgm:t>
        <a:bodyPr/>
        <a:lstStyle/>
        <a:p>
          <a:endParaRPr lang="en-US" sz="2400">
            <a:latin typeface="Times New Roman" panose="02020603050405020304" pitchFamily="18" charset="0"/>
            <a:cs typeface="Times New Roman" panose="02020603050405020304" pitchFamily="18" charset="0"/>
          </a:endParaRPr>
        </a:p>
      </dgm:t>
    </dgm:pt>
    <dgm:pt modelId="{D152D5FD-C033-484A-BC0F-F80F155D6CE3}" type="sibTrans" cxnId="{085F15B0-D08C-4DE5-ACF2-B9857F0FEAA1}">
      <dgm:prSet/>
      <dgm:spPr/>
      <dgm:t>
        <a:bodyPr/>
        <a:lstStyle/>
        <a:p>
          <a:endParaRPr lang="en-US" sz="2400">
            <a:latin typeface="Times New Roman" panose="02020603050405020304" pitchFamily="18" charset="0"/>
            <a:cs typeface="Times New Roman" panose="02020603050405020304" pitchFamily="18" charset="0"/>
          </a:endParaRPr>
        </a:p>
      </dgm:t>
    </dgm:pt>
    <dgm:pt modelId="{451C36F0-EA1F-4142-902C-F7CB976FFA1A}">
      <dgm:prSet phldrT="[Text]" custT="1"/>
      <dgm:spPr/>
      <dgm:t>
        <a:bodyPr/>
        <a:lstStyle/>
        <a:p>
          <a:r>
            <a:rPr lang="vi-VN" sz="2400" dirty="0">
              <a:solidFill>
                <a:srgbClr val="FFFF00"/>
              </a:solidFill>
              <a:latin typeface="Times New Roman" panose="02020603050405020304" pitchFamily="18" charset="0"/>
              <a:cs typeface="Times New Roman" panose="02020603050405020304" pitchFamily="18" charset="0"/>
            </a:rPr>
            <a:t>LÊN</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53F1E138-7B8E-45FB-AE9D-07FA98DE3E18}" type="parTrans" cxnId="{4DBE5AF1-C638-4719-8926-9E423221FB04}">
      <dgm:prSet/>
      <dgm:spPr/>
      <dgm:t>
        <a:bodyPr/>
        <a:lstStyle/>
        <a:p>
          <a:endParaRPr lang="en-US" sz="2400">
            <a:latin typeface="Times New Roman" panose="02020603050405020304" pitchFamily="18" charset="0"/>
            <a:cs typeface="Times New Roman" panose="02020603050405020304" pitchFamily="18" charset="0"/>
          </a:endParaRPr>
        </a:p>
      </dgm:t>
    </dgm:pt>
    <dgm:pt modelId="{DA0841C4-8C3F-45B4-BDAB-1932EEC6829E}" type="sibTrans" cxnId="{4DBE5AF1-C638-4719-8926-9E423221FB04}">
      <dgm:prSet/>
      <dgm:spPr/>
      <dgm:t>
        <a:bodyPr/>
        <a:lstStyle/>
        <a:p>
          <a:endParaRPr lang="en-US" sz="2400">
            <a:latin typeface="Times New Roman" panose="02020603050405020304" pitchFamily="18" charset="0"/>
            <a:cs typeface="Times New Roman" panose="02020603050405020304" pitchFamily="18" charset="0"/>
          </a:endParaRPr>
        </a:p>
      </dgm:t>
    </dgm:pt>
    <dgm:pt modelId="{5DAB0F9D-3340-4B0D-916A-7D391624D291}">
      <dgm:prSet phldrT="[Text]" custT="1"/>
      <dgm:spPr/>
      <dgm:t>
        <a:bodyPr/>
        <a:lstStyle/>
        <a:p>
          <a:endParaRPr lang="en-US" sz="2400" dirty="0">
            <a:latin typeface="Times New Roman" panose="02020603050405020304" pitchFamily="18" charset="0"/>
            <a:cs typeface="Times New Roman" panose="02020603050405020304" pitchFamily="18" charset="0"/>
          </a:endParaRPr>
        </a:p>
      </dgm:t>
    </dgm:pt>
    <dgm:pt modelId="{41944C5E-F35A-4F00-ADC4-B659C6101F8A}" type="parTrans" cxnId="{CF4B2D0B-42D0-4454-82D5-BC6965E4F5FB}">
      <dgm:prSet/>
      <dgm:spPr/>
      <dgm:t>
        <a:bodyPr/>
        <a:lstStyle/>
        <a:p>
          <a:endParaRPr lang="en-US" sz="2400">
            <a:latin typeface="Times New Roman" panose="02020603050405020304" pitchFamily="18" charset="0"/>
            <a:cs typeface="Times New Roman" panose="02020603050405020304" pitchFamily="18" charset="0"/>
          </a:endParaRPr>
        </a:p>
      </dgm:t>
    </dgm:pt>
    <dgm:pt modelId="{DB426C3B-4F0A-4384-A70B-BA885130E503}" type="sibTrans" cxnId="{CF4B2D0B-42D0-4454-82D5-BC6965E4F5FB}">
      <dgm:prSet/>
      <dgm:spPr/>
      <dgm:t>
        <a:bodyPr/>
        <a:lstStyle/>
        <a:p>
          <a:endParaRPr lang="en-US" sz="2400">
            <a:latin typeface="Times New Roman" panose="02020603050405020304" pitchFamily="18" charset="0"/>
            <a:cs typeface="Times New Roman" panose="02020603050405020304" pitchFamily="18" charset="0"/>
          </a:endParaRPr>
        </a:p>
      </dgm:t>
    </dgm:pt>
    <dgm:pt modelId="{2042947A-D2C2-469A-A350-E9ED9F383DA1}">
      <dgm:prSet phldrT="[Text]" custT="1"/>
      <dgm:spPr/>
      <dgm:t>
        <a:bodyPr/>
        <a:lstStyle/>
        <a:p>
          <a:r>
            <a:rPr lang="vi-VN" sz="2400" dirty="0">
              <a:solidFill>
                <a:srgbClr val="FFFF00"/>
              </a:solidFill>
              <a:latin typeface="Times New Roman" panose="02020603050405020304" pitchFamily="18" charset="0"/>
              <a:cs typeface="Times New Roman" panose="02020603050405020304" pitchFamily="18" charset="0"/>
            </a:rPr>
            <a:t>BIỂN</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6E0BA910-7AC8-4490-A742-10A603BCC4F6}" type="parTrans" cxnId="{CF136F70-E3E8-4E94-B1A7-862402A4879B}">
      <dgm:prSet/>
      <dgm:spPr/>
      <dgm:t>
        <a:bodyPr/>
        <a:lstStyle/>
        <a:p>
          <a:endParaRPr lang="en-US" sz="2400">
            <a:latin typeface="Times New Roman" panose="02020603050405020304" pitchFamily="18" charset="0"/>
            <a:cs typeface="Times New Roman" panose="02020603050405020304" pitchFamily="18" charset="0"/>
          </a:endParaRPr>
        </a:p>
      </dgm:t>
    </dgm:pt>
    <dgm:pt modelId="{6BD20FDF-5684-4937-A163-20033F17A21B}" type="sibTrans" cxnId="{CF136F70-E3E8-4E94-B1A7-862402A4879B}">
      <dgm:prSet/>
      <dgm:spPr/>
      <dgm:t>
        <a:bodyPr/>
        <a:lstStyle/>
        <a:p>
          <a:endParaRPr lang="en-US" sz="2400">
            <a:latin typeface="Times New Roman" panose="02020603050405020304" pitchFamily="18" charset="0"/>
            <a:cs typeface="Times New Roman" panose="02020603050405020304" pitchFamily="18" charset="0"/>
          </a:endParaRPr>
        </a:p>
      </dgm:t>
    </dgm:pt>
    <dgm:pt modelId="{AB5B7B48-69E5-438C-939F-D4DC6DCE5450}">
      <dgm:prSet phldrT="[Text]" custT="1"/>
      <dgm:spPr/>
      <dgm:t>
        <a:bodyPr/>
        <a:lstStyle/>
        <a:p>
          <a:r>
            <a:rPr lang="vi-VN" sz="2400" dirty="0">
              <a:solidFill>
                <a:srgbClr val="FFFF00"/>
              </a:solidFill>
              <a:latin typeface="Times New Roman" panose="02020603050405020304" pitchFamily="18" charset="0"/>
              <a:cs typeface="Times New Roman" panose="02020603050405020304" pitchFamily="18" charset="0"/>
            </a:rPr>
            <a:t>BAO NHIÊU</a:t>
          </a:r>
          <a:endParaRPr lang="en-US" sz="2400" dirty="0">
            <a:solidFill>
              <a:srgbClr val="FFFF00"/>
            </a:solidFill>
            <a:latin typeface="Times New Roman" panose="02020603050405020304" pitchFamily="18" charset="0"/>
            <a:cs typeface="Times New Roman" panose="02020603050405020304" pitchFamily="18" charset="0"/>
          </a:endParaRPr>
        </a:p>
      </dgm:t>
    </dgm:pt>
    <dgm:pt modelId="{A53DCAD7-5D25-4692-AF62-D34877303A96}" type="parTrans" cxnId="{EEBB7705-C95F-4BD4-88BE-BB104D9C6FAD}">
      <dgm:prSet/>
      <dgm:spPr/>
      <dgm:t>
        <a:bodyPr/>
        <a:lstStyle/>
        <a:p>
          <a:endParaRPr lang="en-US" sz="2400">
            <a:latin typeface="Times New Roman" panose="02020603050405020304" pitchFamily="18" charset="0"/>
            <a:cs typeface="Times New Roman" panose="02020603050405020304" pitchFamily="18" charset="0"/>
          </a:endParaRPr>
        </a:p>
      </dgm:t>
    </dgm:pt>
    <dgm:pt modelId="{CB45961B-FAED-4695-A8CA-8C81C89EC66D}" type="sibTrans" cxnId="{EEBB7705-C95F-4BD4-88BE-BB104D9C6FAD}">
      <dgm:prSet/>
      <dgm:spPr/>
      <dgm:t>
        <a:bodyPr/>
        <a:lstStyle/>
        <a:p>
          <a:endParaRPr lang="en-US" sz="2400">
            <a:latin typeface="Times New Roman" panose="02020603050405020304" pitchFamily="18" charset="0"/>
            <a:cs typeface="Times New Roman" panose="02020603050405020304" pitchFamily="18" charset="0"/>
          </a:endParaRPr>
        </a:p>
      </dgm:t>
    </dgm:pt>
    <dgm:pt modelId="{1B48C2E9-BF58-4026-85B9-27EF1A08C166}">
      <dgm:prSet custT="1"/>
      <dgm:spPr/>
      <dgm:t>
        <a:bodyPr/>
        <a:lstStyle/>
        <a:p>
          <a:r>
            <a:rPr lang="vi-VN" sz="2400" b="1" dirty="0">
              <a:latin typeface="Times New Roman" panose="02020603050405020304" pitchFamily="18" charset="0"/>
              <a:cs typeface="Times New Roman" panose="02020603050405020304" pitchFamily="18" charset="0"/>
            </a:rPr>
            <a:t>Những năm gần đây, nước biển dâng trung bình 3mm/năm. </a:t>
          </a:r>
          <a:endParaRPr lang="en-US" sz="2400" b="1" dirty="0">
            <a:latin typeface="Times New Roman" panose="02020603050405020304" pitchFamily="18" charset="0"/>
            <a:cs typeface="Times New Roman" panose="02020603050405020304" pitchFamily="18" charset="0"/>
          </a:endParaRPr>
        </a:p>
      </dgm:t>
    </dgm:pt>
    <dgm:pt modelId="{DC978739-CB93-4F35-AE5F-1E0BDE8D49C1}" type="parTrans" cxnId="{16A75662-C5E2-4387-96EE-60E6C965B10E}">
      <dgm:prSet/>
      <dgm:spPr/>
      <dgm:t>
        <a:bodyPr/>
        <a:lstStyle/>
        <a:p>
          <a:endParaRPr lang="en-US" sz="2400">
            <a:latin typeface="Times New Roman" panose="02020603050405020304" pitchFamily="18" charset="0"/>
            <a:cs typeface="Times New Roman" panose="02020603050405020304" pitchFamily="18" charset="0"/>
          </a:endParaRPr>
        </a:p>
      </dgm:t>
    </dgm:pt>
    <dgm:pt modelId="{F218D5D9-5229-4E50-9052-1750BC4B6165}" type="sibTrans" cxnId="{16A75662-C5E2-4387-96EE-60E6C965B10E}">
      <dgm:prSet/>
      <dgm:spPr/>
      <dgm:t>
        <a:bodyPr/>
        <a:lstStyle/>
        <a:p>
          <a:endParaRPr lang="en-US" sz="2400">
            <a:latin typeface="Times New Roman" panose="02020603050405020304" pitchFamily="18" charset="0"/>
            <a:cs typeface="Times New Roman" panose="02020603050405020304" pitchFamily="18" charset="0"/>
          </a:endParaRPr>
        </a:p>
      </dgm:t>
    </dgm:pt>
    <dgm:pt modelId="{C82DF8E6-76FD-4DA4-9236-6401066382B0}">
      <dgm:prSet custT="1"/>
      <dgm:spPr/>
      <dgm:t>
        <a:bodyPr/>
        <a:lstStyle/>
        <a:p>
          <a:endParaRPr lang="en-US" sz="2400">
            <a:latin typeface="Times New Roman" panose="02020603050405020304" pitchFamily="18" charset="0"/>
            <a:cs typeface="Times New Roman" panose="02020603050405020304" pitchFamily="18" charset="0"/>
          </a:endParaRPr>
        </a:p>
      </dgm:t>
    </dgm:pt>
    <dgm:pt modelId="{7D8B6D39-6B75-4FAD-9B71-A007C932A401}" type="parTrans" cxnId="{3B9BB4C4-6F60-4347-815E-CF2EAD1BECE9}">
      <dgm:prSet/>
      <dgm:spPr/>
      <dgm:t>
        <a:bodyPr/>
        <a:lstStyle/>
        <a:p>
          <a:endParaRPr lang="en-US" sz="2400">
            <a:latin typeface="Times New Roman" panose="02020603050405020304" pitchFamily="18" charset="0"/>
            <a:cs typeface="Times New Roman" panose="02020603050405020304" pitchFamily="18" charset="0"/>
          </a:endParaRPr>
        </a:p>
      </dgm:t>
    </dgm:pt>
    <dgm:pt modelId="{18E294BE-55E5-498B-81A7-1CD9E532F088}" type="sibTrans" cxnId="{3B9BB4C4-6F60-4347-815E-CF2EAD1BECE9}">
      <dgm:prSet/>
      <dgm:spPr/>
      <dgm:t>
        <a:bodyPr/>
        <a:lstStyle/>
        <a:p>
          <a:endParaRPr lang="en-US" sz="2400">
            <a:latin typeface="Times New Roman" panose="02020603050405020304" pitchFamily="18" charset="0"/>
            <a:cs typeface="Times New Roman" panose="02020603050405020304" pitchFamily="18" charset="0"/>
          </a:endParaRPr>
        </a:p>
      </dgm:t>
    </dgm:pt>
    <dgm:pt modelId="{27B95011-2A2A-40CC-843F-C2428937081E}">
      <dgm:prSet custT="1"/>
      <dgm:spPr/>
      <dgm:t>
        <a:bodyPr/>
        <a:lstStyle/>
        <a:p>
          <a:r>
            <a:rPr lang="vi-VN" sz="2400" b="1" dirty="0">
              <a:latin typeface="Times New Roman" panose="02020603050405020304" pitchFamily="18" charset="0"/>
              <a:cs typeface="Times New Roman" panose="02020603050405020304" pitchFamily="18" charset="0"/>
            </a:rPr>
            <a:t>Kịch bản xấu: Nước biển dâng 86 cm so với ngày nay</a:t>
          </a:r>
          <a:endParaRPr lang="en-US" sz="2400" b="1" dirty="0">
            <a:latin typeface="Times New Roman" panose="02020603050405020304" pitchFamily="18" charset="0"/>
            <a:cs typeface="Times New Roman" panose="02020603050405020304" pitchFamily="18" charset="0"/>
          </a:endParaRPr>
        </a:p>
      </dgm:t>
    </dgm:pt>
    <dgm:pt modelId="{4CA7A868-5254-4C05-BB55-990BD2D26580}" type="parTrans" cxnId="{E8FE49F5-D83F-4905-9330-316FB406CC07}">
      <dgm:prSet/>
      <dgm:spPr/>
      <dgm:t>
        <a:bodyPr/>
        <a:lstStyle/>
        <a:p>
          <a:endParaRPr lang="en-US" sz="2400">
            <a:latin typeface="Times New Roman" panose="02020603050405020304" pitchFamily="18" charset="0"/>
            <a:cs typeface="Times New Roman" panose="02020603050405020304" pitchFamily="18" charset="0"/>
          </a:endParaRPr>
        </a:p>
      </dgm:t>
    </dgm:pt>
    <dgm:pt modelId="{EB4DE7D6-494B-44C9-BD01-CF15ADDA75EE}" type="sibTrans" cxnId="{E8FE49F5-D83F-4905-9330-316FB406CC07}">
      <dgm:prSet/>
      <dgm:spPr/>
      <dgm:t>
        <a:bodyPr/>
        <a:lstStyle/>
        <a:p>
          <a:endParaRPr lang="en-US" sz="2400">
            <a:latin typeface="Times New Roman" panose="02020603050405020304" pitchFamily="18" charset="0"/>
            <a:cs typeface="Times New Roman" panose="02020603050405020304" pitchFamily="18" charset="0"/>
          </a:endParaRPr>
        </a:p>
      </dgm:t>
    </dgm:pt>
    <dgm:pt modelId="{A6492F8B-6B95-461C-A5F8-6A0B1EF136A8}">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B18E2D38-F6DE-4004-B13A-14DC5DF35008}" type="parTrans" cxnId="{D6565B48-20C0-46E6-A209-C647B5CE3683}">
      <dgm:prSet/>
      <dgm:spPr/>
      <dgm:t>
        <a:bodyPr/>
        <a:lstStyle/>
        <a:p>
          <a:endParaRPr lang="en-US" sz="2400">
            <a:latin typeface="Times New Roman" panose="02020603050405020304" pitchFamily="18" charset="0"/>
            <a:cs typeface="Times New Roman" panose="02020603050405020304" pitchFamily="18" charset="0"/>
          </a:endParaRPr>
        </a:p>
      </dgm:t>
    </dgm:pt>
    <dgm:pt modelId="{6340CDEA-7454-404C-AC5A-60A230EE6BE4}" type="sibTrans" cxnId="{D6565B48-20C0-46E6-A209-C647B5CE3683}">
      <dgm:prSet/>
      <dgm:spPr/>
      <dgm:t>
        <a:bodyPr/>
        <a:lstStyle/>
        <a:p>
          <a:endParaRPr lang="en-US" sz="2400">
            <a:latin typeface="Times New Roman" panose="02020603050405020304" pitchFamily="18" charset="0"/>
            <a:cs typeface="Times New Roman" panose="02020603050405020304" pitchFamily="18" charset="0"/>
          </a:endParaRPr>
        </a:p>
      </dgm:t>
    </dgm:pt>
    <dgm:pt modelId="{63E3EAB2-211B-4577-94B3-5FC895389D7A}">
      <dgm:prSet custT="1"/>
      <dgm:spPr/>
      <dgm:t>
        <a:bodyPr/>
        <a:lstStyle/>
        <a:p>
          <a:r>
            <a:rPr lang="vi-VN" sz="2400" b="1" dirty="0">
              <a:latin typeface="Times New Roman" panose="02020603050405020304" pitchFamily="18" charset="0"/>
              <a:cs typeface="Times New Roman" panose="02020603050405020304" pitchFamily="18" charset="0"/>
            </a:rPr>
            <a:t>Nguy cơ: Nước biển dâng từ 50 cm, lượng tăng gấp đôi so với 1 thế kỉ trước. </a:t>
          </a:r>
          <a:endParaRPr lang="en-US" sz="2400" b="1" dirty="0">
            <a:latin typeface="Times New Roman" panose="02020603050405020304" pitchFamily="18" charset="0"/>
            <a:cs typeface="Times New Roman" panose="02020603050405020304" pitchFamily="18" charset="0"/>
          </a:endParaRPr>
        </a:p>
      </dgm:t>
    </dgm:pt>
    <dgm:pt modelId="{4BB5E075-E48D-4DDE-B04C-87E60D34FA40}" type="parTrans" cxnId="{9A6266D6-3C69-4A5E-B3D1-FCB0F258E3F5}">
      <dgm:prSet/>
      <dgm:spPr/>
      <dgm:t>
        <a:bodyPr/>
        <a:lstStyle/>
        <a:p>
          <a:endParaRPr lang="en-US" sz="2400">
            <a:latin typeface="Times New Roman" panose="02020603050405020304" pitchFamily="18" charset="0"/>
            <a:cs typeface="Times New Roman" panose="02020603050405020304" pitchFamily="18" charset="0"/>
          </a:endParaRPr>
        </a:p>
      </dgm:t>
    </dgm:pt>
    <dgm:pt modelId="{8B583311-90CF-4F17-80C1-589CC52C3C45}" type="sibTrans" cxnId="{9A6266D6-3C69-4A5E-B3D1-FCB0F258E3F5}">
      <dgm:prSet/>
      <dgm:spPr/>
      <dgm:t>
        <a:bodyPr/>
        <a:lstStyle/>
        <a:p>
          <a:endParaRPr lang="en-US" sz="2400">
            <a:latin typeface="Times New Roman" panose="02020603050405020304" pitchFamily="18" charset="0"/>
            <a:cs typeface="Times New Roman" panose="02020603050405020304" pitchFamily="18" charset="0"/>
          </a:endParaRPr>
        </a:p>
      </dgm:t>
    </dgm:pt>
    <dgm:pt modelId="{973C8920-13DA-430F-BCA9-8AB5B074C858}">
      <dgm:prSet custT="1"/>
      <dgm:spPr/>
      <dgm:t>
        <a:bodyPr/>
        <a:lstStyle/>
        <a:p>
          <a:endParaRPr lang="en-US" sz="2400" dirty="0">
            <a:latin typeface="Times New Roman" panose="02020603050405020304" pitchFamily="18" charset="0"/>
            <a:cs typeface="Times New Roman" panose="02020603050405020304" pitchFamily="18" charset="0"/>
          </a:endParaRPr>
        </a:p>
      </dgm:t>
    </dgm:pt>
    <dgm:pt modelId="{E4DE5362-8275-448E-B867-FEA30D9C2BF2}" type="parTrans" cxnId="{46E8C510-B1FA-4F36-966A-0572A6F587CA}">
      <dgm:prSet/>
      <dgm:spPr/>
      <dgm:t>
        <a:bodyPr/>
        <a:lstStyle/>
        <a:p>
          <a:endParaRPr lang="en-US" sz="2400">
            <a:latin typeface="Times New Roman" panose="02020603050405020304" pitchFamily="18" charset="0"/>
            <a:cs typeface="Times New Roman" panose="02020603050405020304" pitchFamily="18" charset="0"/>
          </a:endParaRPr>
        </a:p>
      </dgm:t>
    </dgm:pt>
    <dgm:pt modelId="{FB67DA53-889D-41BE-B120-35F3256AFEFB}" type="sibTrans" cxnId="{46E8C510-B1FA-4F36-966A-0572A6F587CA}">
      <dgm:prSet/>
      <dgm:spPr/>
      <dgm:t>
        <a:bodyPr/>
        <a:lstStyle/>
        <a:p>
          <a:endParaRPr lang="en-US" sz="2400">
            <a:latin typeface="Times New Roman" panose="02020603050405020304" pitchFamily="18" charset="0"/>
            <a:cs typeface="Times New Roman" panose="02020603050405020304" pitchFamily="18" charset="0"/>
          </a:endParaRPr>
        </a:p>
      </dgm:t>
    </dgm:pt>
    <dgm:pt modelId="{A52DA264-A9A2-4786-8456-69B13DBEE750}">
      <dgm:prSet custT="1"/>
      <dgm:spPr/>
      <dgm:t>
        <a:bodyPr/>
        <a:lstStyle/>
        <a:p>
          <a:r>
            <a:rPr lang="vi-VN"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 cảnh báo: Mực nước biển vẫn tăng lên chứ không giảm đi.</a:t>
          </a:r>
          <a:endParaRPr lang="en-US" sz="2400" dirty="0">
            <a:latin typeface="Times New Roman" panose="02020603050405020304" pitchFamily="18" charset="0"/>
            <a:cs typeface="Times New Roman" panose="02020603050405020304" pitchFamily="18" charset="0"/>
          </a:endParaRPr>
        </a:p>
      </dgm:t>
    </dgm:pt>
    <dgm:pt modelId="{A31E3DEA-0E4E-448E-865A-AE9D3B004635}" type="parTrans" cxnId="{2A7966F3-2BCD-475A-B777-8288B9D2307E}">
      <dgm:prSet/>
      <dgm:spPr/>
      <dgm:t>
        <a:bodyPr/>
        <a:lstStyle/>
        <a:p>
          <a:endParaRPr lang="en-US" sz="2400">
            <a:latin typeface="Times New Roman" panose="02020603050405020304" pitchFamily="18" charset="0"/>
            <a:cs typeface="Times New Roman" panose="02020603050405020304" pitchFamily="18" charset="0"/>
          </a:endParaRPr>
        </a:p>
      </dgm:t>
    </dgm:pt>
    <dgm:pt modelId="{45C5BA78-6F8F-4F85-9221-EF05CF8E551A}" type="sibTrans" cxnId="{2A7966F3-2BCD-475A-B777-8288B9D2307E}">
      <dgm:prSet/>
      <dgm:spPr/>
      <dgm:t>
        <a:bodyPr/>
        <a:lstStyle/>
        <a:p>
          <a:endParaRPr lang="en-US" sz="2400">
            <a:latin typeface="Times New Roman" panose="02020603050405020304" pitchFamily="18" charset="0"/>
            <a:cs typeface="Times New Roman" panose="02020603050405020304" pitchFamily="18" charset="0"/>
          </a:endParaRPr>
        </a:p>
      </dgm:t>
    </dgm:pt>
    <dgm:pt modelId="{F5224FE6-73D1-4B3F-B571-95FF016C9B61}">
      <dgm:prSet custT="1"/>
      <dgm:spPr/>
      <dgm:t>
        <a:bodyPr/>
        <a:lstStyle/>
        <a:p>
          <a:endParaRPr lang="en-US" sz="2400" b="1" dirty="0">
            <a:latin typeface="Times New Roman" panose="02020603050405020304" pitchFamily="18" charset="0"/>
            <a:cs typeface="Times New Roman" panose="02020603050405020304" pitchFamily="18" charset="0"/>
          </a:endParaRPr>
        </a:p>
      </dgm:t>
    </dgm:pt>
    <dgm:pt modelId="{0D7443D7-02C0-48B2-BA7D-BF7E303D6950}" type="parTrans" cxnId="{9E142703-B4FC-4E74-A44B-DEDF3515B45A}">
      <dgm:prSet/>
      <dgm:spPr/>
      <dgm:t>
        <a:bodyPr/>
        <a:lstStyle/>
        <a:p>
          <a:endParaRPr lang="en-US"/>
        </a:p>
      </dgm:t>
    </dgm:pt>
    <dgm:pt modelId="{F60746EE-5A70-4425-8DAA-C9CAE66BD0EF}" type="sibTrans" cxnId="{9E142703-B4FC-4E74-A44B-DEDF3515B45A}">
      <dgm:prSet/>
      <dgm:spPr/>
      <dgm:t>
        <a:bodyPr/>
        <a:lstStyle/>
        <a:p>
          <a:endParaRPr lang="en-US"/>
        </a:p>
      </dgm:t>
    </dgm:pt>
    <dgm:pt modelId="{E819DD26-894D-4B91-BF6B-D0DE0CC35201}" type="pres">
      <dgm:prSet presAssocID="{5D21BF61-AEF0-40EB-BEB5-006B60514285}" presName="linearFlow" presStyleCnt="0">
        <dgm:presLayoutVars>
          <dgm:dir/>
          <dgm:animLvl val="lvl"/>
          <dgm:resizeHandles val="exact"/>
        </dgm:presLayoutVars>
      </dgm:prSet>
      <dgm:spPr/>
    </dgm:pt>
    <dgm:pt modelId="{9CBEA683-4916-4714-806B-441F1A94F675}" type="pres">
      <dgm:prSet presAssocID="{5EBB9981-8C09-470E-914D-39BBDA234F29}" presName="composite" presStyleCnt="0"/>
      <dgm:spPr/>
    </dgm:pt>
    <dgm:pt modelId="{915EB18F-3BAA-4211-9965-B9E9E450CBFF}" type="pres">
      <dgm:prSet presAssocID="{5EBB9981-8C09-470E-914D-39BBDA234F29}" presName="parentText" presStyleLbl="alignNode1" presStyleIdx="0" presStyleCnt="5">
        <dgm:presLayoutVars>
          <dgm:chMax val="1"/>
          <dgm:bulletEnabled val="1"/>
        </dgm:presLayoutVars>
      </dgm:prSet>
      <dgm:spPr/>
    </dgm:pt>
    <dgm:pt modelId="{A602FA2F-3501-4879-9FC7-54C2DAA74C6D}" type="pres">
      <dgm:prSet presAssocID="{5EBB9981-8C09-470E-914D-39BBDA234F29}" presName="descendantText" presStyleLbl="alignAcc1" presStyleIdx="0" presStyleCnt="5" custLinFactNeighborX="1534" custLinFactNeighborY="-35631">
        <dgm:presLayoutVars>
          <dgm:bulletEnabled val="1"/>
        </dgm:presLayoutVars>
      </dgm:prSet>
      <dgm:spPr/>
    </dgm:pt>
    <dgm:pt modelId="{B124BF5A-27DA-4871-847D-94CF56D9D2D6}" type="pres">
      <dgm:prSet presAssocID="{8F64382F-42D4-4D97-9369-B78A64B5B103}" presName="sp" presStyleCnt="0"/>
      <dgm:spPr/>
    </dgm:pt>
    <dgm:pt modelId="{975DF944-857F-491E-AEEA-2E959370D56C}" type="pres">
      <dgm:prSet presAssocID="{2042947A-D2C2-469A-A350-E9ED9F383DA1}" presName="composite" presStyleCnt="0"/>
      <dgm:spPr/>
    </dgm:pt>
    <dgm:pt modelId="{7300379F-CE7D-4938-A7CC-439D4EB735CF}" type="pres">
      <dgm:prSet presAssocID="{2042947A-D2C2-469A-A350-E9ED9F383DA1}" presName="parentText" presStyleLbl="alignNode1" presStyleIdx="1" presStyleCnt="5">
        <dgm:presLayoutVars>
          <dgm:chMax val="1"/>
          <dgm:bulletEnabled val="1"/>
        </dgm:presLayoutVars>
      </dgm:prSet>
      <dgm:spPr/>
    </dgm:pt>
    <dgm:pt modelId="{724EE847-B0CA-4047-B425-370DB5DF16A4}" type="pres">
      <dgm:prSet presAssocID="{2042947A-D2C2-469A-A350-E9ED9F383DA1}" presName="descendantText" presStyleLbl="alignAcc1" presStyleIdx="1" presStyleCnt="5" custLinFactNeighborX="633" custLinFactNeighborY="-6035">
        <dgm:presLayoutVars>
          <dgm:bulletEnabled val="1"/>
        </dgm:presLayoutVars>
      </dgm:prSet>
      <dgm:spPr/>
    </dgm:pt>
    <dgm:pt modelId="{A41E255F-B4E0-4BC1-9D44-0A395F7BF5F3}" type="pres">
      <dgm:prSet presAssocID="{6BD20FDF-5684-4937-A163-20033F17A21B}" presName="sp" presStyleCnt="0"/>
      <dgm:spPr/>
    </dgm:pt>
    <dgm:pt modelId="{A80E038C-62E4-4E9D-BC92-670AB0A92FD1}" type="pres">
      <dgm:prSet presAssocID="{8CF2EC6E-79E6-44FB-8ABB-23C709C501FB}" presName="composite" presStyleCnt="0"/>
      <dgm:spPr/>
    </dgm:pt>
    <dgm:pt modelId="{9E95EB19-533C-4F8F-ABD4-571DBB276F48}" type="pres">
      <dgm:prSet presAssocID="{8CF2EC6E-79E6-44FB-8ABB-23C709C501FB}" presName="parentText" presStyleLbl="alignNode1" presStyleIdx="2" presStyleCnt="5">
        <dgm:presLayoutVars>
          <dgm:chMax val="1"/>
          <dgm:bulletEnabled val="1"/>
        </dgm:presLayoutVars>
      </dgm:prSet>
      <dgm:spPr/>
    </dgm:pt>
    <dgm:pt modelId="{937EFFB8-1AAE-49CB-A6B8-C71131D895B4}" type="pres">
      <dgm:prSet presAssocID="{8CF2EC6E-79E6-44FB-8ABB-23C709C501FB}" presName="descendantText" presStyleLbl="alignAcc1" presStyleIdx="2" presStyleCnt="5">
        <dgm:presLayoutVars>
          <dgm:bulletEnabled val="1"/>
        </dgm:presLayoutVars>
      </dgm:prSet>
      <dgm:spPr/>
    </dgm:pt>
    <dgm:pt modelId="{6398070B-DCAE-44FA-A08A-274FEF486E06}" type="pres">
      <dgm:prSet presAssocID="{CAB27223-079A-4AED-B362-E6FA7DCBD480}" presName="sp" presStyleCnt="0"/>
      <dgm:spPr/>
    </dgm:pt>
    <dgm:pt modelId="{421F7239-EAA4-4D99-9F9B-ED4E98573907}" type="pres">
      <dgm:prSet presAssocID="{451C36F0-EA1F-4142-902C-F7CB976FFA1A}" presName="composite" presStyleCnt="0"/>
      <dgm:spPr/>
    </dgm:pt>
    <dgm:pt modelId="{09CB8CC0-D9B7-4597-8C42-6FAD2ACA7260}" type="pres">
      <dgm:prSet presAssocID="{451C36F0-EA1F-4142-902C-F7CB976FFA1A}" presName="parentText" presStyleLbl="alignNode1" presStyleIdx="3" presStyleCnt="5">
        <dgm:presLayoutVars>
          <dgm:chMax val="1"/>
          <dgm:bulletEnabled val="1"/>
        </dgm:presLayoutVars>
      </dgm:prSet>
      <dgm:spPr/>
    </dgm:pt>
    <dgm:pt modelId="{B74311B2-A62B-4A8A-8378-D7BCECA5D21C}" type="pres">
      <dgm:prSet presAssocID="{451C36F0-EA1F-4142-902C-F7CB976FFA1A}" presName="descendantText" presStyleLbl="alignAcc1" presStyleIdx="3" presStyleCnt="5" custLinFactNeighborX="278" custLinFactNeighborY="-3728">
        <dgm:presLayoutVars>
          <dgm:bulletEnabled val="1"/>
        </dgm:presLayoutVars>
      </dgm:prSet>
      <dgm:spPr/>
    </dgm:pt>
    <dgm:pt modelId="{7EA44CCD-D067-4F84-B642-2D644E1142F6}" type="pres">
      <dgm:prSet presAssocID="{DA0841C4-8C3F-45B4-BDAB-1932EEC6829E}" presName="sp" presStyleCnt="0"/>
      <dgm:spPr/>
    </dgm:pt>
    <dgm:pt modelId="{3D8A0E1E-D7D9-47C6-A4D5-86B32603184B}" type="pres">
      <dgm:prSet presAssocID="{AB5B7B48-69E5-438C-939F-D4DC6DCE5450}" presName="composite" presStyleCnt="0"/>
      <dgm:spPr/>
    </dgm:pt>
    <dgm:pt modelId="{79E6447F-A665-4385-94CB-F0B8E05A91D9}" type="pres">
      <dgm:prSet presAssocID="{AB5B7B48-69E5-438C-939F-D4DC6DCE5450}" presName="parentText" presStyleLbl="alignNode1" presStyleIdx="4" presStyleCnt="5">
        <dgm:presLayoutVars>
          <dgm:chMax val="1"/>
          <dgm:bulletEnabled val="1"/>
        </dgm:presLayoutVars>
      </dgm:prSet>
      <dgm:spPr/>
    </dgm:pt>
    <dgm:pt modelId="{97D3A24E-7141-47F7-A49A-A0003961BD8A}" type="pres">
      <dgm:prSet presAssocID="{AB5B7B48-69E5-438C-939F-D4DC6DCE5450}" presName="descendantText" presStyleLbl="alignAcc1" presStyleIdx="4" presStyleCnt="5">
        <dgm:presLayoutVars>
          <dgm:bulletEnabled val="1"/>
        </dgm:presLayoutVars>
      </dgm:prSet>
      <dgm:spPr/>
    </dgm:pt>
  </dgm:ptLst>
  <dgm:cxnLst>
    <dgm:cxn modelId="{B0656F01-FB02-4F2B-99D3-79C92BBD86B7}" type="presOf" srcId="{5D21BF61-AEF0-40EB-BEB5-006B60514285}" destId="{E819DD26-894D-4B91-BF6B-D0DE0CC35201}" srcOrd="0" destOrd="0" presId="urn:microsoft.com/office/officeart/2005/8/layout/chevron2"/>
    <dgm:cxn modelId="{9E142703-B4FC-4E74-A44B-DEDF3515B45A}" srcId="{2042947A-D2C2-469A-A350-E9ED9F383DA1}" destId="{F5224FE6-73D1-4B3F-B571-95FF016C9B61}" srcOrd="0" destOrd="0" parTransId="{0D7443D7-02C0-48B2-BA7D-BF7E303D6950}" sibTransId="{F60746EE-5A70-4425-8DAA-C9CAE66BD0EF}"/>
    <dgm:cxn modelId="{EEBB7705-C95F-4BD4-88BE-BB104D9C6FAD}" srcId="{5D21BF61-AEF0-40EB-BEB5-006B60514285}" destId="{AB5B7B48-69E5-438C-939F-D4DC6DCE5450}" srcOrd="4" destOrd="0" parTransId="{A53DCAD7-5D25-4692-AF62-D34877303A96}" sibTransId="{CB45961B-FAED-4695-A8CA-8C81C89EC66D}"/>
    <dgm:cxn modelId="{CF4B2D0B-42D0-4454-82D5-BC6965E4F5FB}" srcId="{451C36F0-EA1F-4142-902C-F7CB976FFA1A}" destId="{5DAB0F9D-3340-4B0D-916A-7D391624D291}" srcOrd="0" destOrd="0" parTransId="{41944C5E-F35A-4F00-ADC4-B659C6101F8A}" sibTransId="{DB426C3B-4F0A-4384-A70B-BA885130E503}"/>
    <dgm:cxn modelId="{46E8C510-B1FA-4F36-966A-0572A6F587CA}" srcId="{451C36F0-EA1F-4142-902C-F7CB976FFA1A}" destId="{973C8920-13DA-430F-BCA9-8AB5B074C858}" srcOrd="2" destOrd="0" parTransId="{E4DE5362-8275-448E-B867-FEA30D9C2BF2}" sibTransId="{FB67DA53-889D-41BE-B120-35F3256AFEFB}"/>
    <dgm:cxn modelId="{B5E5FD1F-8969-4FAA-AE73-DB6DB7F0CA6C}" type="presOf" srcId="{5EBB9981-8C09-470E-914D-39BBDA234F29}" destId="{915EB18F-3BAA-4211-9965-B9E9E450CBFF}" srcOrd="0" destOrd="0" presId="urn:microsoft.com/office/officeart/2005/8/layout/chevron2"/>
    <dgm:cxn modelId="{7408A221-4823-453B-8D10-8A729E080993}" type="presOf" srcId="{F5224FE6-73D1-4B3F-B571-95FF016C9B61}" destId="{724EE847-B0CA-4047-B425-370DB5DF16A4}" srcOrd="0" destOrd="0" presId="urn:microsoft.com/office/officeart/2005/8/layout/chevron2"/>
    <dgm:cxn modelId="{BC73FC40-42F5-45F7-881C-8493CEA7DC11}" type="presOf" srcId="{63E3EAB2-211B-4577-94B3-5FC895389D7A}" destId="{B74311B2-A62B-4A8A-8378-D7BCECA5D21C}" srcOrd="0" destOrd="1" presId="urn:microsoft.com/office/officeart/2005/8/layout/chevron2"/>
    <dgm:cxn modelId="{16A75662-C5E2-4387-96EE-60E6C965B10E}" srcId="{2042947A-D2C2-469A-A350-E9ED9F383DA1}" destId="{1B48C2E9-BF58-4026-85B9-27EF1A08C166}" srcOrd="1" destOrd="0" parTransId="{DC978739-CB93-4F35-AE5F-1E0BDE8D49C1}" sibTransId="{F218D5D9-5229-4E50-9052-1750BC4B6165}"/>
    <dgm:cxn modelId="{EE537363-FDC6-4478-B7CD-BA3FD5607F79}" srcId="{5EBB9981-8C09-470E-914D-39BBDA234F29}" destId="{56971E7B-477C-4506-834A-9B850DCD71E5}" srcOrd="0" destOrd="0" parTransId="{70DCAE51-3951-4CDB-9A7F-BE9B993244B0}" sibTransId="{3BA83172-021B-4773-8C6B-0BE109761053}"/>
    <dgm:cxn modelId="{02E73748-F4F4-4E85-8D27-B1EA7C6993DB}" type="presOf" srcId="{973C8920-13DA-430F-BCA9-8AB5B074C858}" destId="{B74311B2-A62B-4A8A-8378-D7BCECA5D21C}" srcOrd="0" destOrd="2" presId="urn:microsoft.com/office/officeart/2005/8/layout/chevron2"/>
    <dgm:cxn modelId="{D6565B48-20C0-46E6-A209-C647B5CE3683}" srcId="{8CF2EC6E-79E6-44FB-8ABB-23C709C501FB}" destId="{A6492F8B-6B95-461C-A5F8-6A0B1EF136A8}" srcOrd="2" destOrd="0" parTransId="{B18E2D38-F6DE-4004-B13A-14DC5DF35008}" sibTransId="{6340CDEA-7454-404C-AC5A-60A230EE6BE4}"/>
    <dgm:cxn modelId="{FA86396F-0003-4CC7-B0C0-5DDF44B2C7D8}" type="presOf" srcId="{56971E7B-477C-4506-834A-9B850DCD71E5}" destId="{A602FA2F-3501-4879-9FC7-54C2DAA74C6D}" srcOrd="0" destOrd="0" presId="urn:microsoft.com/office/officeart/2005/8/layout/chevron2"/>
    <dgm:cxn modelId="{CF136F70-E3E8-4E94-B1A7-862402A4879B}" srcId="{5D21BF61-AEF0-40EB-BEB5-006B60514285}" destId="{2042947A-D2C2-469A-A350-E9ED9F383DA1}" srcOrd="1" destOrd="0" parTransId="{6E0BA910-7AC8-4490-A742-10A603BCC4F6}" sibTransId="{6BD20FDF-5684-4937-A163-20033F17A21B}"/>
    <dgm:cxn modelId="{0121BD70-5893-4734-A6B8-50F6393AA6CA}" type="presOf" srcId="{80653FB2-8285-4491-A947-6D07AB2894AD}" destId="{937EFFB8-1AAE-49CB-A6B8-C71131D895B4}" srcOrd="0" destOrd="0" presId="urn:microsoft.com/office/officeart/2005/8/layout/chevron2"/>
    <dgm:cxn modelId="{EBBF7157-7454-48FB-9602-1E13CE87FCE6}" type="presOf" srcId="{5DAB0F9D-3340-4B0D-916A-7D391624D291}" destId="{B74311B2-A62B-4A8A-8378-D7BCECA5D21C}" srcOrd="0" destOrd="0" presId="urn:microsoft.com/office/officeart/2005/8/layout/chevron2"/>
    <dgm:cxn modelId="{EAE97479-9DBA-49B7-9627-5F8E7421B387}" type="presOf" srcId="{A52DA264-A9A2-4786-8456-69B13DBEE750}" destId="{97D3A24E-7141-47F7-A49A-A0003961BD8A}" srcOrd="0" destOrd="0" presId="urn:microsoft.com/office/officeart/2005/8/layout/chevron2"/>
    <dgm:cxn modelId="{80BF3C7B-BC1F-41EA-B200-BEF81B6470D3}" type="presOf" srcId="{AB5B7B48-69E5-438C-939F-D4DC6DCE5450}" destId="{79E6447F-A665-4385-94CB-F0B8E05A91D9}" srcOrd="0" destOrd="0" presId="urn:microsoft.com/office/officeart/2005/8/layout/chevron2"/>
    <dgm:cxn modelId="{86F15282-7C3B-46E1-9EE2-AFF0A82246EC}" type="presOf" srcId="{8CF2EC6E-79E6-44FB-8ABB-23C709C501FB}" destId="{9E95EB19-533C-4F8F-ABD4-571DBB276F48}" srcOrd="0" destOrd="0" presId="urn:microsoft.com/office/officeart/2005/8/layout/chevron2"/>
    <dgm:cxn modelId="{26430D85-0A7C-4855-A9FE-D84A67BF58CC}" srcId="{5D21BF61-AEF0-40EB-BEB5-006B60514285}" destId="{8CF2EC6E-79E6-44FB-8ABB-23C709C501FB}" srcOrd="2" destOrd="0" parTransId="{4BE4384F-5CE8-43C7-918B-4B774DCAB54B}" sibTransId="{CAB27223-079A-4AED-B362-E6FA7DCBD480}"/>
    <dgm:cxn modelId="{EE6AF592-A1EB-44C0-BD08-689740056D0C}" type="presOf" srcId="{451C36F0-EA1F-4142-902C-F7CB976FFA1A}" destId="{09CB8CC0-D9B7-4597-8C42-6FAD2ACA7260}" srcOrd="0" destOrd="0" presId="urn:microsoft.com/office/officeart/2005/8/layout/chevron2"/>
    <dgm:cxn modelId="{8E9B88A0-7FC5-4FAE-99FC-46A91E8F6590}" type="presOf" srcId="{2042947A-D2C2-469A-A350-E9ED9F383DA1}" destId="{7300379F-CE7D-4938-A7CC-439D4EB735CF}" srcOrd="0" destOrd="0" presId="urn:microsoft.com/office/officeart/2005/8/layout/chevron2"/>
    <dgm:cxn modelId="{A4289EAB-3757-482E-A3E2-46AFD65D5EB3}" type="presOf" srcId="{A6492F8B-6B95-461C-A5F8-6A0B1EF136A8}" destId="{937EFFB8-1AAE-49CB-A6B8-C71131D895B4}" srcOrd="0" destOrd="2" presId="urn:microsoft.com/office/officeart/2005/8/layout/chevron2"/>
    <dgm:cxn modelId="{085F15B0-D08C-4DE5-ACF2-B9857F0FEAA1}" srcId="{8CF2EC6E-79E6-44FB-8ABB-23C709C501FB}" destId="{80653FB2-8285-4491-A947-6D07AB2894AD}" srcOrd="0" destOrd="0" parTransId="{D80FA038-066C-4E6F-8A7F-492C6BBE6099}" sibTransId="{D152D5FD-C033-484A-BC0F-F80F155D6CE3}"/>
    <dgm:cxn modelId="{DA8203C1-78D9-4A70-BC0D-72CA4D98196E}" srcId="{5D21BF61-AEF0-40EB-BEB5-006B60514285}" destId="{5EBB9981-8C09-470E-914D-39BBDA234F29}" srcOrd="0" destOrd="0" parTransId="{52AD736E-BCFE-42C0-80D7-85235EBEB9F3}" sibTransId="{8F64382F-42D4-4D97-9369-B78A64B5B103}"/>
    <dgm:cxn modelId="{3B9BB4C4-6F60-4347-815E-CF2EAD1BECE9}" srcId="{2042947A-D2C2-469A-A350-E9ED9F383DA1}" destId="{C82DF8E6-76FD-4DA4-9236-6401066382B0}" srcOrd="2" destOrd="0" parTransId="{7D8B6D39-6B75-4FAD-9B71-A007C932A401}" sibTransId="{18E294BE-55E5-498B-81A7-1CD9E532F088}"/>
    <dgm:cxn modelId="{9A6266D6-3C69-4A5E-B3D1-FCB0F258E3F5}" srcId="{451C36F0-EA1F-4142-902C-F7CB976FFA1A}" destId="{63E3EAB2-211B-4577-94B3-5FC895389D7A}" srcOrd="1" destOrd="0" parTransId="{4BB5E075-E48D-4DDE-B04C-87E60D34FA40}" sibTransId="{8B583311-90CF-4F17-80C1-589CC52C3C45}"/>
    <dgm:cxn modelId="{EF9BF0DA-81DC-4545-8CD9-0CE743C04741}" type="presOf" srcId="{27B95011-2A2A-40CC-843F-C2428937081E}" destId="{937EFFB8-1AAE-49CB-A6B8-C71131D895B4}" srcOrd="0" destOrd="1" presId="urn:microsoft.com/office/officeart/2005/8/layout/chevron2"/>
    <dgm:cxn modelId="{C7A289F0-A91E-416A-93FD-119BBDD1AB41}" type="presOf" srcId="{C82DF8E6-76FD-4DA4-9236-6401066382B0}" destId="{724EE847-B0CA-4047-B425-370DB5DF16A4}" srcOrd="0" destOrd="2" presId="urn:microsoft.com/office/officeart/2005/8/layout/chevron2"/>
    <dgm:cxn modelId="{4DBE5AF1-C638-4719-8926-9E423221FB04}" srcId="{5D21BF61-AEF0-40EB-BEB5-006B60514285}" destId="{451C36F0-EA1F-4142-902C-F7CB976FFA1A}" srcOrd="3" destOrd="0" parTransId="{53F1E138-7B8E-45FB-AE9D-07FA98DE3E18}" sibTransId="{DA0841C4-8C3F-45B4-BDAB-1932EEC6829E}"/>
    <dgm:cxn modelId="{2A7966F3-2BCD-475A-B777-8288B9D2307E}" srcId="{AB5B7B48-69E5-438C-939F-D4DC6DCE5450}" destId="{A52DA264-A9A2-4786-8456-69B13DBEE750}" srcOrd="0" destOrd="0" parTransId="{A31E3DEA-0E4E-448E-865A-AE9D3B004635}" sibTransId="{45C5BA78-6F8F-4F85-9221-EF05CF8E551A}"/>
    <dgm:cxn modelId="{E8FE49F5-D83F-4905-9330-316FB406CC07}" srcId="{8CF2EC6E-79E6-44FB-8ABB-23C709C501FB}" destId="{27B95011-2A2A-40CC-843F-C2428937081E}" srcOrd="1" destOrd="0" parTransId="{4CA7A868-5254-4C05-BB55-990BD2D26580}" sibTransId="{EB4DE7D6-494B-44C9-BD01-CF15ADDA75EE}"/>
    <dgm:cxn modelId="{493CB7F8-546C-43DD-A9F9-7BDE0F00E834}" type="presOf" srcId="{1B48C2E9-BF58-4026-85B9-27EF1A08C166}" destId="{724EE847-B0CA-4047-B425-370DB5DF16A4}" srcOrd="0" destOrd="1" presId="urn:microsoft.com/office/officeart/2005/8/layout/chevron2"/>
    <dgm:cxn modelId="{3B39AF5C-121D-4FC9-92BE-B39F0B4A6F7A}" type="presParOf" srcId="{E819DD26-894D-4B91-BF6B-D0DE0CC35201}" destId="{9CBEA683-4916-4714-806B-441F1A94F675}" srcOrd="0" destOrd="0" presId="urn:microsoft.com/office/officeart/2005/8/layout/chevron2"/>
    <dgm:cxn modelId="{58BBBE33-78A6-49D9-8732-1BE37B8D5BE7}" type="presParOf" srcId="{9CBEA683-4916-4714-806B-441F1A94F675}" destId="{915EB18F-3BAA-4211-9965-B9E9E450CBFF}" srcOrd="0" destOrd="0" presId="urn:microsoft.com/office/officeart/2005/8/layout/chevron2"/>
    <dgm:cxn modelId="{25F546E0-2BDC-4B9F-BF03-293971A57ED4}" type="presParOf" srcId="{9CBEA683-4916-4714-806B-441F1A94F675}" destId="{A602FA2F-3501-4879-9FC7-54C2DAA74C6D}" srcOrd="1" destOrd="0" presId="urn:microsoft.com/office/officeart/2005/8/layout/chevron2"/>
    <dgm:cxn modelId="{585C38F9-DD86-4091-AC9A-A062835296C8}" type="presParOf" srcId="{E819DD26-894D-4B91-BF6B-D0DE0CC35201}" destId="{B124BF5A-27DA-4871-847D-94CF56D9D2D6}" srcOrd="1" destOrd="0" presId="urn:microsoft.com/office/officeart/2005/8/layout/chevron2"/>
    <dgm:cxn modelId="{2F5B168B-D80C-4EA3-B523-CCFA3C52DBF8}" type="presParOf" srcId="{E819DD26-894D-4B91-BF6B-D0DE0CC35201}" destId="{975DF944-857F-491E-AEEA-2E959370D56C}" srcOrd="2" destOrd="0" presId="urn:microsoft.com/office/officeart/2005/8/layout/chevron2"/>
    <dgm:cxn modelId="{F3B96CC5-F6F2-4912-957A-68B2538F5C44}" type="presParOf" srcId="{975DF944-857F-491E-AEEA-2E959370D56C}" destId="{7300379F-CE7D-4938-A7CC-439D4EB735CF}" srcOrd="0" destOrd="0" presId="urn:microsoft.com/office/officeart/2005/8/layout/chevron2"/>
    <dgm:cxn modelId="{82F051F3-7A22-4332-9DED-03B803DEC394}" type="presParOf" srcId="{975DF944-857F-491E-AEEA-2E959370D56C}" destId="{724EE847-B0CA-4047-B425-370DB5DF16A4}" srcOrd="1" destOrd="0" presId="urn:microsoft.com/office/officeart/2005/8/layout/chevron2"/>
    <dgm:cxn modelId="{2576C647-F0D9-4767-A2A6-51F8E956ACBC}" type="presParOf" srcId="{E819DD26-894D-4B91-BF6B-D0DE0CC35201}" destId="{A41E255F-B4E0-4BC1-9D44-0A395F7BF5F3}" srcOrd="3" destOrd="0" presId="urn:microsoft.com/office/officeart/2005/8/layout/chevron2"/>
    <dgm:cxn modelId="{4C1814A2-635B-465E-BDC3-5FF48BADBE17}" type="presParOf" srcId="{E819DD26-894D-4B91-BF6B-D0DE0CC35201}" destId="{A80E038C-62E4-4E9D-BC92-670AB0A92FD1}" srcOrd="4" destOrd="0" presId="urn:microsoft.com/office/officeart/2005/8/layout/chevron2"/>
    <dgm:cxn modelId="{AE5FCD10-52ED-4AAE-8031-5F04728F3924}" type="presParOf" srcId="{A80E038C-62E4-4E9D-BC92-670AB0A92FD1}" destId="{9E95EB19-533C-4F8F-ABD4-571DBB276F48}" srcOrd="0" destOrd="0" presId="urn:microsoft.com/office/officeart/2005/8/layout/chevron2"/>
    <dgm:cxn modelId="{E9D71DD7-B5C6-4FF4-993C-3291E8BC4D57}" type="presParOf" srcId="{A80E038C-62E4-4E9D-BC92-670AB0A92FD1}" destId="{937EFFB8-1AAE-49CB-A6B8-C71131D895B4}" srcOrd="1" destOrd="0" presId="urn:microsoft.com/office/officeart/2005/8/layout/chevron2"/>
    <dgm:cxn modelId="{A0513B57-AC4F-4B5F-B428-85D28A167656}" type="presParOf" srcId="{E819DD26-894D-4B91-BF6B-D0DE0CC35201}" destId="{6398070B-DCAE-44FA-A08A-274FEF486E06}" srcOrd="5" destOrd="0" presId="urn:microsoft.com/office/officeart/2005/8/layout/chevron2"/>
    <dgm:cxn modelId="{4656F700-64F2-4A24-8DB4-E3A755120A47}" type="presParOf" srcId="{E819DD26-894D-4B91-BF6B-D0DE0CC35201}" destId="{421F7239-EAA4-4D99-9F9B-ED4E98573907}" srcOrd="6" destOrd="0" presId="urn:microsoft.com/office/officeart/2005/8/layout/chevron2"/>
    <dgm:cxn modelId="{4CD3D438-B969-48CD-9F81-24BAED4016F6}" type="presParOf" srcId="{421F7239-EAA4-4D99-9F9B-ED4E98573907}" destId="{09CB8CC0-D9B7-4597-8C42-6FAD2ACA7260}" srcOrd="0" destOrd="0" presId="urn:microsoft.com/office/officeart/2005/8/layout/chevron2"/>
    <dgm:cxn modelId="{31D2BD8E-2316-4CA0-A48B-83515F344393}" type="presParOf" srcId="{421F7239-EAA4-4D99-9F9B-ED4E98573907}" destId="{B74311B2-A62B-4A8A-8378-D7BCECA5D21C}" srcOrd="1" destOrd="0" presId="urn:microsoft.com/office/officeart/2005/8/layout/chevron2"/>
    <dgm:cxn modelId="{385094E6-0F93-4BD3-9F69-C23A5FAD0690}" type="presParOf" srcId="{E819DD26-894D-4B91-BF6B-D0DE0CC35201}" destId="{7EA44CCD-D067-4F84-B642-2D644E1142F6}" srcOrd="7" destOrd="0" presId="urn:microsoft.com/office/officeart/2005/8/layout/chevron2"/>
    <dgm:cxn modelId="{679903A4-5133-4E6B-9A35-DB45875DA699}" type="presParOf" srcId="{E819DD26-894D-4B91-BF6B-D0DE0CC35201}" destId="{3D8A0E1E-D7D9-47C6-A4D5-86B32603184B}" srcOrd="8" destOrd="0" presId="urn:microsoft.com/office/officeart/2005/8/layout/chevron2"/>
    <dgm:cxn modelId="{9F128086-A181-4D9D-BE99-9388182CF514}" type="presParOf" srcId="{3D8A0E1E-D7D9-47C6-A4D5-86B32603184B}" destId="{79E6447F-A665-4385-94CB-F0B8E05A91D9}" srcOrd="0" destOrd="0" presId="urn:microsoft.com/office/officeart/2005/8/layout/chevron2"/>
    <dgm:cxn modelId="{96CB4639-ED4D-43FE-8521-54E253A19C65}" type="presParOf" srcId="{3D8A0E1E-D7D9-47C6-A4D5-86B32603184B}" destId="{97D3A24E-7141-47F7-A49A-A0003961BD8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B18F-3BAA-4211-9965-B9E9E450CBFF}">
      <dsp:nvSpPr>
        <dsp:cNvPr id="0" name=""/>
        <dsp:cNvSpPr/>
      </dsp:nvSpPr>
      <dsp:spPr>
        <a:xfrm rot="5400000">
          <a:off x="-218713" y="225535"/>
          <a:ext cx="1458087" cy="1020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FFFF00"/>
              </a:solidFill>
              <a:latin typeface="Times New Roman" panose="02020603050405020304" pitchFamily="18" charset="0"/>
              <a:cs typeface="Times New Roman" panose="02020603050405020304" pitchFamily="18" charset="0"/>
            </a:rPr>
            <a:t>NƯỚC</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rot="-5400000">
        <a:off x="1" y="517153"/>
        <a:ext cx="1020661" cy="437426"/>
      </dsp:txXfrm>
    </dsp:sp>
    <dsp:sp modelId="{A602FA2F-3501-4879-9FC7-54C2DAA74C6D}">
      <dsp:nvSpPr>
        <dsp:cNvPr id="0" name=""/>
        <dsp:cNvSpPr/>
      </dsp:nvSpPr>
      <dsp:spPr>
        <a:xfrm rot="5400000">
          <a:off x="4572058" y="-3551397"/>
          <a:ext cx="947756" cy="805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a:latin typeface="Times New Roman" panose="02020603050405020304" pitchFamily="18" charset="0"/>
              <a:cs typeface="Times New Roman" panose="02020603050405020304" pitchFamily="18" charset="0"/>
            </a:rPr>
            <a:t>Cách mạng công nghiệp lần thứ nhất đến nay: hơn 20cm.</a:t>
          </a:r>
          <a:endParaRPr lang="en-US" sz="2400" b="1" kern="1200" dirty="0">
            <a:latin typeface="Times New Roman" panose="02020603050405020304" pitchFamily="18" charset="0"/>
            <a:cs typeface="Times New Roman" panose="02020603050405020304" pitchFamily="18" charset="0"/>
          </a:endParaRPr>
        </a:p>
      </dsp:txBody>
      <dsp:txXfrm rot="-5400000">
        <a:off x="1020661" y="46266"/>
        <a:ext cx="8004284" cy="855224"/>
      </dsp:txXfrm>
    </dsp:sp>
    <dsp:sp modelId="{7300379F-CE7D-4938-A7CC-439D4EB735CF}">
      <dsp:nvSpPr>
        <dsp:cNvPr id="0" name=""/>
        <dsp:cNvSpPr/>
      </dsp:nvSpPr>
      <dsp:spPr>
        <a:xfrm rot="5400000">
          <a:off x="-218713" y="1569562"/>
          <a:ext cx="1458087" cy="1020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FFFF00"/>
              </a:solidFill>
              <a:latin typeface="Times New Roman" panose="02020603050405020304" pitchFamily="18" charset="0"/>
              <a:cs typeface="Times New Roman" panose="02020603050405020304" pitchFamily="18" charset="0"/>
            </a:rPr>
            <a:t>BIỂN</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rot="-5400000">
        <a:off x="1" y="1861180"/>
        <a:ext cx="1020661" cy="437426"/>
      </dsp:txXfrm>
    </dsp:sp>
    <dsp:sp modelId="{724EE847-B0CA-4047-B425-370DB5DF16A4}">
      <dsp:nvSpPr>
        <dsp:cNvPr id="0" name=""/>
        <dsp:cNvSpPr/>
      </dsp:nvSpPr>
      <dsp:spPr>
        <a:xfrm rot="5400000">
          <a:off x="4572058" y="-2257745"/>
          <a:ext cx="947756" cy="805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vi-VN" sz="2400" b="1" kern="1200" dirty="0">
              <a:latin typeface="Times New Roman" panose="02020603050405020304" pitchFamily="18" charset="0"/>
              <a:cs typeface="Times New Roman" panose="02020603050405020304" pitchFamily="18" charset="0"/>
            </a:rPr>
            <a:t>Những năm gần đây, nước biển dâng trung bình 3mm/năm. </a:t>
          </a:r>
          <a:endParaRPr lang="en-U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a:latin typeface="Times New Roman" panose="02020603050405020304" pitchFamily="18" charset="0"/>
            <a:cs typeface="Times New Roman" panose="02020603050405020304" pitchFamily="18" charset="0"/>
          </a:endParaRPr>
        </a:p>
      </dsp:txBody>
      <dsp:txXfrm rot="-5400000">
        <a:off x="1020661" y="1339918"/>
        <a:ext cx="8004284" cy="855224"/>
      </dsp:txXfrm>
    </dsp:sp>
    <dsp:sp modelId="{9E95EB19-533C-4F8F-ABD4-571DBB276F48}">
      <dsp:nvSpPr>
        <dsp:cNvPr id="0" name=""/>
        <dsp:cNvSpPr/>
      </dsp:nvSpPr>
      <dsp:spPr>
        <a:xfrm rot="5400000">
          <a:off x="-218713" y="2913588"/>
          <a:ext cx="1458087" cy="1020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FFFF00"/>
              </a:solidFill>
              <a:latin typeface="Times New Roman" panose="02020603050405020304" pitchFamily="18" charset="0"/>
              <a:cs typeface="Times New Roman" panose="02020603050405020304" pitchFamily="18" charset="0"/>
            </a:rPr>
            <a:t>DÂNG</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rot="-5400000">
        <a:off x="1" y="3205206"/>
        <a:ext cx="1020661" cy="437426"/>
      </dsp:txXfrm>
    </dsp:sp>
    <dsp:sp modelId="{937EFFB8-1AAE-49CB-A6B8-C71131D895B4}">
      <dsp:nvSpPr>
        <dsp:cNvPr id="0" name=""/>
        <dsp:cNvSpPr/>
      </dsp:nvSpPr>
      <dsp:spPr>
        <a:xfrm rot="5400000">
          <a:off x="4572058" y="-856521"/>
          <a:ext cx="947756" cy="805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vi-VN" sz="2400" b="1" kern="1200" dirty="0">
              <a:latin typeface="Times New Roman" panose="02020603050405020304" pitchFamily="18" charset="0"/>
              <a:cs typeface="Times New Roman" panose="02020603050405020304" pitchFamily="18" charset="0"/>
            </a:rPr>
            <a:t>Kịch bản xấu: Nước biển dâng 86 cm so với ngày nay</a:t>
          </a:r>
          <a:endParaRPr lang="en-U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rot="-5400000">
        <a:off x="1020661" y="2741142"/>
        <a:ext cx="8004284" cy="855224"/>
      </dsp:txXfrm>
    </dsp:sp>
    <dsp:sp modelId="{09CB8CC0-D9B7-4597-8C42-6FAD2ACA7260}">
      <dsp:nvSpPr>
        <dsp:cNvPr id="0" name=""/>
        <dsp:cNvSpPr/>
      </dsp:nvSpPr>
      <dsp:spPr>
        <a:xfrm rot="5400000">
          <a:off x="-218713" y="4257615"/>
          <a:ext cx="1458087" cy="1020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FFFF00"/>
              </a:solidFill>
              <a:latin typeface="Times New Roman" panose="02020603050405020304" pitchFamily="18" charset="0"/>
              <a:cs typeface="Times New Roman" panose="02020603050405020304" pitchFamily="18" charset="0"/>
            </a:rPr>
            <a:t>LÊN</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rot="-5400000">
        <a:off x="1" y="4549233"/>
        <a:ext cx="1020661" cy="437426"/>
      </dsp:txXfrm>
    </dsp:sp>
    <dsp:sp modelId="{B74311B2-A62B-4A8A-8378-D7BCECA5D21C}">
      <dsp:nvSpPr>
        <dsp:cNvPr id="0" name=""/>
        <dsp:cNvSpPr/>
      </dsp:nvSpPr>
      <dsp:spPr>
        <a:xfrm rot="5400000">
          <a:off x="4572058" y="452173"/>
          <a:ext cx="947756" cy="805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vi-VN" sz="2400" b="1" kern="1200" dirty="0">
              <a:latin typeface="Times New Roman" panose="02020603050405020304" pitchFamily="18" charset="0"/>
              <a:cs typeface="Times New Roman" panose="02020603050405020304" pitchFamily="18" charset="0"/>
            </a:rPr>
            <a:t>Nguy cơ: Nước biển dâng từ 50 cm, lượng tăng gấp đôi so với 1 thế kỉ trước. </a:t>
          </a:r>
          <a:endParaRPr lang="en-US" sz="2400" b="1"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anose="02020603050405020304" pitchFamily="18" charset="0"/>
            <a:cs typeface="Times New Roman" panose="02020603050405020304" pitchFamily="18" charset="0"/>
          </a:endParaRPr>
        </a:p>
      </dsp:txBody>
      <dsp:txXfrm rot="-5400000">
        <a:off x="1020661" y="4049836"/>
        <a:ext cx="8004284" cy="855224"/>
      </dsp:txXfrm>
    </dsp:sp>
    <dsp:sp modelId="{79E6447F-A665-4385-94CB-F0B8E05A91D9}">
      <dsp:nvSpPr>
        <dsp:cNvPr id="0" name=""/>
        <dsp:cNvSpPr/>
      </dsp:nvSpPr>
      <dsp:spPr>
        <a:xfrm rot="5400000">
          <a:off x="-218713" y="5601642"/>
          <a:ext cx="1458087" cy="102066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FFFF00"/>
              </a:solidFill>
              <a:latin typeface="Times New Roman" panose="02020603050405020304" pitchFamily="18" charset="0"/>
              <a:cs typeface="Times New Roman" panose="02020603050405020304" pitchFamily="18" charset="0"/>
            </a:rPr>
            <a:t>BAO NHIÊU</a:t>
          </a:r>
          <a:endParaRPr lang="en-US" sz="2400" kern="1200" dirty="0">
            <a:solidFill>
              <a:srgbClr val="FFFF00"/>
            </a:solidFill>
            <a:latin typeface="Times New Roman" panose="02020603050405020304" pitchFamily="18" charset="0"/>
            <a:cs typeface="Times New Roman" panose="02020603050405020304" pitchFamily="18" charset="0"/>
          </a:endParaRPr>
        </a:p>
      </dsp:txBody>
      <dsp:txXfrm rot="-5400000">
        <a:off x="1" y="5893260"/>
        <a:ext cx="1020661" cy="437426"/>
      </dsp:txXfrm>
    </dsp:sp>
    <dsp:sp modelId="{97D3A24E-7141-47F7-A49A-A0003961BD8A}">
      <dsp:nvSpPr>
        <dsp:cNvPr id="0" name=""/>
        <dsp:cNvSpPr/>
      </dsp:nvSpPr>
      <dsp:spPr>
        <a:xfrm rot="5400000">
          <a:off x="4571808" y="1831781"/>
          <a:ext cx="948255" cy="80505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i="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 cảnh báo: Mực nước biển vẫn tăng lên chứ không giảm đi.</a:t>
          </a:r>
          <a:endParaRPr lang="en-US" sz="2400" kern="1200" dirty="0">
            <a:latin typeface="Times New Roman" panose="02020603050405020304" pitchFamily="18" charset="0"/>
            <a:cs typeface="Times New Roman" panose="02020603050405020304" pitchFamily="18" charset="0"/>
          </a:endParaRPr>
        </a:p>
      </dsp:txBody>
      <dsp:txXfrm rot="-5400000">
        <a:off x="1020661" y="5429218"/>
        <a:ext cx="8004260" cy="8556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A863-4742-4E2A-9725-B619BEDF5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9CD4C2-AC88-43B0-8AC4-14E9F7E5C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736BA-E0EF-48FC-92D9-917691248DC6}"/>
              </a:ext>
            </a:extLst>
          </p:cNvPr>
          <p:cNvSpPr>
            <a:spLocks noGrp="1"/>
          </p:cNvSpPr>
          <p:nvPr>
            <p:ph type="dt" sz="half" idx="10"/>
          </p:nvPr>
        </p:nvSpPr>
        <p:spPr/>
        <p:txBody>
          <a:bodyPr/>
          <a:lstStyle/>
          <a:p>
            <a:fld id="{3D82D461-51FE-45D2-B1CC-C6B79C420EE5}" type="datetimeFigureOut">
              <a:rPr lang="en-US" smtClean="0"/>
              <a:t>8/14/2023</a:t>
            </a:fld>
            <a:endParaRPr lang="en-US"/>
          </a:p>
        </p:txBody>
      </p:sp>
      <p:sp>
        <p:nvSpPr>
          <p:cNvPr id="5" name="Footer Placeholder 4">
            <a:extLst>
              <a:ext uri="{FF2B5EF4-FFF2-40B4-BE49-F238E27FC236}">
                <a16:creationId xmlns:a16="http://schemas.microsoft.com/office/drawing/2014/main" id="{0BEF9808-57E6-4ED8-B614-895CD3626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7EF9E-8921-4269-B96D-20416DC489D9}"/>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7688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9402-5CC5-4CC5-ADB3-967D579DE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4E1C09-9686-44ED-91E2-558F04173A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C7761-0F89-443B-99FF-BB7ED90FEAA9}"/>
              </a:ext>
            </a:extLst>
          </p:cNvPr>
          <p:cNvSpPr>
            <a:spLocks noGrp="1"/>
          </p:cNvSpPr>
          <p:nvPr>
            <p:ph type="dt" sz="half" idx="10"/>
          </p:nvPr>
        </p:nvSpPr>
        <p:spPr/>
        <p:txBody>
          <a:bodyPr/>
          <a:lstStyle/>
          <a:p>
            <a:fld id="{3D82D461-51FE-45D2-B1CC-C6B79C420EE5}" type="datetimeFigureOut">
              <a:rPr lang="en-US" smtClean="0"/>
              <a:t>8/14/2023</a:t>
            </a:fld>
            <a:endParaRPr lang="en-US"/>
          </a:p>
        </p:txBody>
      </p:sp>
      <p:sp>
        <p:nvSpPr>
          <p:cNvPr id="5" name="Footer Placeholder 4">
            <a:extLst>
              <a:ext uri="{FF2B5EF4-FFF2-40B4-BE49-F238E27FC236}">
                <a16:creationId xmlns:a16="http://schemas.microsoft.com/office/drawing/2014/main" id="{9A32B57C-50C6-4CDF-BCD8-1E9B81B63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1DF0D-2526-4251-8E93-7BDC60FA9FB7}"/>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83162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9BB528-F55A-46F3-83EA-B796FEDD59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27C860-F407-4711-86F4-E3BBFA8C18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E4375-3B73-4670-82C4-3BF76AF1A473}"/>
              </a:ext>
            </a:extLst>
          </p:cNvPr>
          <p:cNvSpPr>
            <a:spLocks noGrp="1"/>
          </p:cNvSpPr>
          <p:nvPr>
            <p:ph type="dt" sz="half" idx="10"/>
          </p:nvPr>
        </p:nvSpPr>
        <p:spPr/>
        <p:txBody>
          <a:bodyPr/>
          <a:lstStyle/>
          <a:p>
            <a:fld id="{3D82D461-51FE-45D2-B1CC-C6B79C420EE5}" type="datetimeFigureOut">
              <a:rPr lang="en-US" smtClean="0"/>
              <a:t>8/14/2023</a:t>
            </a:fld>
            <a:endParaRPr lang="en-US"/>
          </a:p>
        </p:txBody>
      </p:sp>
      <p:sp>
        <p:nvSpPr>
          <p:cNvPr id="5" name="Footer Placeholder 4">
            <a:extLst>
              <a:ext uri="{FF2B5EF4-FFF2-40B4-BE49-F238E27FC236}">
                <a16:creationId xmlns:a16="http://schemas.microsoft.com/office/drawing/2014/main" id="{AFC2F62D-A01B-46B7-AFB2-88FBE0D47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0B451-8CF5-42E7-AE7C-033F1CF8BB93}"/>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84211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DAA7-7F50-4A76-8076-3CA505C142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48379-154D-4565-ACC5-F0955E2248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41876-E0FD-49C8-82E2-FE6AEAF218A1}"/>
              </a:ext>
            </a:extLst>
          </p:cNvPr>
          <p:cNvSpPr>
            <a:spLocks noGrp="1"/>
          </p:cNvSpPr>
          <p:nvPr>
            <p:ph type="dt" sz="half" idx="10"/>
          </p:nvPr>
        </p:nvSpPr>
        <p:spPr/>
        <p:txBody>
          <a:bodyPr/>
          <a:lstStyle/>
          <a:p>
            <a:fld id="{3D82D461-51FE-45D2-B1CC-C6B79C420EE5}" type="datetimeFigureOut">
              <a:rPr lang="en-US" smtClean="0"/>
              <a:t>8/14/2023</a:t>
            </a:fld>
            <a:endParaRPr lang="en-US"/>
          </a:p>
        </p:txBody>
      </p:sp>
      <p:sp>
        <p:nvSpPr>
          <p:cNvPr id="5" name="Footer Placeholder 4">
            <a:extLst>
              <a:ext uri="{FF2B5EF4-FFF2-40B4-BE49-F238E27FC236}">
                <a16:creationId xmlns:a16="http://schemas.microsoft.com/office/drawing/2014/main" id="{8B5124E1-439C-4598-98EB-04C1AE24D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6C441-E0A0-4757-A4AC-A0AACAAAC760}"/>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58268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F2D4-E97B-475E-8454-F12DB17CF2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7B875-F939-4674-A46C-38B4BA84C9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7B6113-301D-4C7A-861C-B931BCA31067}"/>
              </a:ext>
            </a:extLst>
          </p:cNvPr>
          <p:cNvSpPr>
            <a:spLocks noGrp="1"/>
          </p:cNvSpPr>
          <p:nvPr>
            <p:ph type="dt" sz="half" idx="10"/>
          </p:nvPr>
        </p:nvSpPr>
        <p:spPr/>
        <p:txBody>
          <a:bodyPr/>
          <a:lstStyle/>
          <a:p>
            <a:fld id="{3D82D461-51FE-45D2-B1CC-C6B79C420EE5}" type="datetimeFigureOut">
              <a:rPr lang="en-US" smtClean="0"/>
              <a:t>8/14/2023</a:t>
            </a:fld>
            <a:endParaRPr lang="en-US"/>
          </a:p>
        </p:txBody>
      </p:sp>
      <p:sp>
        <p:nvSpPr>
          <p:cNvPr id="5" name="Footer Placeholder 4">
            <a:extLst>
              <a:ext uri="{FF2B5EF4-FFF2-40B4-BE49-F238E27FC236}">
                <a16:creationId xmlns:a16="http://schemas.microsoft.com/office/drawing/2014/main" id="{B04CF5F9-68F4-4EC4-8794-8110B95D7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F8383-687F-4C15-97B9-42B4D40E9AC1}"/>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150074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A35E-95B5-45C1-B47F-55CD803A0A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0B066-6565-46D6-9293-7DABEA9A4A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81FEDB-86CF-4EF3-96A8-1FE7DC5C29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BFCCE6-F0A5-4F8F-A7AB-F45599AB9B58}"/>
              </a:ext>
            </a:extLst>
          </p:cNvPr>
          <p:cNvSpPr>
            <a:spLocks noGrp="1"/>
          </p:cNvSpPr>
          <p:nvPr>
            <p:ph type="dt" sz="half" idx="10"/>
          </p:nvPr>
        </p:nvSpPr>
        <p:spPr/>
        <p:txBody>
          <a:bodyPr/>
          <a:lstStyle/>
          <a:p>
            <a:fld id="{3D82D461-51FE-45D2-B1CC-C6B79C420EE5}" type="datetimeFigureOut">
              <a:rPr lang="en-US" smtClean="0"/>
              <a:t>8/14/2023</a:t>
            </a:fld>
            <a:endParaRPr lang="en-US"/>
          </a:p>
        </p:txBody>
      </p:sp>
      <p:sp>
        <p:nvSpPr>
          <p:cNvPr id="6" name="Footer Placeholder 5">
            <a:extLst>
              <a:ext uri="{FF2B5EF4-FFF2-40B4-BE49-F238E27FC236}">
                <a16:creationId xmlns:a16="http://schemas.microsoft.com/office/drawing/2014/main" id="{2E0B1C99-B16F-4556-B2FF-0DFE0668D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B406F-FEDB-4E9D-8B85-11E19A34BBDC}"/>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11435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59D-C8B2-49B3-B3A8-7B272A9C5B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E44612-BBDD-4332-84B9-78C01DD08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F90822-31B6-420C-B5EB-0BE35CE64A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987C33-31B7-46F7-92A4-2C907BCB6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C8548-EC0B-4C55-9FA9-D6291B5D53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0E73F9-917F-4878-B56D-4638B5C0ADFE}"/>
              </a:ext>
            </a:extLst>
          </p:cNvPr>
          <p:cNvSpPr>
            <a:spLocks noGrp="1"/>
          </p:cNvSpPr>
          <p:nvPr>
            <p:ph type="dt" sz="half" idx="10"/>
          </p:nvPr>
        </p:nvSpPr>
        <p:spPr/>
        <p:txBody>
          <a:bodyPr/>
          <a:lstStyle/>
          <a:p>
            <a:fld id="{3D82D461-51FE-45D2-B1CC-C6B79C420EE5}" type="datetimeFigureOut">
              <a:rPr lang="en-US" smtClean="0"/>
              <a:t>8/14/2023</a:t>
            </a:fld>
            <a:endParaRPr lang="en-US"/>
          </a:p>
        </p:txBody>
      </p:sp>
      <p:sp>
        <p:nvSpPr>
          <p:cNvPr id="8" name="Footer Placeholder 7">
            <a:extLst>
              <a:ext uri="{FF2B5EF4-FFF2-40B4-BE49-F238E27FC236}">
                <a16:creationId xmlns:a16="http://schemas.microsoft.com/office/drawing/2014/main" id="{673B264A-3D32-4807-AA96-CB608D3876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A1EF49-499B-4CB0-9509-F9600BC3036D}"/>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00819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432A-662A-4CCA-9CE2-0B595109AC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154AB6-C8F5-45A1-8A77-79D7A976CD9A}"/>
              </a:ext>
            </a:extLst>
          </p:cNvPr>
          <p:cNvSpPr>
            <a:spLocks noGrp="1"/>
          </p:cNvSpPr>
          <p:nvPr>
            <p:ph type="dt" sz="half" idx="10"/>
          </p:nvPr>
        </p:nvSpPr>
        <p:spPr/>
        <p:txBody>
          <a:bodyPr/>
          <a:lstStyle/>
          <a:p>
            <a:fld id="{3D82D461-51FE-45D2-B1CC-C6B79C420EE5}" type="datetimeFigureOut">
              <a:rPr lang="en-US" smtClean="0"/>
              <a:t>8/14/2023</a:t>
            </a:fld>
            <a:endParaRPr lang="en-US"/>
          </a:p>
        </p:txBody>
      </p:sp>
      <p:sp>
        <p:nvSpPr>
          <p:cNvPr id="4" name="Footer Placeholder 3">
            <a:extLst>
              <a:ext uri="{FF2B5EF4-FFF2-40B4-BE49-F238E27FC236}">
                <a16:creationId xmlns:a16="http://schemas.microsoft.com/office/drawing/2014/main" id="{9059C025-8B75-4BEF-9B4C-D35056DFA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C02CFD-8731-4FB3-80A1-BD95EA6CFDE2}"/>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144057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18258-5F61-4C99-AD96-41F2045E005E}"/>
              </a:ext>
            </a:extLst>
          </p:cNvPr>
          <p:cNvSpPr>
            <a:spLocks noGrp="1"/>
          </p:cNvSpPr>
          <p:nvPr>
            <p:ph type="dt" sz="half" idx="10"/>
          </p:nvPr>
        </p:nvSpPr>
        <p:spPr/>
        <p:txBody>
          <a:bodyPr/>
          <a:lstStyle/>
          <a:p>
            <a:fld id="{3D82D461-51FE-45D2-B1CC-C6B79C420EE5}" type="datetimeFigureOut">
              <a:rPr lang="en-US" smtClean="0"/>
              <a:t>8/14/2023</a:t>
            </a:fld>
            <a:endParaRPr lang="en-US"/>
          </a:p>
        </p:txBody>
      </p:sp>
      <p:sp>
        <p:nvSpPr>
          <p:cNvPr id="3" name="Footer Placeholder 2">
            <a:extLst>
              <a:ext uri="{FF2B5EF4-FFF2-40B4-BE49-F238E27FC236}">
                <a16:creationId xmlns:a16="http://schemas.microsoft.com/office/drawing/2014/main" id="{9D2CFE32-3B81-4116-A48B-7F8CEC78ED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71393B-4F7A-4F3C-AA53-D2A0B5A1EADC}"/>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319712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5CC8-D831-456C-8D22-E7B9B726C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54132E-A52D-4CB4-A6CA-98A35D3012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62F7C-0DE4-419F-ACE9-1C6BB2342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41098-D14B-4345-ACE4-DFDD2666611B}"/>
              </a:ext>
            </a:extLst>
          </p:cNvPr>
          <p:cNvSpPr>
            <a:spLocks noGrp="1"/>
          </p:cNvSpPr>
          <p:nvPr>
            <p:ph type="dt" sz="half" idx="10"/>
          </p:nvPr>
        </p:nvSpPr>
        <p:spPr/>
        <p:txBody>
          <a:bodyPr/>
          <a:lstStyle/>
          <a:p>
            <a:fld id="{3D82D461-51FE-45D2-B1CC-C6B79C420EE5}" type="datetimeFigureOut">
              <a:rPr lang="en-US" smtClean="0"/>
              <a:t>8/14/2023</a:t>
            </a:fld>
            <a:endParaRPr lang="en-US"/>
          </a:p>
        </p:txBody>
      </p:sp>
      <p:sp>
        <p:nvSpPr>
          <p:cNvPr id="6" name="Footer Placeholder 5">
            <a:extLst>
              <a:ext uri="{FF2B5EF4-FFF2-40B4-BE49-F238E27FC236}">
                <a16:creationId xmlns:a16="http://schemas.microsoft.com/office/drawing/2014/main" id="{86547205-64E3-4B03-8B3A-4CC5553DBA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A2319-2EC9-4650-8DD6-69A9AAF462B2}"/>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236730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48-BE36-414D-A7A1-C08D8DC3E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EEEFB1-D64F-4F40-BE10-4C6300736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E3B697-223D-4160-8F07-427A09EAC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4A379-3C6C-445D-B2D4-FA73DBEAA04A}"/>
              </a:ext>
            </a:extLst>
          </p:cNvPr>
          <p:cNvSpPr>
            <a:spLocks noGrp="1"/>
          </p:cNvSpPr>
          <p:nvPr>
            <p:ph type="dt" sz="half" idx="10"/>
          </p:nvPr>
        </p:nvSpPr>
        <p:spPr/>
        <p:txBody>
          <a:bodyPr/>
          <a:lstStyle/>
          <a:p>
            <a:fld id="{3D82D461-51FE-45D2-B1CC-C6B79C420EE5}" type="datetimeFigureOut">
              <a:rPr lang="en-US" smtClean="0"/>
              <a:t>8/14/2023</a:t>
            </a:fld>
            <a:endParaRPr lang="en-US"/>
          </a:p>
        </p:txBody>
      </p:sp>
      <p:sp>
        <p:nvSpPr>
          <p:cNvPr id="6" name="Footer Placeholder 5">
            <a:extLst>
              <a:ext uri="{FF2B5EF4-FFF2-40B4-BE49-F238E27FC236}">
                <a16:creationId xmlns:a16="http://schemas.microsoft.com/office/drawing/2014/main" id="{0F9EF2C0-0A2A-4576-B954-4EADFB895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D24EC-4713-440A-AADA-A6E9B4E79555}"/>
              </a:ext>
            </a:extLst>
          </p:cNvPr>
          <p:cNvSpPr>
            <a:spLocks noGrp="1"/>
          </p:cNvSpPr>
          <p:nvPr>
            <p:ph type="sldNum" sz="quarter" idx="12"/>
          </p:nvPr>
        </p:nvSpPr>
        <p:spPr/>
        <p:txBody>
          <a:bodyPr/>
          <a:lstStyle/>
          <a:p>
            <a:fld id="{41AA30B3-E394-4264-BFC4-FCC6D101521C}" type="slidenum">
              <a:rPr lang="en-US" smtClean="0"/>
              <a:t>‹#›</a:t>
            </a:fld>
            <a:endParaRPr lang="en-US"/>
          </a:p>
        </p:txBody>
      </p:sp>
    </p:spTree>
    <p:extLst>
      <p:ext uri="{BB962C8B-B14F-4D97-AF65-F5344CB8AC3E}">
        <p14:creationId xmlns:p14="http://schemas.microsoft.com/office/powerpoint/2010/main" val="186518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D206E-CAF6-40D1-9B30-33EA084FFB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400CC7-A1B0-47D3-81A9-1AC2F128F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D65EC-0549-4A91-AD0A-3C9E7DE86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2D461-51FE-45D2-B1CC-C6B79C420EE5}" type="datetimeFigureOut">
              <a:rPr lang="en-US" smtClean="0"/>
              <a:t>8/14/2023</a:t>
            </a:fld>
            <a:endParaRPr lang="en-US"/>
          </a:p>
        </p:txBody>
      </p:sp>
      <p:sp>
        <p:nvSpPr>
          <p:cNvPr id="5" name="Footer Placeholder 4">
            <a:extLst>
              <a:ext uri="{FF2B5EF4-FFF2-40B4-BE49-F238E27FC236}">
                <a16:creationId xmlns:a16="http://schemas.microsoft.com/office/drawing/2014/main" id="{38721085-7C53-40E1-ADC3-495666B9A8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78B3AC-A7F8-48F6-93CF-F46BD2985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A30B3-E394-4264-BFC4-FCC6D101521C}" type="slidenum">
              <a:rPr lang="en-US" smtClean="0"/>
              <a:t>‹#›</a:t>
            </a:fld>
            <a:endParaRPr lang="en-US"/>
          </a:p>
        </p:txBody>
      </p:sp>
    </p:spTree>
    <p:extLst>
      <p:ext uri="{BB962C8B-B14F-4D97-AF65-F5344CB8AC3E}">
        <p14:creationId xmlns:p14="http://schemas.microsoft.com/office/powerpoint/2010/main" val="3527841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741" y="0"/>
            <a:ext cx="12265741" cy="6895783"/>
          </a:xfrm>
          <a:prstGeom prst="rect">
            <a:avLst/>
          </a:prstGeom>
        </p:spPr>
      </p:pic>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BA852F-F239-4E3D-9EE9-9D27C2BC3601}"/>
              </a:ext>
            </a:extLst>
          </p:cNvPr>
          <p:cNvPicPr>
            <a:picLocks noChangeAspect="1"/>
          </p:cNvPicPr>
          <p:nvPr/>
        </p:nvPicPr>
        <p:blipFill rotWithShape="1">
          <a:blip r:embed="rId3">
            <a:alphaModFix amt="50000"/>
          </a:blip>
          <a:srcRect t="26029" b="17721"/>
          <a:stretch/>
        </p:blipFill>
        <p:spPr>
          <a:xfrm>
            <a:off x="20" y="1"/>
            <a:ext cx="12191980" cy="6857999"/>
          </a:xfrm>
          <a:prstGeom prst="rect">
            <a:avLst/>
          </a:prstGeom>
        </p:spPr>
      </p:pic>
      <p:sp>
        <p:nvSpPr>
          <p:cNvPr id="7" name="TextBox 6">
            <a:extLst>
              <a:ext uri="{FF2B5EF4-FFF2-40B4-BE49-F238E27FC236}">
                <a16:creationId xmlns:a16="http://schemas.microsoft.com/office/drawing/2014/main" id="{17B1E15D-583A-4AE7-9048-616142E169A0}"/>
              </a:ext>
            </a:extLst>
          </p:cNvPr>
          <p:cNvSpPr txBox="1"/>
          <p:nvPr/>
        </p:nvSpPr>
        <p:spPr>
          <a:xfrm>
            <a:off x="392621" y="2320515"/>
            <a:ext cx="10988551" cy="2759794"/>
          </a:xfrm>
          <a:prstGeom prst="rect">
            <a:avLst/>
          </a:prstGeom>
          <a:noFill/>
        </p:spPr>
        <p:txBody>
          <a:bodyPr wrap="square">
            <a:spAutoFit/>
          </a:bodyPr>
          <a:lstStyle/>
          <a:p>
            <a:pPr algn="ctr">
              <a:lnSpc>
                <a:spcPct val="107000"/>
              </a:lnSpc>
              <a:spcAft>
                <a:spcPts val="800"/>
              </a:spcAft>
              <a:tabLst>
                <a:tab pos="182880" algn="l"/>
                <a:tab pos="3007995" algn="ctr"/>
              </a:tabLst>
            </a:pPr>
            <a:r>
              <a:rPr lang="vi-VN" sz="5400" b="1" dirty="0">
                <a:effectLst/>
                <a:latin typeface="Times New Roman" panose="02020603050405020304" pitchFamily="18" charset="0"/>
                <a:ea typeface="Calibri" panose="020F0502020204030204" pitchFamily="34" charset="0"/>
                <a:cs typeface="Times New Roman" panose="02020603050405020304" pitchFamily="18" charset="0"/>
              </a:rPr>
              <a:t>Em hãy xem video sau và nêu suy nghĩ của mình về vấn đề được đặt ra trong video</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5610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2384" y="293098"/>
            <a:ext cx="11667231" cy="6075045"/>
          </a:xfrm>
          <a:prstGeom prst="rect">
            <a:avLst/>
          </a:prstGeom>
        </p:spPr>
      </p:pic>
    </p:spTree>
    <p:extLst>
      <p:ext uri="{BB962C8B-B14F-4D97-AF65-F5344CB8AC3E}">
        <p14:creationId xmlns:p14="http://schemas.microsoft.com/office/powerpoint/2010/main" val="2454205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Shape, rectangle&#10;&#10;Description automatically generated">
            <a:extLst>
              <a:ext uri="{FF2B5EF4-FFF2-40B4-BE49-F238E27FC236}">
                <a16:creationId xmlns:a16="http://schemas.microsoft.com/office/drawing/2014/main" id="{678D788C-F7A5-4BF0-90BE-5654810CF743}"/>
              </a:ext>
            </a:extLst>
          </p:cNvPr>
          <p:cNvPicPr>
            <a:picLocks noChangeAspect="1"/>
          </p:cNvPicPr>
          <p:nvPr/>
        </p:nvPicPr>
        <p:blipFill>
          <a:blip r:embed="rId2"/>
          <a:stretch>
            <a:fillRect/>
          </a:stretch>
        </p:blipFill>
        <p:spPr>
          <a:xfrm>
            <a:off x="365223" y="559139"/>
            <a:ext cx="11359588" cy="57654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1" name="Group 10">
            <a:extLst>
              <a:ext uri="{FF2B5EF4-FFF2-40B4-BE49-F238E27FC236}">
                <a16:creationId xmlns:a16="http://schemas.microsoft.com/office/drawing/2014/main" id="{808456B8-E661-4AD2-BC68-16E46B858015}"/>
              </a:ext>
            </a:extLst>
          </p:cNvPr>
          <p:cNvGrpSpPr/>
          <p:nvPr/>
        </p:nvGrpSpPr>
        <p:grpSpPr>
          <a:xfrm>
            <a:off x="175846" y="300037"/>
            <a:ext cx="7057755" cy="728663"/>
            <a:chOff x="7296858" y="360377"/>
            <a:chExt cx="3266030" cy="1330955"/>
          </a:xfrm>
        </p:grpSpPr>
        <p:sp>
          <p:nvSpPr>
            <p:cNvPr id="12" name="Rectangle: Rounded Corners 11">
              <a:extLst>
                <a:ext uri="{FF2B5EF4-FFF2-40B4-BE49-F238E27FC236}">
                  <a16:creationId xmlns:a16="http://schemas.microsoft.com/office/drawing/2014/main" id="{EDA322BB-F9B4-4E11-9996-3892E01E7942}"/>
                </a:ext>
              </a:extLst>
            </p:cNvPr>
            <p:cNvSpPr/>
            <p:nvPr/>
          </p:nvSpPr>
          <p:spPr>
            <a:xfrm>
              <a:off x="7296858" y="360377"/>
              <a:ext cx="326603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C04D01F-9BC5-4D9D-87C0-CC19533E8F23}"/>
                </a:ext>
              </a:extLst>
            </p:cNvPr>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64273EB8-8246-4BE0-9099-288841B06B9D}"/>
              </a:ext>
            </a:extLst>
          </p:cNvPr>
          <p:cNvSpPr txBox="1"/>
          <p:nvPr/>
        </p:nvSpPr>
        <p:spPr>
          <a:xfrm>
            <a:off x="1626694" y="328613"/>
            <a:ext cx="58521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1" noProof="0" dirty="0">
                <a:solidFill>
                  <a:prstClr val="white"/>
                </a:solidFill>
                <a:latin typeface="Times New Roman" panose="02020603050405020304" pitchFamily="18" charset="0"/>
                <a:cs typeface="Times New Roman" panose="02020603050405020304" pitchFamily="18" charset="0"/>
              </a:rPr>
              <a:t>* Vai trò của biển và đại dương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Oval 7">
            <a:extLst>
              <a:ext uri="{FF2B5EF4-FFF2-40B4-BE49-F238E27FC236}">
                <a16:creationId xmlns:a16="http://schemas.microsoft.com/office/drawing/2014/main" id="{E94E2341-32FE-451A-AC20-65FD74F3A300}"/>
              </a:ext>
            </a:extLst>
          </p:cNvPr>
          <p:cNvSpPr/>
          <p:nvPr/>
        </p:nvSpPr>
        <p:spPr>
          <a:xfrm>
            <a:off x="7397348" y="2673137"/>
            <a:ext cx="2453805" cy="2454259"/>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9C5AD4B2-6021-43DD-9F02-1FBE92E5D134}"/>
              </a:ext>
            </a:extLst>
          </p:cNvPr>
          <p:cNvSpPr/>
          <p:nvPr/>
        </p:nvSpPr>
        <p:spPr>
          <a:xfrm>
            <a:off x="7478822" y="2754960"/>
            <a:ext cx="2290857" cy="2290613"/>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3054" tIns="362852" rIns="363053" bIns="362852" numCol="1" spcCol="1270" anchor="ctr" anchorCtr="0">
            <a:noAutofit/>
          </a:bodyPr>
          <a:lstStyle/>
          <a:p>
            <a:pPr marL="0" lvl="0" indent="0" algn="ctr" defTabSz="1244600">
              <a:lnSpc>
                <a:spcPct val="90000"/>
              </a:lnSpc>
              <a:spcBef>
                <a:spcPct val="0"/>
              </a:spcBef>
              <a:spcAft>
                <a:spcPct val="35000"/>
              </a:spcAft>
              <a:buNone/>
            </a:pPr>
            <a:r>
              <a:rPr lang="vi-VN" sz="2800" dirty="0">
                <a:latin typeface="Times New Roman" panose="02020603050405020304" pitchFamily="18" charset="0"/>
                <a:cs typeface="Times New Roman" panose="02020603050405020304" pitchFamily="18" charset="0"/>
              </a:rPr>
              <a:t>Giúp vận chuyển ¾ hàng hóa tiêu dùng</a:t>
            </a:r>
            <a:endParaRPr lang="en-US" sz="2800" kern="1200" dirty="0">
              <a:latin typeface="Times New Roman" panose="02020603050405020304" pitchFamily="18" charset="0"/>
              <a:cs typeface="Times New Roman" panose="02020603050405020304" pitchFamily="18" charset="0"/>
            </a:endParaRPr>
          </a:p>
        </p:txBody>
      </p:sp>
      <p:sp>
        <p:nvSpPr>
          <p:cNvPr id="16" name="Teardrop 15">
            <a:extLst>
              <a:ext uri="{FF2B5EF4-FFF2-40B4-BE49-F238E27FC236}">
                <a16:creationId xmlns:a16="http://schemas.microsoft.com/office/drawing/2014/main" id="{8615286A-CE08-41B9-872C-D5F465F7CC05}"/>
              </a:ext>
            </a:extLst>
          </p:cNvPr>
          <p:cNvSpPr/>
          <p:nvPr/>
        </p:nvSpPr>
        <p:spPr>
          <a:xfrm rot="2700000">
            <a:off x="4864225" y="2676104"/>
            <a:ext cx="2447894" cy="2447894"/>
          </a:xfrm>
          <a:prstGeom prst="teardrop">
            <a:avLst>
              <a:gd name="adj" fmla="val 10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6FAF6BCB-1E12-4E85-A1AC-E084C2565026}"/>
              </a:ext>
            </a:extLst>
          </p:cNvPr>
          <p:cNvSpPr/>
          <p:nvPr/>
        </p:nvSpPr>
        <p:spPr>
          <a:xfrm>
            <a:off x="4942744" y="2754960"/>
            <a:ext cx="2290857" cy="2290613"/>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3054" tIns="362852" rIns="363053" bIns="362852" numCol="1" spcCol="1270" anchor="ctr" anchorCtr="0">
            <a:noAutofit/>
          </a:bodyPr>
          <a:lstStyle/>
          <a:p>
            <a:pPr marL="0" lvl="0" indent="0" algn="ctr" defTabSz="1244600">
              <a:lnSpc>
                <a:spcPct val="90000"/>
              </a:lnSpc>
              <a:spcBef>
                <a:spcPct val="0"/>
              </a:spcBef>
              <a:spcAft>
                <a:spcPct val="35000"/>
              </a:spcAft>
              <a:buNone/>
            </a:pPr>
            <a:r>
              <a:rPr lang="vi-VN" sz="2800" dirty="0">
                <a:latin typeface="Times New Roman" panose="02020603050405020304" pitchFamily="18" charset="0"/>
                <a:cs typeface="Times New Roman" panose="02020603050405020304" pitchFamily="18" charset="0"/>
              </a:rPr>
              <a:t>Cung cấp một nguồn hải sản đa dạng</a:t>
            </a:r>
            <a:endParaRPr lang="en-US" sz="2800" kern="1200" dirty="0">
              <a:latin typeface="Times New Roman" panose="02020603050405020304" pitchFamily="18" charset="0"/>
              <a:cs typeface="Times New Roman" panose="02020603050405020304" pitchFamily="18" charset="0"/>
            </a:endParaRPr>
          </a:p>
        </p:txBody>
      </p:sp>
      <p:sp>
        <p:nvSpPr>
          <p:cNvPr id="18" name="Teardrop 17">
            <a:extLst>
              <a:ext uri="{FF2B5EF4-FFF2-40B4-BE49-F238E27FC236}">
                <a16:creationId xmlns:a16="http://schemas.microsoft.com/office/drawing/2014/main" id="{E4092513-7086-4C43-801F-644383D5291E}"/>
              </a:ext>
            </a:extLst>
          </p:cNvPr>
          <p:cNvSpPr/>
          <p:nvPr/>
        </p:nvSpPr>
        <p:spPr>
          <a:xfrm rot="2700000">
            <a:off x="1965452" y="2525870"/>
            <a:ext cx="2688543" cy="2892771"/>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752AA4D4-7CA5-47A3-AE2C-0D7166EA69A8}"/>
              </a:ext>
            </a:extLst>
          </p:cNvPr>
          <p:cNvSpPr/>
          <p:nvPr/>
        </p:nvSpPr>
        <p:spPr>
          <a:xfrm>
            <a:off x="1937657" y="2754960"/>
            <a:ext cx="2759867" cy="2290613"/>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3054" tIns="362852" rIns="363053" bIns="362852" numCol="1" spcCol="1270" anchor="ctr" anchorCtr="0">
            <a:noAutofit/>
          </a:bodyPr>
          <a:lstStyle/>
          <a:p>
            <a:pPr marL="0" lvl="0" indent="0" algn="ctr" defTabSz="1244600">
              <a:lnSpc>
                <a:spcPct val="90000"/>
              </a:lnSpc>
              <a:spcBef>
                <a:spcPct val="0"/>
              </a:spcBef>
              <a:spcAft>
                <a:spcPct val="35000"/>
              </a:spcAft>
              <a:buNone/>
            </a:pPr>
            <a:r>
              <a:rPr lang="vi-VN" sz="2800" dirty="0">
                <a:latin typeface="Times New Roman" panose="02020603050405020304" pitchFamily="18" charset="0"/>
                <a:cs typeface="Times New Roman" panose="02020603050405020304" pitchFamily="18" charset="0"/>
              </a:rPr>
              <a:t>Tạo ra hơn một nửa nguồn ôxy mà chúng ta thở hằng ngày</a:t>
            </a: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6399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par>
                                <p:cTn id="25" presetID="3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374A073-D228-4240-8C70-AF6D37BDE419}"/>
              </a:ext>
            </a:extLst>
          </p:cNvPr>
          <p:cNvGrpSpPr/>
          <p:nvPr/>
        </p:nvGrpSpPr>
        <p:grpSpPr>
          <a:xfrm>
            <a:off x="2104687" y="153962"/>
            <a:ext cx="7079478" cy="728664"/>
            <a:chOff x="2469306" y="2205052"/>
            <a:chExt cx="2566572" cy="2447894"/>
          </a:xfrm>
        </p:grpSpPr>
        <p:sp>
          <p:nvSpPr>
            <p:cNvPr id="21" name="Teardrop 20">
              <a:extLst>
                <a:ext uri="{FF2B5EF4-FFF2-40B4-BE49-F238E27FC236}">
                  <a16:creationId xmlns:a16="http://schemas.microsoft.com/office/drawing/2014/main" id="{EEB8A47A-26E5-4619-AF65-31F9A75145A3}"/>
                </a:ext>
              </a:extLst>
            </p:cNvPr>
            <p:cNvSpPr/>
            <p:nvPr/>
          </p:nvSpPr>
          <p:spPr>
            <a:xfrm rot="5141952">
              <a:off x="2587984" y="2205052"/>
              <a:ext cx="2447894" cy="2447894"/>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B17C9ECA-E90A-45CB-91EC-B52B3AFF3362}"/>
                </a:ext>
              </a:extLst>
            </p:cNvPr>
            <p:cNvSpPr/>
            <p:nvPr/>
          </p:nvSpPr>
          <p:spPr>
            <a:xfrm>
              <a:off x="2469306" y="2283693"/>
              <a:ext cx="2499294" cy="2290612"/>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6CCF0026-9225-4978-A38E-9E53EF46D020}"/>
              </a:ext>
            </a:extLst>
          </p:cNvPr>
          <p:cNvSpPr txBox="1"/>
          <p:nvPr/>
        </p:nvSpPr>
        <p:spPr>
          <a:xfrm>
            <a:off x="2957002" y="198887"/>
            <a:ext cx="60099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1" dirty="0">
                <a:solidFill>
                  <a:srgbClr val="0070C0"/>
                </a:solidFill>
                <a:latin typeface="Times New Roman" panose="02020603050405020304" pitchFamily="18" charset="0"/>
                <a:cs typeface="Times New Roman" panose="02020603050405020304" pitchFamily="18" charset="0"/>
              </a:rPr>
              <a:t>* Ảnh hưởng của nước biển dâng</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pSp>
        <p:nvGrpSpPr>
          <p:cNvPr id="33" name="Group 32">
            <a:extLst>
              <a:ext uri="{FF2B5EF4-FFF2-40B4-BE49-F238E27FC236}">
                <a16:creationId xmlns:a16="http://schemas.microsoft.com/office/drawing/2014/main" id="{60C448A3-7EF2-4BCC-8E94-89A808C705C0}"/>
              </a:ext>
            </a:extLst>
          </p:cNvPr>
          <p:cNvGrpSpPr/>
          <p:nvPr/>
        </p:nvGrpSpPr>
        <p:grpSpPr>
          <a:xfrm>
            <a:off x="786283" y="1050913"/>
            <a:ext cx="4967166" cy="2721496"/>
            <a:chOff x="660400" y="1764500"/>
            <a:chExt cx="3243263" cy="4303634"/>
          </a:xfrm>
        </p:grpSpPr>
        <p:sp>
          <p:nvSpPr>
            <p:cNvPr id="24" name="Flowchart: Off-page Connector 23">
              <a:extLst>
                <a:ext uri="{FF2B5EF4-FFF2-40B4-BE49-F238E27FC236}">
                  <a16:creationId xmlns:a16="http://schemas.microsoft.com/office/drawing/2014/main" id="{C5B64AF0-C93F-402E-9A54-48C444BD7F5F}"/>
                </a:ext>
              </a:extLst>
            </p:cNvPr>
            <p:cNvSpPr/>
            <p:nvPr/>
          </p:nvSpPr>
          <p:spPr>
            <a:xfrm>
              <a:off x="660400" y="2081922"/>
              <a:ext cx="3243263" cy="3986212"/>
            </a:xfrm>
            <a:prstGeom prst="flowChartOffpageConnector">
              <a:avLst/>
            </a:prstGeom>
            <a:solidFill>
              <a:schemeClr val="bg1"/>
            </a:solid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8A791A13-C085-49E8-AED8-5B0C9F20AF92}"/>
                </a:ext>
              </a:extLst>
            </p:cNvPr>
            <p:cNvSpPr/>
            <p:nvPr/>
          </p:nvSpPr>
          <p:spPr>
            <a:xfrm rot="5400000">
              <a:off x="2039714" y="1561595"/>
              <a:ext cx="484632" cy="890441"/>
            </a:xfrm>
            <a:prstGeom prst="chevron">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a:extLst>
              <a:ext uri="{FF2B5EF4-FFF2-40B4-BE49-F238E27FC236}">
                <a16:creationId xmlns:a16="http://schemas.microsoft.com/office/drawing/2014/main" id="{C197DCC1-A6CA-4506-B697-5C720A70EB8A}"/>
              </a:ext>
            </a:extLst>
          </p:cNvPr>
          <p:cNvGrpSpPr/>
          <p:nvPr/>
        </p:nvGrpSpPr>
        <p:grpSpPr>
          <a:xfrm>
            <a:off x="6196483" y="1023926"/>
            <a:ext cx="4807209" cy="2698626"/>
            <a:chOff x="660400" y="1764500"/>
            <a:chExt cx="3243263" cy="4303634"/>
          </a:xfrm>
        </p:grpSpPr>
        <p:sp>
          <p:nvSpPr>
            <p:cNvPr id="35" name="Flowchart: Off-page Connector 34">
              <a:extLst>
                <a:ext uri="{FF2B5EF4-FFF2-40B4-BE49-F238E27FC236}">
                  <a16:creationId xmlns:a16="http://schemas.microsoft.com/office/drawing/2014/main" id="{6FFC235B-80B8-4ABD-8B0A-7D7C4FF7B9B1}"/>
                </a:ext>
              </a:extLst>
            </p:cNvPr>
            <p:cNvSpPr/>
            <p:nvPr/>
          </p:nvSpPr>
          <p:spPr>
            <a:xfrm>
              <a:off x="660400" y="2081922"/>
              <a:ext cx="3243263" cy="3986212"/>
            </a:xfrm>
            <a:prstGeom prst="flowChartOffpageConnector">
              <a:avLst/>
            </a:prstGeom>
            <a:solidFill>
              <a:schemeClr val="bg1"/>
            </a:solid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Chevron 35">
              <a:extLst>
                <a:ext uri="{FF2B5EF4-FFF2-40B4-BE49-F238E27FC236}">
                  <a16:creationId xmlns:a16="http://schemas.microsoft.com/office/drawing/2014/main" id="{2ED4C20E-6CE4-40A8-8BA0-A14449B95477}"/>
                </a:ext>
              </a:extLst>
            </p:cNvPr>
            <p:cNvSpPr/>
            <p:nvPr/>
          </p:nvSpPr>
          <p:spPr>
            <a:xfrm rot="5400000">
              <a:off x="2039714" y="1561595"/>
              <a:ext cx="484632" cy="890441"/>
            </a:xfrm>
            <a:prstGeom prst="chevron">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a:extLst>
              <a:ext uri="{FF2B5EF4-FFF2-40B4-BE49-F238E27FC236}">
                <a16:creationId xmlns:a16="http://schemas.microsoft.com/office/drawing/2014/main" id="{EA3B861E-EE59-4641-A154-8FB44FA5511E}"/>
              </a:ext>
            </a:extLst>
          </p:cNvPr>
          <p:cNvGrpSpPr/>
          <p:nvPr/>
        </p:nvGrpSpPr>
        <p:grpSpPr>
          <a:xfrm>
            <a:off x="2603946" y="3964854"/>
            <a:ext cx="6299000" cy="2464989"/>
            <a:chOff x="660400" y="1764500"/>
            <a:chExt cx="3243263" cy="4303634"/>
          </a:xfrm>
          <a:solidFill>
            <a:schemeClr val="accent4">
              <a:lumMod val="40000"/>
              <a:lumOff val="60000"/>
            </a:schemeClr>
          </a:solidFill>
        </p:grpSpPr>
        <p:sp>
          <p:nvSpPr>
            <p:cNvPr id="38" name="Flowchart: Off-page Connector 37">
              <a:extLst>
                <a:ext uri="{FF2B5EF4-FFF2-40B4-BE49-F238E27FC236}">
                  <a16:creationId xmlns:a16="http://schemas.microsoft.com/office/drawing/2014/main" id="{B4C8F68A-D025-4436-B6EB-57EDB39A3D19}"/>
                </a:ext>
              </a:extLst>
            </p:cNvPr>
            <p:cNvSpPr/>
            <p:nvPr/>
          </p:nvSpPr>
          <p:spPr>
            <a:xfrm>
              <a:off x="660400" y="2081922"/>
              <a:ext cx="3243263" cy="3986212"/>
            </a:xfrm>
            <a:prstGeom prst="flowChartOffpageConnector">
              <a:avLst/>
            </a:prstGeom>
            <a:grpFill/>
            <a:ln w="28575">
              <a:solidFill>
                <a:srgbClr val="FFC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Chevron 38">
              <a:extLst>
                <a:ext uri="{FF2B5EF4-FFF2-40B4-BE49-F238E27FC236}">
                  <a16:creationId xmlns:a16="http://schemas.microsoft.com/office/drawing/2014/main" id="{88981D4C-ACD8-4643-8273-C445059BD722}"/>
                </a:ext>
              </a:extLst>
            </p:cNvPr>
            <p:cNvSpPr/>
            <p:nvPr/>
          </p:nvSpPr>
          <p:spPr>
            <a:xfrm rot="5400000">
              <a:off x="2039714" y="1561595"/>
              <a:ext cx="484632" cy="890441"/>
            </a:xfrm>
            <a:prstGeom prst="chevron">
              <a:avLst/>
            </a:prstGeom>
            <a:gr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TextBox 40">
            <a:extLst>
              <a:ext uri="{FF2B5EF4-FFF2-40B4-BE49-F238E27FC236}">
                <a16:creationId xmlns:a16="http://schemas.microsoft.com/office/drawing/2014/main" id="{8A8B3CFA-65C7-4AAE-8653-F786AAA1BC2E}"/>
              </a:ext>
            </a:extLst>
          </p:cNvPr>
          <p:cNvSpPr txBox="1"/>
          <p:nvPr/>
        </p:nvSpPr>
        <p:spPr>
          <a:xfrm>
            <a:off x="914968" y="1365366"/>
            <a:ext cx="4791588" cy="1936428"/>
          </a:xfrm>
          <a:prstGeom prst="rect">
            <a:avLst/>
          </a:prstGeom>
          <a:noFill/>
        </p:spPr>
        <p:txBody>
          <a:bodyPr wrap="square">
            <a:spAutoFit/>
          </a:bodyPr>
          <a:lstStyle/>
          <a:p>
            <a:pPr algn="just">
              <a:lnSpc>
                <a:spcPct val="107000"/>
              </a:lnSpc>
              <a:spcAft>
                <a:spcPts val="800"/>
              </a:spcAft>
            </a:pP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40% dân số cư ngụ gần biển, với 600 triệu người sinh sống trong khu vực cao hơn mực nước biển 10 mét trở xuống.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19664EC3-992A-4F99-9BE7-7C4CF574E4B5}"/>
              </a:ext>
            </a:extLst>
          </p:cNvPr>
          <p:cNvSpPr txBox="1"/>
          <p:nvPr/>
        </p:nvSpPr>
        <p:spPr>
          <a:xfrm>
            <a:off x="6613474" y="1520263"/>
            <a:ext cx="3900292" cy="1475404"/>
          </a:xfrm>
          <a:prstGeom prst="rect">
            <a:avLst/>
          </a:prstGeom>
          <a:noFill/>
        </p:spPr>
        <p:txBody>
          <a:bodyPr wrap="square">
            <a:spAutoFit/>
          </a:bodyPr>
          <a:lstStyle/>
          <a:p>
            <a:pPr algn="just">
              <a:lnSpc>
                <a:spcPct val="107000"/>
              </a:lnSpc>
              <a:spcAft>
                <a:spcPts val="8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 Nam có 28/64 tỉnh thành ven biển, với bờ biển dài hơn 3000km.</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410C1C61-F163-4355-B897-35687A62F233}"/>
              </a:ext>
            </a:extLst>
          </p:cNvPr>
          <p:cNvSpPr txBox="1"/>
          <p:nvPr/>
        </p:nvSpPr>
        <p:spPr>
          <a:xfrm>
            <a:off x="3157728" y="4403786"/>
            <a:ext cx="4953431" cy="1673150"/>
          </a:xfrm>
          <a:prstGeom prst="rect">
            <a:avLst/>
          </a:prstGeom>
          <a:noFill/>
        </p:spPr>
        <p:txBody>
          <a:bodyPr wrap="square">
            <a:spAutoFit/>
          </a:bodyPr>
          <a:lstStyle/>
          <a:p>
            <a:pPr algn="ctr">
              <a:lnSpc>
                <a:spcPct val="107000"/>
              </a:lnSpc>
              <a:spcAft>
                <a:spcPts val="800"/>
              </a:spcAft>
            </a:pPr>
            <a:r>
              <a:rPr lang="vi-VN" sz="32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Nước biển dâng có ảnh hưởng mạnh mẽ tới cuộc sống của con người</a:t>
            </a:r>
            <a:endParaRPr lang="en-U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7914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par>
                                <p:cTn id="24" presetID="22" presetClass="entr" presetSubtype="4"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374A073-D228-4240-8C70-AF6D37BDE419}"/>
              </a:ext>
            </a:extLst>
          </p:cNvPr>
          <p:cNvGrpSpPr/>
          <p:nvPr/>
        </p:nvGrpSpPr>
        <p:grpSpPr>
          <a:xfrm>
            <a:off x="1813611" y="158756"/>
            <a:ext cx="8451618" cy="861264"/>
            <a:chOff x="2469306" y="2205052"/>
            <a:chExt cx="2566572" cy="2447894"/>
          </a:xfrm>
        </p:grpSpPr>
        <p:sp>
          <p:nvSpPr>
            <p:cNvPr id="21" name="Teardrop 20">
              <a:extLst>
                <a:ext uri="{FF2B5EF4-FFF2-40B4-BE49-F238E27FC236}">
                  <a16:creationId xmlns:a16="http://schemas.microsoft.com/office/drawing/2014/main" id="{EEB8A47A-26E5-4619-AF65-31F9A75145A3}"/>
                </a:ext>
              </a:extLst>
            </p:cNvPr>
            <p:cNvSpPr/>
            <p:nvPr/>
          </p:nvSpPr>
          <p:spPr>
            <a:xfrm rot="5141952">
              <a:off x="2587984" y="2205052"/>
              <a:ext cx="2447894" cy="2447894"/>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B17C9ECA-E90A-45CB-91EC-B52B3AFF3362}"/>
                </a:ext>
              </a:extLst>
            </p:cNvPr>
            <p:cNvSpPr/>
            <p:nvPr/>
          </p:nvSpPr>
          <p:spPr>
            <a:xfrm>
              <a:off x="2469306" y="2283693"/>
              <a:ext cx="2499294" cy="2290612"/>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6CCF0026-9225-4978-A38E-9E53EF46D020}"/>
              </a:ext>
            </a:extLst>
          </p:cNvPr>
          <p:cNvSpPr txBox="1"/>
          <p:nvPr/>
        </p:nvSpPr>
        <p:spPr>
          <a:xfrm>
            <a:off x="2521280" y="201229"/>
            <a:ext cx="698139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Nguyên nhân dẫn tới nước biển dâng</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5" name="Freeform: Shape 4">
            <a:extLst>
              <a:ext uri="{FF2B5EF4-FFF2-40B4-BE49-F238E27FC236}">
                <a16:creationId xmlns:a16="http://schemas.microsoft.com/office/drawing/2014/main" id="{D316B0CE-D99D-451D-8B46-0A6D14A51ED9}"/>
              </a:ext>
            </a:extLst>
          </p:cNvPr>
          <p:cNvSpPr/>
          <p:nvPr/>
        </p:nvSpPr>
        <p:spPr>
          <a:xfrm>
            <a:off x="4908222" y="3386195"/>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0309" tIns="190309" rIns="190309" bIns="190309" numCol="1" spcCol="1270" anchor="ctr" anchorCtr="0">
            <a:noAutofit/>
          </a:bodyPr>
          <a:lstStyle/>
          <a:p>
            <a:pPr marL="0" lvl="0" indent="0" algn="ctr" defTabSz="800100">
              <a:lnSpc>
                <a:spcPct val="90000"/>
              </a:lnSpc>
              <a:spcBef>
                <a:spcPct val="0"/>
              </a:spcBef>
              <a:spcAft>
                <a:spcPct val="35000"/>
              </a:spcAft>
              <a:buNone/>
            </a:pPr>
            <a:r>
              <a:rPr lang="vi-VN" sz="2800" b="1" kern="1200" dirty="0">
                <a:latin typeface="Times New Roman" panose="02020603050405020304" pitchFamily="18" charset="0"/>
                <a:cs typeface="Times New Roman" panose="02020603050405020304" pitchFamily="18" charset="0"/>
              </a:rPr>
              <a:t>Nguyên nhân</a:t>
            </a:r>
            <a:endParaRPr lang="en-US" sz="2800" b="1"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335674A2-43AF-4676-8F5E-85499A94FABA}"/>
              </a:ext>
            </a:extLst>
          </p:cNvPr>
          <p:cNvSpPr/>
          <p:nvPr/>
        </p:nvSpPr>
        <p:spPr>
          <a:xfrm rot="16200000">
            <a:off x="6043471" y="2736345"/>
            <a:ext cx="243172" cy="854648"/>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0" y="77752"/>
                </a:moveTo>
                <a:lnTo>
                  <a:pt x="121586" y="77752"/>
                </a:lnTo>
                <a:lnTo>
                  <a:pt x="121586" y="0"/>
                </a:lnTo>
                <a:lnTo>
                  <a:pt x="243172" y="194380"/>
                </a:lnTo>
                <a:lnTo>
                  <a:pt x="121586" y="388760"/>
                </a:lnTo>
                <a:lnTo>
                  <a:pt x="121586" y="311008"/>
                </a:lnTo>
                <a:lnTo>
                  <a:pt x="0" y="311008"/>
                </a:lnTo>
                <a:lnTo>
                  <a:pt x="0" y="77752"/>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7752" rIns="72952"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9BF565A8-2B08-4AD0-A431-A35F5A41F82C}"/>
              </a:ext>
            </a:extLst>
          </p:cNvPr>
          <p:cNvSpPr/>
          <p:nvPr/>
        </p:nvSpPr>
        <p:spPr>
          <a:xfrm>
            <a:off x="4908222" y="1783965"/>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800" b="1" dirty="0">
                <a:latin typeface="Times New Roman" panose="02020603050405020304" pitchFamily="18" charset="0"/>
                <a:cs typeface="Times New Roman" panose="02020603050405020304" pitchFamily="18" charset="0"/>
              </a:rPr>
              <a:t>Tác động của gió </a:t>
            </a:r>
            <a:endParaRPr lang="en-US" sz="2800" kern="1200" dirty="0">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D30E4408-C692-4BE4-A3BB-9ABAC6C8C5F5}"/>
              </a:ext>
            </a:extLst>
          </p:cNvPr>
          <p:cNvSpPr/>
          <p:nvPr/>
        </p:nvSpPr>
        <p:spPr>
          <a:xfrm>
            <a:off x="7643800" y="3763522"/>
            <a:ext cx="534588" cy="388760"/>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0" y="77752"/>
                </a:moveTo>
                <a:lnTo>
                  <a:pt x="121586" y="77752"/>
                </a:lnTo>
                <a:lnTo>
                  <a:pt x="121586" y="0"/>
                </a:lnTo>
                <a:lnTo>
                  <a:pt x="243172" y="194380"/>
                </a:lnTo>
                <a:lnTo>
                  <a:pt x="121586" y="388760"/>
                </a:lnTo>
                <a:lnTo>
                  <a:pt x="121586" y="311008"/>
                </a:lnTo>
                <a:lnTo>
                  <a:pt x="0" y="311008"/>
                </a:lnTo>
                <a:lnTo>
                  <a:pt x="0" y="77752"/>
                </a:lnTo>
                <a:close/>
              </a:path>
            </a:pathLst>
          </a:custGeom>
        </p:spPr>
        <p:style>
          <a:lnRef idx="0">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0" tIns="77752" rIns="72952"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88537BEB-5B7C-430B-8FB6-73875D02E038}"/>
              </a:ext>
            </a:extLst>
          </p:cNvPr>
          <p:cNvSpPr/>
          <p:nvPr/>
        </p:nvSpPr>
        <p:spPr>
          <a:xfrm>
            <a:off x="8430554" y="3386195"/>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800" b="1" dirty="0">
                <a:latin typeface="Times New Roman" panose="02020603050405020304" pitchFamily="18" charset="0"/>
                <a:cs typeface="Times New Roman" panose="02020603050405020304" pitchFamily="18" charset="0"/>
              </a:rPr>
              <a:t>Bão, động đất và sóng thần</a:t>
            </a:r>
            <a:endParaRPr lang="en-US" sz="2800" kern="1200" dirty="0">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C882D02B-9A95-456F-A49E-C6DB46226D3D}"/>
              </a:ext>
            </a:extLst>
          </p:cNvPr>
          <p:cNvSpPr/>
          <p:nvPr/>
        </p:nvSpPr>
        <p:spPr>
          <a:xfrm rot="5400000">
            <a:off x="6043471" y="4359284"/>
            <a:ext cx="243172" cy="854648"/>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0" y="77752"/>
                </a:moveTo>
                <a:lnTo>
                  <a:pt x="121586" y="77752"/>
                </a:lnTo>
                <a:lnTo>
                  <a:pt x="121586" y="0"/>
                </a:lnTo>
                <a:lnTo>
                  <a:pt x="243172" y="194380"/>
                </a:lnTo>
                <a:lnTo>
                  <a:pt x="121586" y="388760"/>
                </a:lnTo>
                <a:lnTo>
                  <a:pt x="121586" y="311008"/>
                </a:lnTo>
                <a:lnTo>
                  <a:pt x="0" y="311008"/>
                </a:lnTo>
                <a:lnTo>
                  <a:pt x="0" y="77752"/>
                </a:lnTo>
                <a:close/>
              </a:path>
            </a:pathLst>
          </a:custGeom>
        </p:spPr>
        <p:style>
          <a:lnRef idx="0">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0" tIns="77752" rIns="72952"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49EA22FE-AD45-44D3-B16C-DC8032A0B0D1}"/>
              </a:ext>
            </a:extLst>
          </p:cNvPr>
          <p:cNvSpPr/>
          <p:nvPr/>
        </p:nvSpPr>
        <p:spPr>
          <a:xfrm>
            <a:off x="4908222" y="5022898"/>
            <a:ext cx="2513672"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800" b="1" kern="1200" dirty="0">
                <a:latin typeface="Times New Roman" panose="02020603050405020304" pitchFamily="18" charset="0"/>
                <a:cs typeface="Times New Roman" panose="02020603050405020304" pitchFamily="18" charset="0"/>
              </a:rPr>
              <a:t>Biến đổi khí hậu</a:t>
            </a:r>
            <a:endParaRPr lang="en-US" sz="2800" kern="1200" dirty="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889328A3-4D62-4071-B1C3-41DF8BE3F5A0}"/>
              </a:ext>
            </a:extLst>
          </p:cNvPr>
          <p:cNvSpPr/>
          <p:nvPr/>
        </p:nvSpPr>
        <p:spPr>
          <a:xfrm>
            <a:off x="4151726" y="3763521"/>
            <a:ext cx="534588" cy="388761"/>
          </a:xfrm>
          <a:custGeom>
            <a:avLst/>
            <a:gdLst>
              <a:gd name="connsiteX0" fmla="*/ 0 w 243172"/>
              <a:gd name="connsiteY0" fmla="*/ 77752 h 388760"/>
              <a:gd name="connsiteX1" fmla="*/ 121586 w 243172"/>
              <a:gd name="connsiteY1" fmla="*/ 77752 h 388760"/>
              <a:gd name="connsiteX2" fmla="*/ 121586 w 243172"/>
              <a:gd name="connsiteY2" fmla="*/ 0 h 388760"/>
              <a:gd name="connsiteX3" fmla="*/ 243172 w 243172"/>
              <a:gd name="connsiteY3" fmla="*/ 194380 h 388760"/>
              <a:gd name="connsiteX4" fmla="*/ 121586 w 243172"/>
              <a:gd name="connsiteY4" fmla="*/ 388760 h 388760"/>
              <a:gd name="connsiteX5" fmla="*/ 121586 w 243172"/>
              <a:gd name="connsiteY5" fmla="*/ 311008 h 388760"/>
              <a:gd name="connsiteX6" fmla="*/ 0 w 243172"/>
              <a:gd name="connsiteY6" fmla="*/ 311008 h 388760"/>
              <a:gd name="connsiteX7" fmla="*/ 0 w 243172"/>
              <a:gd name="connsiteY7" fmla="*/ 77752 h 38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72" h="388760">
                <a:moveTo>
                  <a:pt x="243171" y="311008"/>
                </a:moveTo>
                <a:lnTo>
                  <a:pt x="121586" y="311008"/>
                </a:lnTo>
                <a:lnTo>
                  <a:pt x="121586" y="388760"/>
                </a:lnTo>
                <a:lnTo>
                  <a:pt x="1" y="194380"/>
                </a:lnTo>
                <a:lnTo>
                  <a:pt x="121586" y="0"/>
                </a:lnTo>
                <a:lnTo>
                  <a:pt x="121586" y="77752"/>
                </a:lnTo>
                <a:lnTo>
                  <a:pt x="243171" y="77752"/>
                </a:lnTo>
                <a:lnTo>
                  <a:pt x="243171" y="311008"/>
                </a:lnTo>
                <a:close/>
              </a:path>
            </a:pathLst>
          </a:custGeom>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72952" tIns="77753" rIns="0" bIns="77752" numCol="1" spcCol="1270" anchor="ctr" anchorCtr="0">
            <a:noAutofit/>
          </a:bodyPr>
          <a:lstStyle/>
          <a:p>
            <a:pPr marL="0" lvl="0" indent="0" algn="ctr" defTabSz="488950">
              <a:lnSpc>
                <a:spcPct val="90000"/>
              </a:lnSpc>
              <a:spcBef>
                <a:spcPct val="0"/>
              </a:spcBef>
              <a:spcAft>
                <a:spcPct val="35000"/>
              </a:spcAft>
              <a:buNone/>
            </a:pPr>
            <a:endParaRPr lang="en-US" sz="2400" kern="120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F4694B55-A23F-47BB-B08C-FB8FDB1177F4}"/>
              </a:ext>
            </a:extLst>
          </p:cNvPr>
          <p:cNvSpPr/>
          <p:nvPr/>
        </p:nvSpPr>
        <p:spPr>
          <a:xfrm>
            <a:off x="1143000" y="3386195"/>
            <a:ext cx="2756561" cy="1143413"/>
          </a:xfrm>
          <a:custGeom>
            <a:avLst/>
            <a:gdLst>
              <a:gd name="connsiteX0" fmla="*/ 0 w 1143413"/>
              <a:gd name="connsiteY0" fmla="*/ 571707 h 1143413"/>
              <a:gd name="connsiteX1" fmla="*/ 571707 w 1143413"/>
              <a:gd name="connsiteY1" fmla="*/ 0 h 1143413"/>
              <a:gd name="connsiteX2" fmla="*/ 1143414 w 1143413"/>
              <a:gd name="connsiteY2" fmla="*/ 571707 h 1143413"/>
              <a:gd name="connsiteX3" fmla="*/ 571707 w 1143413"/>
              <a:gd name="connsiteY3" fmla="*/ 1143414 h 1143413"/>
              <a:gd name="connsiteX4" fmla="*/ 0 w 1143413"/>
              <a:gd name="connsiteY4" fmla="*/ 571707 h 114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13" h="1143413">
                <a:moveTo>
                  <a:pt x="0" y="571707"/>
                </a:moveTo>
                <a:cubicBezTo>
                  <a:pt x="0" y="255962"/>
                  <a:pt x="255962" y="0"/>
                  <a:pt x="571707" y="0"/>
                </a:cubicBezTo>
                <a:cubicBezTo>
                  <a:pt x="887452" y="0"/>
                  <a:pt x="1143414" y="255962"/>
                  <a:pt x="1143414" y="571707"/>
                </a:cubicBezTo>
                <a:cubicBezTo>
                  <a:pt x="1143414" y="887452"/>
                  <a:pt x="887452" y="1143414"/>
                  <a:pt x="571707" y="1143414"/>
                </a:cubicBezTo>
                <a:cubicBezTo>
                  <a:pt x="255962" y="1143414"/>
                  <a:pt x="0" y="887452"/>
                  <a:pt x="0" y="57170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81419" tIns="181419" rIns="181419" bIns="181419" numCol="1" spcCol="1270" anchor="ctr" anchorCtr="0">
            <a:noAutofit/>
          </a:bodyPr>
          <a:lstStyle/>
          <a:p>
            <a:pPr marL="0" lvl="0" indent="0" algn="ctr" defTabSz="488950">
              <a:lnSpc>
                <a:spcPct val="90000"/>
              </a:lnSpc>
              <a:spcBef>
                <a:spcPct val="0"/>
              </a:spcBef>
              <a:spcAft>
                <a:spcPct val="35000"/>
              </a:spcAft>
              <a:buNone/>
            </a:pPr>
            <a:r>
              <a:rPr lang="vi-VN" sz="2400" b="1" kern="1200" dirty="0">
                <a:latin typeface="Times New Roman" panose="02020603050405020304" pitchFamily="18" charset="0"/>
                <a:cs typeface="Times New Roman" panose="02020603050405020304" pitchFamily="18" charset="0"/>
              </a:rPr>
              <a:t>Thủy triều</a:t>
            </a:r>
            <a:endParaRPr lang="en-US" sz="2400" b="1"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2454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https://tiasang.com.vn/wp-content/uploads/old/Portals/0/nuoc%20bien%20dang%20a3.png"/>
          <p:cNvPicPr/>
          <p:nvPr/>
        </p:nvPicPr>
        <p:blipFill>
          <a:blip r:embed="rId2">
            <a:extLst>
              <a:ext uri="{28A0092B-C50C-407E-A947-70E740481C1C}">
                <a14:useLocalDpi xmlns:a14="http://schemas.microsoft.com/office/drawing/2010/main" val="0"/>
              </a:ext>
            </a:extLst>
          </a:blip>
          <a:srcRect/>
          <a:stretch>
            <a:fillRect/>
          </a:stretch>
        </p:blipFill>
        <p:spPr bwMode="auto">
          <a:xfrm>
            <a:off x="123588" y="1975326"/>
            <a:ext cx="2873612" cy="2820843"/>
          </a:xfrm>
          <a:prstGeom prst="rect">
            <a:avLst/>
          </a:prstGeom>
          <a:noFill/>
          <a:ln>
            <a:noFill/>
          </a:ln>
        </p:spPr>
      </p:pic>
      <p:graphicFrame>
        <p:nvGraphicFramePr>
          <p:cNvPr id="3" name="Diagram 2"/>
          <p:cNvGraphicFramePr/>
          <p:nvPr>
            <p:extLst>
              <p:ext uri="{D42A27DB-BD31-4B8C-83A1-F6EECF244321}">
                <p14:modId xmlns:p14="http://schemas.microsoft.com/office/powerpoint/2010/main" val="520272594"/>
              </p:ext>
            </p:extLst>
          </p:nvPr>
        </p:nvGraphicFramePr>
        <p:xfrm>
          <a:off x="3120788" y="0"/>
          <a:ext cx="9071212" cy="6847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6106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1247" y="2789419"/>
            <a:ext cx="17379139" cy="1015663"/>
          </a:xfrm>
          <a:prstGeom prst="rect">
            <a:avLst/>
          </a:prstGeom>
        </p:spPr>
        <p:txBody>
          <a:bodyPr wrap="square" lIns="0" tIns="0" rIns="0" bIns="0" rtlCol="0" anchor="t">
            <a:spAutoFit/>
          </a:bodyPr>
          <a:lstStyle/>
          <a:p>
            <a:pPr algn="just"/>
            <a:r>
              <a:rPr lang="vi-VN" sz="6600" b="1" dirty="0">
                <a:solidFill>
                  <a:srgbClr val="FF0000"/>
                </a:solidFill>
                <a:latin typeface="+mj-lt"/>
                <a:cs typeface="Times New Roman" panose="02020603050405020304" pitchFamily="18" charset="0"/>
              </a:rPr>
              <a:t>III. TỔNG KẾT</a:t>
            </a:r>
            <a:endParaRPr lang="en-SG" sz="6600" b="1" dirty="0">
              <a:solidFill>
                <a:srgbClr val="FF0000"/>
              </a:solidFill>
              <a:latin typeface="+mj-lt"/>
              <a:cs typeface="Times New Roman" panose="02020603050405020304" pitchFamily="18" charset="0"/>
            </a:endParaRPr>
          </a:p>
        </p:txBody>
      </p:sp>
      <p:pic>
        <p:nvPicPr>
          <p:cNvPr id="8" name="Picture 7"/>
          <p:cNvPicPr>
            <a:picLocks noChangeAspect="1"/>
          </p:cNvPicPr>
          <p:nvPr/>
        </p:nvPicPr>
        <p:blipFill rotWithShape="1">
          <a:blip r:embed="rId2"/>
          <a:srcRect l="3266"/>
          <a:stretch/>
        </p:blipFill>
        <p:spPr>
          <a:xfrm>
            <a:off x="6644157" y="0"/>
            <a:ext cx="5547843" cy="3603171"/>
          </a:xfrm>
          <a:prstGeom prst="rect">
            <a:avLst/>
          </a:prstGeom>
        </p:spPr>
      </p:pic>
      <p:pic>
        <p:nvPicPr>
          <p:cNvPr id="9" name="Picture 8"/>
          <p:cNvPicPr>
            <a:picLocks noChangeAspect="1"/>
          </p:cNvPicPr>
          <p:nvPr/>
        </p:nvPicPr>
        <p:blipFill>
          <a:blip r:embed="rId3"/>
          <a:stretch>
            <a:fillRect/>
          </a:stretch>
        </p:blipFill>
        <p:spPr>
          <a:xfrm>
            <a:off x="6644158" y="3603171"/>
            <a:ext cx="5547841" cy="3292125"/>
          </a:xfrm>
          <a:prstGeom prst="rect">
            <a:avLst/>
          </a:prstGeom>
        </p:spPr>
      </p:pic>
    </p:spTree>
    <p:extLst>
      <p:ext uri="{BB962C8B-B14F-4D97-AF65-F5344CB8AC3E}">
        <p14:creationId xmlns:p14="http://schemas.microsoft.com/office/powerpoint/2010/main" val="7026532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579C7C-8B80-40FA-972D-F9A840C3DAE1}"/>
              </a:ext>
            </a:extLst>
          </p:cNvPr>
          <p:cNvSpPr/>
          <p:nvPr/>
        </p:nvSpPr>
        <p:spPr>
          <a:xfrm>
            <a:off x="1741371" y="2170918"/>
            <a:ext cx="8709257" cy="3539430"/>
          </a:xfrm>
          <a:prstGeom prst="rect">
            <a:avLst/>
          </a:prstGeom>
        </p:spPr>
        <p:txBody>
          <a:bodyPr wrap="square">
            <a:spAutoFit/>
          </a:bodyPr>
          <a:lstStyle/>
          <a:p>
            <a:pPr algn="just"/>
            <a:r>
              <a:rPr lang="vi-VN" sz="3200" b="1" i="1" dirty="0">
                <a:solidFill>
                  <a:srgbClr val="3C4043"/>
                </a:solidFill>
                <a:latin typeface="Times New Roman" panose="02020603050405020304" pitchFamily="18" charset="0"/>
                <a:cs typeface="Times New Roman" panose="02020603050405020304" pitchFamily="18" charset="0"/>
              </a:rPr>
              <a:t>- Phần nhan đề, sa-pô rõ ràng.</a:t>
            </a:r>
          </a:p>
          <a:p>
            <a:pPr algn="just"/>
            <a:r>
              <a:rPr lang="vi-VN" sz="3200" b="1" i="1" dirty="0">
                <a:solidFill>
                  <a:srgbClr val="3C4043"/>
                </a:solidFill>
                <a:latin typeface="Times New Roman" panose="02020603050405020304" pitchFamily="18" charset="0"/>
                <a:cs typeface="Times New Roman" panose="02020603050405020304" pitchFamily="18" charset="0"/>
              </a:rPr>
              <a:t>- Ngôn ngữ thuyết minh mạch lạc, dễ hiểu, dựa trên cơ sở khoa học . </a:t>
            </a:r>
          </a:p>
          <a:p>
            <a:pPr algn="just"/>
            <a:r>
              <a:rPr lang="vi-VN" sz="3200" b="1" i="1" dirty="0">
                <a:solidFill>
                  <a:srgbClr val="3C4043"/>
                </a:solidFill>
                <a:latin typeface="Times New Roman" panose="02020603050405020304" pitchFamily="18" charset="0"/>
                <a:cs typeface="Times New Roman" panose="02020603050405020304" pitchFamily="18" charset="0"/>
              </a:rPr>
              <a:t>- Bố cục chặt chẽ, các ý lớn được in đậm khiến người đọc dễ dàng theo dõi và nắm bắt nội dung.</a:t>
            </a:r>
          </a:p>
          <a:p>
            <a:pPr algn="just"/>
            <a:r>
              <a:rPr lang="vi-VN" sz="3200" b="1" i="1" dirty="0">
                <a:solidFill>
                  <a:srgbClr val="3C4043"/>
                </a:solidFill>
                <a:latin typeface="Times New Roman" panose="02020603050405020304" pitchFamily="18" charset="0"/>
                <a:cs typeface="Times New Roman" panose="02020603050405020304" pitchFamily="18" charset="0"/>
              </a:rPr>
              <a:t>- Kết hợp với phương tiện phi ngôn ngữ là biểu đồ thể hiện rõ nội dung cần hướng đến.</a:t>
            </a:r>
          </a:p>
        </p:txBody>
      </p:sp>
      <p:sp>
        <p:nvSpPr>
          <p:cNvPr id="16" name="矩形: 圆角 24">
            <a:extLst>
              <a:ext uri="{FF2B5EF4-FFF2-40B4-BE49-F238E27FC236}">
                <a16:creationId xmlns:a16="http://schemas.microsoft.com/office/drawing/2014/main" id="{44E4F401-BEC9-4854-8E61-C5B26FB8E016}"/>
              </a:ext>
            </a:extLst>
          </p:cNvPr>
          <p:cNvSpPr/>
          <p:nvPr/>
        </p:nvSpPr>
        <p:spPr>
          <a:xfrm>
            <a:off x="2119415" y="521428"/>
            <a:ext cx="7953168" cy="725716"/>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dirty="0"/>
              <a:t>                </a:t>
            </a:r>
            <a:r>
              <a:rPr lang="en-US" altLang="zh-CN" sz="3600" b="1" dirty="0">
                <a:solidFill>
                  <a:srgbClr val="FF0000"/>
                </a:solidFill>
                <a:latin typeface="Times New Roman" panose="02020603050405020304" pitchFamily="18" charset="0"/>
                <a:cs typeface="Times New Roman" panose="02020603050405020304" pitchFamily="18" charset="0"/>
              </a:rPr>
              <a:t>1. </a:t>
            </a:r>
            <a:r>
              <a:rPr lang="vi-VN" altLang="zh-CN" sz="3600" b="1" dirty="0">
                <a:solidFill>
                  <a:srgbClr val="FF0000"/>
                </a:solidFill>
                <a:latin typeface="Times New Roman" panose="02020603050405020304" pitchFamily="18" charset="0"/>
                <a:cs typeface="Times New Roman" panose="02020603050405020304" pitchFamily="18" charset="0"/>
              </a:rPr>
              <a:t>Nghệ thuật</a:t>
            </a:r>
            <a:endParaRPr lang="zh-CN" altLang="en-US" b="1" dirty="0">
              <a:solidFill>
                <a:srgbClr val="FF0000"/>
              </a:solidFill>
              <a:latin typeface="Times New Roman" panose="02020603050405020304" pitchFamily="18" charset="0"/>
              <a:cs typeface="Times New Roman" panose="02020603050405020304" pitchFamily="18" charset="0"/>
            </a:endParaRPr>
          </a:p>
        </p:txBody>
      </p:sp>
      <p:pic>
        <p:nvPicPr>
          <p:cNvPr id="18" name="图片 2">
            <a:extLst>
              <a:ext uri="{FF2B5EF4-FFF2-40B4-BE49-F238E27FC236}">
                <a16:creationId xmlns:a16="http://schemas.microsoft.com/office/drawing/2014/main" id="{D14FDF41-E1CA-48B1-AAD9-9B4D4DE762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81657" y="324426"/>
            <a:ext cx="1232592" cy="1119720"/>
          </a:xfrm>
          <a:prstGeom prst="rect">
            <a:avLst/>
          </a:prstGeom>
        </p:spPr>
      </p:pic>
    </p:spTree>
    <p:extLst>
      <p:ext uri="{BB962C8B-B14F-4D97-AF65-F5344CB8AC3E}">
        <p14:creationId xmlns:p14="http://schemas.microsoft.com/office/powerpoint/2010/main" val="34343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949BBC1-3432-4C09-89E5-E105F44BB108}"/>
              </a:ext>
            </a:extLst>
          </p:cNvPr>
          <p:cNvSpPr/>
          <p:nvPr/>
        </p:nvSpPr>
        <p:spPr>
          <a:xfrm>
            <a:off x="762844" y="2479973"/>
            <a:ext cx="10765127" cy="2062103"/>
          </a:xfrm>
          <a:prstGeom prst="rect">
            <a:avLst/>
          </a:prstGeom>
        </p:spPr>
        <p:txBody>
          <a:bodyPr wrap="square">
            <a:spAutoFit/>
          </a:bodyPr>
          <a:lstStyle/>
          <a:p>
            <a:pPr algn="just"/>
            <a:r>
              <a:rPr lang="vi-VN" sz="3200" b="1" i="1" dirty="0">
                <a:latin typeface="Times New Roman" panose="02020603050405020304" pitchFamily="18" charset="0"/>
                <a:ea typeface="Calibri" panose="020F0502020204030204" pitchFamily="34" charset="0"/>
              </a:rPr>
              <a:t>	Văn bản giải thích hiện tượng tự nhiên nước biển dâng, nói về nguyên nhân thay đổi mực nước biển, thực trạng của hiện tượng nước biển dâng, hậu quả và khẳng định đây là bài toán khó cần giải của loài người trong thế kỉ XXI.</a:t>
            </a:r>
            <a:endParaRPr lang="en-SG" sz="3200" b="1" i="1" dirty="0">
              <a:latin typeface="Times New Roman" panose="02020603050405020304" pitchFamily="18" charset="0"/>
              <a:cs typeface="Times New Roman" panose="02020603050405020304" pitchFamily="18" charset="0"/>
            </a:endParaRPr>
          </a:p>
        </p:txBody>
      </p:sp>
      <p:sp>
        <p:nvSpPr>
          <p:cNvPr id="9" name="矩形: 圆角 24">
            <a:extLst>
              <a:ext uri="{FF2B5EF4-FFF2-40B4-BE49-F238E27FC236}">
                <a16:creationId xmlns:a16="http://schemas.microsoft.com/office/drawing/2014/main" id="{44E4F401-BEC9-4854-8E61-C5B26FB8E016}"/>
              </a:ext>
            </a:extLst>
          </p:cNvPr>
          <p:cNvSpPr/>
          <p:nvPr/>
        </p:nvSpPr>
        <p:spPr>
          <a:xfrm>
            <a:off x="2119415" y="521428"/>
            <a:ext cx="7953168" cy="725716"/>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dirty="0"/>
              <a:t>                </a:t>
            </a:r>
            <a:r>
              <a:rPr lang="vi-VN" altLang="zh-CN" sz="3600" b="1" dirty="0">
                <a:solidFill>
                  <a:srgbClr val="FF0000"/>
                </a:solidFill>
                <a:latin typeface="Times New Roman" panose="02020603050405020304" pitchFamily="18" charset="0"/>
                <a:cs typeface="Times New Roman" panose="02020603050405020304" pitchFamily="18" charset="0"/>
              </a:rPr>
              <a:t>2. Nội dung</a:t>
            </a:r>
            <a:endParaRPr lang="zh-CN" altLang="en-US" b="1" dirty="0">
              <a:solidFill>
                <a:srgbClr val="FF0000"/>
              </a:solidFill>
              <a:latin typeface="Times New Roman" panose="02020603050405020304" pitchFamily="18" charset="0"/>
              <a:cs typeface="Times New Roman" panose="02020603050405020304" pitchFamily="18" charset="0"/>
            </a:endParaRPr>
          </a:p>
        </p:txBody>
      </p:sp>
      <p:pic>
        <p:nvPicPr>
          <p:cNvPr id="10" name="图片 2">
            <a:extLst>
              <a:ext uri="{FF2B5EF4-FFF2-40B4-BE49-F238E27FC236}">
                <a16:creationId xmlns:a16="http://schemas.microsoft.com/office/drawing/2014/main" id="{D14FDF41-E1CA-48B1-AAD9-9B4D4DE762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81657" y="324426"/>
            <a:ext cx="1232592" cy="1119720"/>
          </a:xfrm>
          <a:prstGeom prst="rect">
            <a:avLst/>
          </a:prstGeom>
        </p:spPr>
      </p:pic>
    </p:spTree>
    <p:extLst>
      <p:ext uri="{BB962C8B-B14F-4D97-AF65-F5344CB8AC3E}">
        <p14:creationId xmlns:p14="http://schemas.microsoft.com/office/powerpoint/2010/main" val="21943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19743" y="2669676"/>
            <a:ext cx="16325872" cy="2031325"/>
          </a:xfrm>
          <a:prstGeom prst="rect">
            <a:avLst/>
          </a:prstGeom>
        </p:spPr>
        <p:txBody>
          <a:bodyPr wrap="square" lIns="0" tIns="0" rIns="0" bIns="0" rtlCol="0" anchor="t">
            <a:spAutoFit/>
          </a:bodyPr>
          <a:lstStyle/>
          <a:p>
            <a:pPr algn="just"/>
            <a:r>
              <a:rPr lang="vi-VN" sz="6600" b="1" dirty="0">
                <a:solidFill>
                  <a:srgbClr val="FF0000"/>
                </a:solidFill>
                <a:latin typeface="+mj-lt"/>
                <a:cs typeface="Times New Roman" panose="02020603050405020304" pitchFamily="18" charset="0"/>
              </a:rPr>
              <a:t>IV. LUYỆN TẬP,</a:t>
            </a:r>
          </a:p>
          <a:p>
            <a:pPr algn="just"/>
            <a:r>
              <a:rPr lang="vi-VN" sz="6600" b="1" dirty="0">
                <a:solidFill>
                  <a:srgbClr val="FF0000"/>
                </a:solidFill>
                <a:latin typeface="+mj-lt"/>
                <a:cs typeface="Times New Roman" panose="02020603050405020304" pitchFamily="18" charset="0"/>
              </a:rPr>
              <a:t>VẬN DỤNG</a:t>
            </a:r>
            <a:endParaRPr lang="en-SG" sz="6600" b="1" dirty="0">
              <a:solidFill>
                <a:srgbClr val="FF0000"/>
              </a:solidFill>
              <a:latin typeface="+mj-lt"/>
              <a:cs typeface="Times New Roman" panose="02020603050405020304" pitchFamily="18" charset="0"/>
            </a:endParaRPr>
          </a:p>
        </p:txBody>
      </p:sp>
      <p:pic>
        <p:nvPicPr>
          <p:cNvPr id="6" name="Picture 5"/>
          <p:cNvPicPr>
            <a:picLocks noChangeAspect="1"/>
          </p:cNvPicPr>
          <p:nvPr/>
        </p:nvPicPr>
        <p:blipFill rotWithShape="1">
          <a:blip r:embed="rId2"/>
          <a:srcRect l="3266"/>
          <a:stretch/>
        </p:blipFill>
        <p:spPr>
          <a:xfrm>
            <a:off x="6644157" y="0"/>
            <a:ext cx="5547843" cy="3603171"/>
          </a:xfrm>
          <a:prstGeom prst="rect">
            <a:avLst/>
          </a:prstGeom>
        </p:spPr>
      </p:pic>
      <p:pic>
        <p:nvPicPr>
          <p:cNvPr id="8" name="Picture 7"/>
          <p:cNvPicPr>
            <a:picLocks noChangeAspect="1"/>
          </p:cNvPicPr>
          <p:nvPr/>
        </p:nvPicPr>
        <p:blipFill>
          <a:blip r:embed="rId3"/>
          <a:stretch>
            <a:fillRect/>
          </a:stretch>
        </p:blipFill>
        <p:spPr>
          <a:xfrm>
            <a:off x="6644158" y="3603171"/>
            <a:ext cx="5547841" cy="3292125"/>
          </a:xfrm>
          <a:prstGeom prst="rect">
            <a:avLst/>
          </a:prstGeom>
        </p:spPr>
      </p:pic>
      <p:sp>
        <p:nvSpPr>
          <p:cNvPr id="2" name="TextBox 1">
            <a:extLst>
              <a:ext uri="{FF2B5EF4-FFF2-40B4-BE49-F238E27FC236}">
                <a16:creationId xmlns:a16="http://schemas.microsoft.com/office/drawing/2014/main" id="{E3CF2B3E-7126-96F0-F8B4-E833B80FE0F8}"/>
              </a:ext>
            </a:extLst>
          </p:cNvPr>
          <p:cNvSpPr txBox="1"/>
          <p:nvPr/>
        </p:nvSpPr>
        <p:spPr>
          <a:xfrm>
            <a:off x="3098042" y="6400797"/>
            <a:ext cx="3930555" cy="461665"/>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GV: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Thu Trang</a:t>
            </a:r>
          </a:p>
        </p:txBody>
      </p:sp>
    </p:spTree>
    <p:extLst>
      <p:ext uri="{BB962C8B-B14F-4D97-AF65-F5344CB8AC3E}">
        <p14:creationId xmlns:p14="http://schemas.microsoft.com/office/powerpoint/2010/main" val="40086955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90" y="8707"/>
            <a:ext cx="12242090" cy="6849293"/>
          </a:xfrm>
          <a:prstGeom prst="rect">
            <a:avLst/>
          </a:prstGeom>
        </p:spPr>
      </p:pic>
      <p:pic>
        <p:nvPicPr>
          <p:cNvPr id="16" name="图片 12">
            <a:extLst>
              <a:ext uri="{FF2B5EF4-FFF2-40B4-BE49-F238E27FC236}">
                <a16:creationId xmlns:a16="http://schemas.microsoft.com/office/drawing/2014/main" id="{0FC65DD4-A478-4D35-B54A-74CEEC31A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70252" y="-4206921"/>
            <a:ext cx="2263469" cy="12253457"/>
          </a:xfrm>
          <a:prstGeom prst="rect">
            <a:avLst/>
          </a:prstGeom>
        </p:spPr>
      </p:pic>
      <p:grpSp>
        <p:nvGrpSpPr>
          <p:cNvPr id="23" name="Group 22">
            <a:extLst>
              <a:ext uri="{FF2B5EF4-FFF2-40B4-BE49-F238E27FC236}">
                <a16:creationId xmlns:a16="http://schemas.microsoft.com/office/drawing/2014/main" id="{7374A073-D228-4240-8C70-AF6D37BDE419}"/>
              </a:ext>
            </a:extLst>
          </p:cNvPr>
          <p:cNvGrpSpPr/>
          <p:nvPr/>
        </p:nvGrpSpPr>
        <p:grpSpPr>
          <a:xfrm>
            <a:off x="4484914" y="110781"/>
            <a:ext cx="3782213" cy="728664"/>
            <a:chOff x="2469306" y="2205052"/>
            <a:chExt cx="2566572" cy="2447894"/>
          </a:xfrm>
        </p:grpSpPr>
        <p:sp>
          <p:nvSpPr>
            <p:cNvPr id="21" name="Teardrop 20">
              <a:extLst>
                <a:ext uri="{FF2B5EF4-FFF2-40B4-BE49-F238E27FC236}">
                  <a16:creationId xmlns:a16="http://schemas.microsoft.com/office/drawing/2014/main" id="{EEB8A47A-26E5-4619-AF65-31F9A75145A3}"/>
                </a:ext>
              </a:extLst>
            </p:cNvPr>
            <p:cNvSpPr/>
            <p:nvPr/>
          </p:nvSpPr>
          <p:spPr>
            <a:xfrm rot="5141952">
              <a:off x="2587984" y="2205052"/>
              <a:ext cx="2447894" cy="2447894"/>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B17C9ECA-E90A-45CB-91EC-B52B3AFF3362}"/>
                </a:ext>
              </a:extLst>
            </p:cNvPr>
            <p:cNvSpPr/>
            <p:nvPr/>
          </p:nvSpPr>
          <p:spPr>
            <a:xfrm>
              <a:off x="2469306" y="2283693"/>
              <a:ext cx="2499294" cy="2290612"/>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6CCF0026-9225-4978-A38E-9E53EF46D020}"/>
              </a:ext>
            </a:extLst>
          </p:cNvPr>
          <p:cNvSpPr txBox="1"/>
          <p:nvPr/>
        </p:nvSpPr>
        <p:spPr>
          <a:xfrm>
            <a:off x="4794141" y="203298"/>
            <a:ext cx="320812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TẬP DỰ ÁN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666743" y="1205411"/>
            <a:ext cx="8784771" cy="1569660"/>
          </a:xfrm>
          <a:prstGeom prst="rect">
            <a:avLst/>
          </a:prstGeom>
          <a:noFill/>
        </p:spPr>
        <p:txBody>
          <a:bodyPr wrap="square" rtlCol="0">
            <a:spAutoFit/>
          </a:bodyPr>
          <a:lstStyle/>
          <a:p>
            <a:r>
              <a:rPr lang="vi-VN" sz="2400" b="1" i="1" dirty="0">
                <a:latin typeface="+mj-lt"/>
              </a:rPr>
              <a:t>Em hãy đóng vai là nhà hoạt động về môi trường để làm 1 video tuyên truyền cho mọi người về những ảnh hưởng của biến đổi khí hậu dẫn tới nước biển dâng và những giải pháp nhằm góp phần giảm thiểu điều đó.</a:t>
            </a:r>
            <a:endParaRPr lang="en-US" sz="2400" b="1" i="1" dirty="0">
              <a:latin typeface="+mj-lt"/>
            </a:endParaRPr>
          </a:p>
        </p:txBody>
      </p:sp>
    </p:spTree>
    <p:extLst>
      <p:ext uri="{BB962C8B-B14F-4D97-AF65-F5344CB8AC3E}">
        <p14:creationId xmlns:p14="http://schemas.microsoft.com/office/powerpoint/2010/main" val="29482668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2017"/>
            <a:ext cx="12265741" cy="6858000"/>
          </a:xfrm>
          <a:prstGeom prst="rect">
            <a:avLst/>
          </a:prstGeom>
        </p:spPr>
      </p:pic>
      <p:sp>
        <p:nvSpPr>
          <p:cNvPr id="7" name="TextBox 6">
            <a:extLst>
              <a:ext uri="{FF2B5EF4-FFF2-40B4-BE49-F238E27FC236}">
                <a16:creationId xmlns:a16="http://schemas.microsoft.com/office/drawing/2014/main" id="{17B1E15D-583A-4AE7-9048-616142E169A0}"/>
              </a:ext>
            </a:extLst>
          </p:cNvPr>
          <p:cNvSpPr txBox="1"/>
          <p:nvPr/>
        </p:nvSpPr>
        <p:spPr>
          <a:xfrm>
            <a:off x="1966967" y="190832"/>
            <a:ext cx="7938578" cy="1085875"/>
          </a:xfrm>
          <a:prstGeom prst="rect">
            <a:avLst/>
          </a:prstGeom>
          <a:noFill/>
        </p:spPr>
        <p:txBody>
          <a:bodyPr wrap="square">
            <a:spAutoFit/>
          </a:bodyPr>
          <a:lstStyle/>
          <a:p>
            <a:pPr algn="ctr">
              <a:lnSpc>
                <a:spcPct val="107000"/>
              </a:lnSpc>
              <a:spcAft>
                <a:spcPts val="800"/>
              </a:spcAft>
              <a:tabLst>
                <a:tab pos="182880" algn="l"/>
                <a:tab pos="3007995" algn="ctr"/>
              </a:tabLs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 BẢN THÔNG TIN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B1E15D-583A-4AE7-9048-616142E169A0}"/>
              </a:ext>
            </a:extLst>
          </p:cNvPr>
          <p:cNvSpPr txBox="1"/>
          <p:nvPr/>
        </p:nvSpPr>
        <p:spPr>
          <a:xfrm>
            <a:off x="712250" y="1348086"/>
            <a:ext cx="10448014" cy="2368405"/>
          </a:xfrm>
          <a:prstGeom prst="rect">
            <a:avLst/>
          </a:prstGeom>
          <a:noFill/>
          <a:ln w="38100">
            <a:solidFill>
              <a:srgbClr val="FFFF00"/>
            </a:solidFill>
          </a:ln>
        </p:spPr>
        <p:txBody>
          <a:bodyPr wrap="square">
            <a:spAutoFit/>
          </a:bodyPr>
          <a:lstStyle/>
          <a:p>
            <a:pPr algn="ctr">
              <a:lnSpc>
                <a:spcPct val="107000"/>
              </a:lnSpc>
              <a:spcAft>
                <a:spcPts val="800"/>
              </a:spcAft>
              <a:tabLst>
                <a:tab pos="182880" algn="l"/>
                <a:tab pos="3007995" algn="ctr"/>
              </a:tabLst>
            </a:pP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31, 32 </a:t>
            </a:r>
            <a:r>
              <a:rPr lang="vi-VN"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Đọc hiểu văn bản</a:t>
            </a:r>
            <a:r>
              <a:rPr lang="en-US" sz="4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vi-VN" sz="4400" b="1" dirty="0">
                <a:solidFill>
                  <a:srgbClr val="FF0000"/>
                </a:solidFill>
                <a:latin typeface="+mj-lt"/>
                <a:ea typeface="Calibri" panose="020F0502020204030204" pitchFamily="34" charset="0"/>
                <a:cs typeface="#9Slide03 Arima Madurai Medium" panose="00000600000000000000" pitchFamily="2" charset="0"/>
              </a:rPr>
              <a:t>NƯỚC BIỂN DÂNG: BÀI TOÁN KHÓ CẦN GIẢI TRONG THẾ KỈ XXI</a:t>
            </a:r>
            <a:endParaRPr lang="en-US" sz="4400" dirty="0">
              <a:solidFill>
                <a:srgbClr val="FF0000"/>
              </a:solidFill>
              <a:effectLst/>
              <a:latin typeface="+mj-lt"/>
              <a:ea typeface="Calibri" panose="020F0502020204030204" pitchFamily="34" charset="0"/>
              <a:cs typeface="#9Slide03 Arima Madurai Medium" panose="00000600000000000000" pitchFamily="2" charset="0"/>
            </a:endParaRPr>
          </a:p>
        </p:txBody>
      </p:sp>
      <p:pic>
        <p:nvPicPr>
          <p:cNvPr id="9" name="Picture 8"/>
          <p:cNvPicPr/>
          <p:nvPr/>
        </p:nvPicPr>
        <p:blipFill>
          <a:blip r:embed="rId3"/>
          <a:stretch>
            <a:fillRect/>
          </a:stretch>
        </p:blipFill>
        <p:spPr>
          <a:xfrm>
            <a:off x="712250" y="4110824"/>
            <a:ext cx="4980884" cy="2784960"/>
          </a:xfrm>
          <a:prstGeom prst="rect">
            <a:avLst/>
          </a:prstGeom>
        </p:spPr>
      </p:pic>
      <p:pic>
        <p:nvPicPr>
          <p:cNvPr id="10" name="Picture 9"/>
          <p:cNvPicPr/>
          <p:nvPr/>
        </p:nvPicPr>
        <p:blipFill>
          <a:blip r:embed="rId4"/>
          <a:stretch>
            <a:fillRect/>
          </a:stretch>
        </p:blipFill>
        <p:spPr>
          <a:xfrm>
            <a:off x="5693133" y="4110823"/>
            <a:ext cx="5467129" cy="2784960"/>
          </a:xfrm>
          <a:prstGeom prst="rect">
            <a:avLst/>
          </a:prstGeom>
        </p:spPr>
      </p:pic>
      <p:sp>
        <p:nvSpPr>
          <p:cNvPr id="2" name="TextBox 1">
            <a:extLst>
              <a:ext uri="{FF2B5EF4-FFF2-40B4-BE49-F238E27FC236}">
                <a16:creationId xmlns:a16="http://schemas.microsoft.com/office/drawing/2014/main" id="{98B5BB9F-9223-DACD-BFFD-4038E83D64AF}"/>
              </a:ext>
            </a:extLst>
          </p:cNvPr>
          <p:cNvSpPr txBox="1"/>
          <p:nvPr/>
        </p:nvSpPr>
        <p:spPr>
          <a:xfrm>
            <a:off x="3999188" y="6400797"/>
            <a:ext cx="3930555" cy="461665"/>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Văn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Thu Trang</a:t>
            </a:r>
          </a:p>
        </p:txBody>
      </p:sp>
    </p:spTree>
    <p:extLst>
      <p:ext uri="{BB962C8B-B14F-4D97-AF65-F5344CB8AC3E}">
        <p14:creationId xmlns:p14="http://schemas.microsoft.com/office/powerpoint/2010/main" val="36037779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73741" y="0"/>
            <a:ext cx="12265741" cy="6895783"/>
          </a:xfrm>
          <a:prstGeom prst="rect">
            <a:avLst/>
          </a:prstGeom>
        </p:spPr>
      </p:pic>
      <p:pic>
        <p:nvPicPr>
          <p:cNvPr id="16" name="图片 12">
            <a:extLst>
              <a:ext uri="{FF2B5EF4-FFF2-40B4-BE49-F238E27FC236}">
                <a16:creationId xmlns:a16="http://schemas.microsoft.com/office/drawing/2014/main" id="{0FC65DD4-A478-4D35-B54A-74CEEC31A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24136" y="-4736806"/>
            <a:ext cx="2263469" cy="13313230"/>
          </a:xfrm>
          <a:prstGeom prst="rect">
            <a:avLst/>
          </a:prstGeom>
        </p:spPr>
      </p:pic>
      <p:grpSp>
        <p:nvGrpSpPr>
          <p:cNvPr id="23" name="Group 22">
            <a:extLst>
              <a:ext uri="{FF2B5EF4-FFF2-40B4-BE49-F238E27FC236}">
                <a16:creationId xmlns:a16="http://schemas.microsoft.com/office/drawing/2014/main" id="{7374A073-D228-4240-8C70-AF6D37BDE419}"/>
              </a:ext>
            </a:extLst>
          </p:cNvPr>
          <p:cNvGrpSpPr/>
          <p:nvPr/>
        </p:nvGrpSpPr>
        <p:grpSpPr>
          <a:xfrm>
            <a:off x="4484914" y="110781"/>
            <a:ext cx="4713515" cy="728664"/>
            <a:chOff x="2469306" y="2205052"/>
            <a:chExt cx="2566572" cy="2447894"/>
          </a:xfrm>
        </p:grpSpPr>
        <p:sp>
          <p:nvSpPr>
            <p:cNvPr id="21" name="Teardrop 20">
              <a:extLst>
                <a:ext uri="{FF2B5EF4-FFF2-40B4-BE49-F238E27FC236}">
                  <a16:creationId xmlns:a16="http://schemas.microsoft.com/office/drawing/2014/main" id="{EEB8A47A-26E5-4619-AF65-31F9A75145A3}"/>
                </a:ext>
              </a:extLst>
            </p:cNvPr>
            <p:cNvSpPr/>
            <p:nvPr/>
          </p:nvSpPr>
          <p:spPr>
            <a:xfrm rot="5141952">
              <a:off x="2587984" y="2205052"/>
              <a:ext cx="2447894" cy="2447894"/>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B17C9ECA-E90A-45CB-91EC-B52B3AFF3362}"/>
                </a:ext>
              </a:extLst>
            </p:cNvPr>
            <p:cNvSpPr/>
            <p:nvPr/>
          </p:nvSpPr>
          <p:spPr>
            <a:xfrm>
              <a:off x="2469306" y="2283693"/>
              <a:ext cx="2499294" cy="2290612"/>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6CCF0026-9225-4978-A38E-9E53EF46D020}"/>
              </a:ext>
            </a:extLst>
          </p:cNvPr>
          <p:cNvSpPr txBox="1"/>
          <p:nvPr/>
        </p:nvSpPr>
        <p:spPr>
          <a:xfrm>
            <a:off x="4794141" y="203298"/>
            <a:ext cx="397576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1" dirty="0">
                <a:solidFill>
                  <a:srgbClr val="0070C0"/>
                </a:solidFill>
                <a:latin typeface="Times New Roman" panose="02020603050405020304" pitchFamily="18" charset="0"/>
                <a:cs typeface="Times New Roman" panose="02020603050405020304" pitchFamily="18" charset="0"/>
              </a:rPr>
              <a:t>THỰC HIỆN</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DỰ ÁN</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19" name="图片 24">
            <a:extLst>
              <a:ext uri="{FF2B5EF4-FFF2-40B4-BE49-F238E27FC236}">
                <a16:creationId xmlns:a16="http://schemas.microsoft.com/office/drawing/2014/main" id="{BF2B1A15-DDF5-465E-89DE-FD16D68D9F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83785"/>
            <a:ext cx="2691266" cy="2231931"/>
          </a:xfrm>
          <a:prstGeom prst="rect">
            <a:avLst/>
          </a:prstGeom>
          <a:noFill/>
          <a:ln w="9525">
            <a:noFill/>
          </a:ln>
        </p:spPr>
      </p:pic>
      <p:sp>
        <p:nvSpPr>
          <p:cNvPr id="5" name="TextBox 4"/>
          <p:cNvSpPr txBox="1"/>
          <p:nvPr/>
        </p:nvSpPr>
        <p:spPr>
          <a:xfrm>
            <a:off x="1164769" y="1141177"/>
            <a:ext cx="9982199" cy="1938992"/>
          </a:xfrm>
          <a:prstGeom prst="rect">
            <a:avLst/>
          </a:prstGeom>
          <a:noFill/>
        </p:spPr>
        <p:txBody>
          <a:bodyPr wrap="square" rtlCol="0">
            <a:spAutoFit/>
          </a:bodyPr>
          <a:lstStyle/>
          <a:p>
            <a:r>
              <a:rPr lang="vi-VN" sz="2400" b="1" i="1" dirty="0">
                <a:latin typeface="+mj-lt"/>
              </a:rPr>
              <a:t>	</a:t>
            </a:r>
            <a:r>
              <a:rPr lang="vi-VN" sz="2400" b="1" i="1" dirty="0">
                <a:solidFill>
                  <a:srgbClr val="00B050"/>
                </a:solidFill>
                <a:latin typeface="+mj-lt"/>
              </a:rPr>
              <a:t>Mỗi tổ là 1 nhóm để thực hiện dự án. Tổ bầu ra trưởng nhóm và phân công nhiệm vụ cho các thành viên trong nhóm.</a:t>
            </a:r>
          </a:p>
          <a:p>
            <a:r>
              <a:rPr lang="vi-VN" sz="2400" b="1" i="1" dirty="0">
                <a:solidFill>
                  <a:srgbClr val="00B050"/>
                </a:solidFill>
                <a:latin typeface="+mj-lt"/>
              </a:rPr>
              <a:t>	Trình bày dự án trước cô giáo và các nhóm khác.</a:t>
            </a:r>
          </a:p>
          <a:p>
            <a:r>
              <a:rPr lang="vi-VN" sz="2400" b="1" i="1" dirty="0">
                <a:solidFill>
                  <a:srgbClr val="00B050"/>
                </a:solidFill>
                <a:latin typeface="+mj-lt"/>
              </a:rPr>
              <a:t>	Điểm của các thành viên là điểm chung của cả nhóm nhận được.</a:t>
            </a:r>
          </a:p>
          <a:p>
            <a:endParaRPr lang="en-US" sz="2400" b="1" i="1" dirty="0">
              <a:latin typeface="+mj-lt"/>
            </a:endParaRPr>
          </a:p>
        </p:txBody>
      </p:sp>
      <p:pic>
        <p:nvPicPr>
          <p:cNvPr id="3" name="Picture 2"/>
          <p:cNvPicPr>
            <a:picLocks noChangeAspect="1"/>
          </p:cNvPicPr>
          <p:nvPr/>
        </p:nvPicPr>
        <p:blipFill>
          <a:blip r:embed="rId5"/>
          <a:stretch>
            <a:fillRect/>
          </a:stretch>
        </p:blipFill>
        <p:spPr>
          <a:xfrm>
            <a:off x="3118270" y="3610350"/>
            <a:ext cx="6417615" cy="3299746"/>
          </a:xfrm>
          <a:prstGeom prst="rect">
            <a:avLst/>
          </a:prstGeom>
        </p:spPr>
      </p:pic>
    </p:spTree>
    <p:extLst>
      <p:ext uri="{BB962C8B-B14F-4D97-AF65-F5344CB8AC3E}">
        <p14:creationId xmlns:p14="http://schemas.microsoft.com/office/powerpoint/2010/main" val="18405484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57"/>
            <a:ext cx="12192000" cy="6861857"/>
          </a:xfrm>
          <a:prstGeom prst="rect">
            <a:avLst/>
          </a:prstGeom>
        </p:spPr>
      </p:pic>
      <p:sp>
        <p:nvSpPr>
          <p:cNvPr id="5" name="文本框 55">
            <a:extLst>
              <a:ext uri="{FF2B5EF4-FFF2-40B4-BE49-F238E27FC236}">
                <a16:creationId xmlns:a16="http://schemas.microsoft.com/office/drawing/2014/main" id="{18B67EEA-0015-423C-9C59-E7AA6ECF8974}"/>
              </a:ext>
            </a:extLst>
          </p:cNvPr>
          <p:cNvSpPr txBox="1"/>
          <p:nvPr/>
        </p:nvSpPr>
        <p:spPr>
          <a:xfrm>
            <a:off x="1667262" y="1769180"/>
            <a:ext cx="8503630" cy="1200329"/>
          </a:xfrm>
          <a:prstGeom prst="rect">
            <a:avLst/>
          </a:prstGeom>
          <a:noFill/>
          <a:effectLst>
            <a:outerShdw blurRad="50800" dist="38100" dir="5400000" algn="t"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7200" b="1" dirty="0" err="1">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Hẹn</a:t>
            </a:r>
            <a:r>
              <a:rPr lang="en-US" altLang="zh-CN" sz="7200" b="1" dirty="0">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 </a:t>
            </a:r>
            <a:r>
              <a:rPr lang="en-US" altLang="zh-CN" sz="7200" b="1" dirty="0" err="1">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gặp</a:t>
            </a:r>
            <a:r>
              <a:rPr lang="en-US" altLang="zh-CN" sz="7200" b="1" dirty="0">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 </a:t>
            </a:r>
            <a:r>
              <a:rPr lang="en-US" altLang="zh-CN" sz="7200" b="1" dirty="0" err="1">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lại</a:t>
            </a:r>
            <a:r>
              <a:rPr lang="en-US" altLang="zh-CN" sz="7200" b="1" dirty="0">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 </a:t>
            </a:r>
            <a:r>
              <a:rPr lang="en-US" altLang="zh-CN" sz="7200" b="1" dirty="0" err="1">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các</a:t>
            </a:r>
            <a:r>
              <a:rPr lang="en-US" altLang="zh-CN" sz="7200" b="1" dirty="0">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 </a:t>
            </a:r>
            <a:r>
              <a:rPr lang="en-US" altLang="zh-CN" sz="7200" b="1" dirty="0" err="1">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em</a:t>
            </a:r>
            <a:r>
              <a:rPr lang="en-US" altLang="zh-CN" sz="7200" b="1" dirty="0">
                <a:ln w="28575">
                  <a:solidFill>
                    <a:prstClr val="white"/>
                  </a:solidFill>
                </a:ln>
                <a:solidFill>
                  <a:srgbClr val="E9562B"/>
                </a:solidFill>
                <a:latin typeface="Times New Roman" panose="02020603050405020304" pitchFamily="18" charset="0"/>
                <a:cs typeface="Times New Roman" panose="02020603050405020304" pitchFamily="18" charset="0"/>
                <a:sym typeface="+mn-lt"/>
              </a:rPr>
              <a:t>!!!</a:t>
            </a:r>
            <a:endParaRPr kumimoji="0" lang="zh-CN" altLang="en-US" sz="7200" b="1" u="none" strike="noStrike" kern="1200" cap="none" spc="0" normalizeH="0" baseline="0" noProof="0" dirty="0">
              <a:ln w="28575">
                <a:solidFill>
                  <a:prstClr val="white"/>
                </a:solidFill>
              </a:ln>
              <a:solidFill>
                <a:srgbClr val="E9562B"/>
              </a:solidFill>
              <a:effectLst/>
              <a:uLnTx/>
              <a:uFillTx/>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1044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3419" y="2244999"/>
            <a:ext cx="6148553" cy="2065302"/>
          </a:xfrm>
          <a:prstGeom prst="rect">
            <a:avLst/>
          </a:prstGeom>
        </p:spPr>
      </p:pic>
      <p:pic>
        <p:nvPicPr>
          <p:cNvPr id="2" name="Picture 1"/>
          <p:cNvPicPr>
            <a:picLocks noChangeAspect="1"/>
          </p:cNvPicPr>
          <p:nvPr/>
        </p:nvPicPr>
        <p:blipFill rotWithShape="1">
          <a:blip r:embed="rId3"/>
          <a:srcRect l="3266"/>
          <a:stretch/>
        </p:blipFill>
        <p:spPr>
          <a:xfrm>
            <a:off x="6644157" y="0"/>
            <a:ext cx="5547843" cy="3603171"/>
          </a:xfrm>
          <a:prstGeom prst="rect">
            <a:avLst/>
          </a:prstGeom>
        </p:spPr>
      </p:pic>
      <p:pic>
        <p:nvPicPr>
          <p:cNvPr id="3" name="Picture 2"/>
          <p:cNvPicPr>
            <a:picLocks noChangeAspect="1"/>
          </p:cNvPicPr>
          <p:nvPr/>
        </p:nvPicPr>
        <p:blipFill>
          <a:blip r:embed="rId4"/>
          <a:stretch>
            <a:fillRect/>
          </a:stretch>
        </p:blipFill>
        <p:spPr>
          <a:xfrm>
            <a:off x="6644158" y="3603171"/>
            <a:ext cx="5547841" cy="3292125"/>
          </a:xfrm>
          <a:prstGeom prst="rect">
            <a:avLst/>
          </a:prstGeom>
        </p:spPr>
      </p:pic>
    </p:spTree>
    <p:extLst>
      <p:ext uri="{BB962C8B-B14F-4D97-AF65-F5344CB8AC3E}">
        <p14:creationId xmlns:p14="http://schemas.microsoft.com/office/powerpoint/2010/main" val="11097397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08456B8-E661-4AD2-BC68-16E46B858015}"/>
              </a:ext>
            </a:extLst>
          </p:cNvPr>
          <p:cNvGrpSpPr/>
          <p:nvPr/>
        </p:nvGrpSpPr>
        <p:grpSpPr>
          <a:xfrm>
            <a:off x="0" y="1044713"/>
            <a:ext cx="4793343" cy="728663"/>
            <a:chOff x="7296858" y="360377"/>
            <a:chExt cx="4572000" cy="1330955"/>
          </a:xfrm>
        </p:grpSpPr>
        <p:sp>
          <p:nvSpPr>
            <p:cNvPr id="12" name="Rectangle: Rounded Corners 11">
              <a:extLst>
                <a:ext uri="{FF2B5EF4-FFF2-40B4-BE49-F238E27FC236}">
                  <a16:creationId xmlns:a16="http://schemas.microsoft.com/office/drawing/2014/main" id="{EDA322BB-F9B4-4E11-9996-3892E01E7942}"/>
                </a:ext>
              </a:extLst>
            </p:cNvPr>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C04D01F-9BC5-4D9D-87C0-CC19533E8F23}"/>
                </a:ext>
              </a:extLst>
            </p:cNvPr>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5DEE85BC-B6F3-4601-82B0-2C1B9A6CEE44}"/>
              </a:ext>
            </a:extLst>
          </p:cNvPr>
          <p:cNvSpPr txBox="1"/>
          <p:nvPr/>
        </p:nvSpPr>
        <p:spPr>
          <a:xfrm>
            <a:off x="239430" y="1165241"/>
            <a:ext cx="548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4273EB8-8246-4BE0-9099-288841B06B9D}"/>
              </a:ext>
            </a:extLst>
          </p:cNvPr>
          <p:cNvSpPr txBox="1"/>
          <p:nvPr/>
        </p:nvSpPr>
        <p:spPr>
          <a:xfrm>
            <a:off x="798052" y="1178211"/>
            <a:ext cx="40481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imes New Roman" panose="02020603050405020304" pitchFamily="18" charset="0"/>
                <a:cs typeface="Times New Roman" panose="02020603050405020304" pitchFamily="18" charset="0"/>
              </a:rPr>
              <a:t>ĐỌC -TÌM HIỂU CHUNG</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8594E4A-832E-4464-A985-94D1C6D51090}"/>
              </a:ext>
            </a:extLst>
          </p:cNvPr>
          <p:cNvSpPr txBox="1"/>
          <p:nvPr/>
        </p:nvSpPr>
        <p:spPr>
          <a:xfrm>
            <a:off x="161321" y="1814806"/>
            <a:ext cx="10858500" cy="619272"/>
          </a:xfrm>
          <a:prstGeom prst="rect">
            <a:avLst/>
          </a:prstGeom>
          <a:noFill/>
        </p:spPr>
        <p:txBody>
          <a:bodyPr wrap="square">
            <a:spAutoFit/>
          </a:bodyPr>
          <a:lstStyle/>
          <a:p>
            <a:pPr algn="just">
              <a:lnSpc>
                <a:spcPct val="107000"/>
              </a:lnSpc>
              <a:spcAft>
                <a:spcPts val="800"/>
              </a:spcAft>
            </a:pPr>
            <a:r>
              <a:rPr lang="vi-VN" sz="3200" b="1" kern="1200" dirty="0">
                <a:solidFill>
                  <a:srgbClr val="000000"/>
                </a:solidFill>
                <a:effectLst/>
                <a:latin typeface="Times New Roman" panose="02020603050405020304" pitchFamily="18" charset="0"/>
                <a:ea typeface="+mn-ea"/>
                <a:cs typeface="Times New Roman" panose="02020603050405020304" pitchFamily="18" charset="0"/>
              </a:rPr>
              <a:t>1. Đọc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00099" y="106858"/>
            <a:ext cx="10296870" cy="830997"/>
          </a:xfrm>
          <a:prstGeom prst="rect">
            <a:avLst/>
          </a:prstGeom>
          <a:solidFill>
            <a:schemeClr val="tx2">
              <a:lumMod val="20000"/>
              <a:lumOff val="80000"/>
            </a:schemeClr>
          </a:solidFill>
        </p:spPr>
        <p:txBody>
          <a:bodyPr wrap="square" rtlCol="0">
            <a:spAutoFit/>
          </a:bodyPr>
          <a:lstStyle/>
          <a:p>
            <a:pPr algn="ctr"/>
            <a:r>
              <a:rPr lang="vi-VN" sz="2400" b="1" dirty="0">
                <a:solidFill>
                  <a:srgbClr val="FF0000"/>
                </a:solidFill>
                <a:latin typeface="+mj-lt"/>
              </a:rPr>
              <a:t>BÀI 3: VĂN BẢN THÔNG TIN</a:t>
            </a:r>
          </a:p>
          <a:p>
            <a:pPr algn="ctr"/>
            <a:r>
              <a:rPr lang="vi-VN" sz="2400" b="1" dirty="0">
                <a:solidFill>
                  <a:srgbClr val="FF0000"/>
                </a:solidFill>
                <a:latin typeface="+mj-lt"/>
              </a:rPr>
              <a:t>Đọc hiểu văn bản: Nước biển dâng: bài toán khó cần giải trong thế kỉ XXI</a:t>
            </a:r>
            <a:endParaRPr lang="en-US" sz="2400" b="1" dirty="0">
              <a:solidFill>
                <a:srgbClr val="FF0000"/>
              </a:solidFill>
              <a:latin typeface="+mj-lt"/>
            </a:endParaRPr>
          </a:p>
        </p:txBody>
      </p:sp>
      <p:sp>
        <p:nvSpPr>
          <p:cNvPr id="22" name="TextBox 21">
            <a:extLst>
              <a:ext uri="{FF2B5EF4-FFF2-40B4-BE49-F238E27FC236}">
                <a16:creationId xmlns:a16="http://schemas.microsoft.com/office/drawing/2014/main" id="{7093DC8C-2D69-43AD-9F28-78357DE93B80}"/>
              </a:ext>
            </a:extLst>
          </p:cNvPr>
          <p:cNvSpPr txBox="1"/>
          <p:nvPr/>
        </p:nvSpPr>
        <p:spPr>
          <a:xfrm>
            <a:off x="161321" y="2503857"/>
            <a:ext cx="10858500" cy="530594"/>
          </a:xfrm>
          <a:prstGeom prst="rect">
            <a:avLst/>
          </a:prstGeom>
          <a:noFill/>
        </p:spPr>
        <p:txBody>
          <a:bodyPr wrap="square">
            <a:spAutoFit/>
          </a:bodyPr>
          <a:lstStyle/>
          <a:p>
            <a:pPr algn="just">
              <a:lnSpc>
                <a:spcPct val="107000"/>
              </a:lnSpc>
              <a:spcAft>
                <a:spcPts val="800"/>
              </a:spcAft>
            </a:pPr>
            <a:r>
              <a:rPr lang="vi-VN" sz="2800" b="1" kern="1200" dirty="0">
                <a:solidFill>
                  <a:srgbClr val="000000"/>
                </a:solidFill>
                <a:effectLst/>
                <a:latin typeface="Times New Roman" panose="02020603050405020304" pitchFamily="18" charset="0"/>
                <a:ea typeface="+mn-ea"/>
                <a:cs typeface="Times New Roman" panose="02020603050405020304" pitchFamily="18" charset="0"/>
              </a:rPr>
              <a:t>2. Tìm hiểu chung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89104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915761-A72E-47E7-AC91-E9070D5A4021}"/>
              </a:ext>
            </a:extLst>
          </p:cNvPr>
          <p:cNvPicPr>
            <a:picLocks noChangeAspect="1"/>
          </p:cNvPicPr>
          <p:nvPr/>
        </p:nvPicPr>
        <p:blipFill>
          <a:blip r:embed="rId2"/>
          <a:stretch>
            <a:fillRect/>
          </a:stretch>
        </p:blipFill>
        <p:spPr>
          <a:xfrm>
            <a:off x="1038327" y="1115793"/>
            <a:ext cx="9841571" cy="49433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4AD49E69-BA42-4FD3-AA09-F6B2F13C3098}"/>
              </a:ext>
            </a:extLst>
          </p:cNvPr>
          <p:cNvSpPr/>
          <p:nvPr/>
        </p:nvSpPr>
        <p:spPr>
          <a:xfrm>
            <a:off x="1362031" y="1549038"/>
            <a:ext cx="9194164" cy="797491"/>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Dựa vào nội dung đã chuẩn bị hoàn thiện nội dung phiếu học tập.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6B9F555-6ABA-4835-9200-61DCA6969A27}"/>
              </a:ext>
            </a:extLst>
          </p:cNvPr>
          <p:cNvGraphicFramePr>
            <a:graphicFrameLocks noGrp="1"/>
          </p:cNvGraphicFramePr>
          <p:nvPr>
            <p:extLst>
              <p:ext uri="{D42A27DB-BD31-4B8C-83A1-F6EECF244321}">
                <p14:modId xmlns:p14="http://schemas.microsoft.com/office/powerpoint/2010/main" val="2538177988"/>
              </p:ext>
            </p:extLst>
          </p:nvPr>
        </p:nvGraphicFramePr>
        <p:xfrm>
          <a:off x="1448052" y="2925690"/>
          <a:ext cx="9222154" cy="2447244"/>
        </p:xfrm>
        <a:graphic>
          <a:graphicData uri="http://schemas.openxmlformats.org/drawingml/2006/table">
            <a:tbl>
              <a:tblPr firstRow="1" firstCol="1" bandRow="1"/>
              <a:tblGrid>
                <a:gridCol w="5570951">
                  <a:extLst>
                    <a:ext uri="{9D8B030D-6E8A-4147-A177-3AD203B41FA5}">
                      <a16:colId xmlns:a16="http://schemas.microsoft.com/office/drawing/2014/main" val="601518158"/>
                    </a:ext>
                  </a:extLst>
                </a:gridCol>
                <a:gridCol w="3651203">
                  <a:extLst>
                    <a:ext uri="{9D8B030D-6E8A-4147-A177-3AD203B41FA5}">
                      <a16:colId xmlns:a16="http://schemas.microsoft.com/office/drawing/2014/main" val="84692082"/>
                    </a:ext>
                  </a:extLst>
                </a:gridCol>
              </a:tblGrid>
              <a:tr h="407874">
                <a:tc>
                  <a:txBody>
                    <a:bodyPr/>
                    <a:lstStyle/>
                    <a:p>
                      <a:pPr algn="ctr">
                        <a:lnSpc>
                          <a:spcPct val="107000"/>
                        </a:lnSpc>
                        <a:spcAft>
                          <a:spcPts val="8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tìm hiểu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678643"/>
                  </a:ext>
                </a:extLst>
              </a:tr>
              <a:tr h="407874">
                <a:tc>
                  <a:txBody>
                    <a:bodyPr/>
                    <a:lstStyle/>
                    <a:p>
                      <a:pPr algn="just">
                        <a:lnSpc>
                          <a:spcPct val="107000"/>
                        </a:lnSpc>
                        <a:spcAft>
                          <a:spcPts val="800"/>
                        </a:spcAft>
                      </a:pPr>
                      <a:r>
                        <a:rPr lang="vi-VN" sz="2400" dirty="0">
                          <a:effectLst/>
                          <a:latin typeface="+mj-lt"/>
                          <a:ea typeface="Calibri" panose="020F0502020204030204" pitchFamily="34" charset="0"/>
                          <a:cs typeface="Times New Roman" panose="02020603050405020304" pitchFamily="18" charset="0"/>
                        </a:rPr>
                        <a:t>Tác giả</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90002"/>
                  </a:ext>
                </a:extLst>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 xứ</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763027"/>
                  </a:ext>
                </a:extLst>
              </a:tr>
              <a:tr h="407874">
                <a:tc>
                  <a:txBody>
                    <a:bodyPr/>
                    <a:lstStyle/>
                    <a:p>
                      <a:pPr algn="just">
                        <a:lnSpc>
                          <a:spcPct val="107000"/>
                        </a:lnSpc>
                        <a:spcAft>
                          <a:spcPts val="8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loại, kiểu văn bản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109592"/>
                  </a:ext>
                </a:extLst>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629671"/>
                  </a:ext>
                </a:extLst>
              </a:tr>
              <a:tr h="407874">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 cục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038735"/>
                  </a:ext>
                </a:extLst>
              </a:tr>
            </a:tbl>
          </a:graphicData>
        </a:graphic>
      </p:graphicFrame>
      <p:sp>
        <p:nvSpPr>
          <p:cNvPr id="20" name="TextBox 19">
            <a:extLst>
              <a:ext uri="{FF2B5EF4-FFF2-40B4-BE49-F238E27FC236}">
                <a16:creationId xmlns:a16="http://schemas.microsoft.com/office/drawing/2014/main" id="{958BF712-AEB8-479D-A4D2-6F97146D7D28}"/>
              </a:ext>
            </a:extLst>
          </p:cNvPr>
          <p:cNvSpPr txBox="1"/>
          <p:nvPr/>
        </p:nvSpPr>
        <p:spPr>
          <a:xfrm>
            <a:off x="4221721" y="327064"/>
            <a:ext cx="3049190" cy="461665"/>
          </a:xfrm>
          <a:custGeom>
            <a:avLst/>
            <a:gdLst>
              <a:gd name="connsiteX0" fmla="*/ 0 w 3049190"/>
              <a:gd name="connsiteY0" fmla="*/ 0 h 461665"/>
              <a:gd name="connsiteX1" fmla="*/ 3049190 w 3049190"/>
              <a:gd name="connsiteY1" fmla="*/ 0 h 461665"/>
              <a:gd name="connsiteX2" fmla="*/ 3049190 w 3049190"/>
              <a:gd name="connsiteY2" fmla="*/ 461665 h 461665"/>
              <a:gd name="connsiteX3" fmla="*/ 0 w 3049190"/>
              <a:gd name="connsiteY3" fmla="*/ 461665 h 461665"/>
              <a:gd name="connsiteX4" fmla="*/ 0 w 3049190"/>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9190" h="461665" extrusionOk="0">
                <a:moveTo>
                  <a:pt x="0" y="0"/>
                </a:moveTo>
                <a:cubicBezTo>
                  <a:pt x="756032" y="-5264"/>
                  <a:pt x="1586589" y="84467"/>
                  <a:pt x="3049190" y="0"/>
                </a:cubicBezTo>
                <a:cubicBezTo>
                  <a:pt x="3045502" y="47644"/>
                  <a:pt x="3067007" y="347216"/>
                  <a:pt x="3049190" y="461665"/>
                </a:cubicBezTo>
                <a:cubicBezTo>
                  <a:pt x="1779625" y="567985"/>
                  <a:pt x="376762" y="454016"/>
                  <a:pt x="0" y="461665"/>
                </a:cubicBezTo>
                <a:cubicBezTo>
                  <a:pt x="26717" y="334458"/>
                  <a:pt x="19926" y="171528"/>
                  <a:pt x="0" y="0"/>
                </a:cubicBezTo>
                <a:close/>
              </a:path>
            </a:pathLst>
          </a:custGeom>
          <a:noFill/>
          <a:ln>
            <a:solidFill>
              <a:schemeClr val="tx1"/>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r>
              <a:rPr lang="vi-VN" sz="2400" b="1" dirty="0">
                <a:solidFill>
                  <a:srgbClr val="C00000"/>
                </a:solidFill>
                <a:effectLst/>
                <a:latin typeface="Times New Roman" panose="02020603050405020304" pitchFamily="18" charset="0"/>
                <a:ea typeface="Times New Roman" panose="02020603050405020304" pitchFamily="18" charset="0"/>
              </a:rPr>
              <a:t>PHIẾU HỌC TẬP 1</a:t>
            </a:r>
            <a:endParaRPr lang="en-US" sz="2400" dirty="0"/>
          </a:p>
        </p:txBody>
      </p:sp>
      <p:pic>
        <p:nvPicPr>
          <p:cNvPr id="16" name="Picture 15">
            <a:extLst>
              <a:ext uri="{FF2B5EF4-FFF2-40B4-BE49-F238E27FC236}">
                <a16:creationId xmlns:a16="http://schemas.microsoft.com/office/drawing/2014/main" id="{11FC289E-A75D-47C2-AF46-15CDFC95D4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83056" y1="21944" x2="83056" y2="21944"/>
                        <a14:foregroundMark x1="22500" y1="19722" x2="22500" y2="19722"/>
                        <a14:foregroundMark x1="26667" y1="30833" x2="26667" y2="30833"/>
                        <a14:foregroundMark x1="78889" y1="20556" x2="78889" y2="20556"/>
                      </a14:backgroundRemoval>
                    </a14:imgEffect>
                  </a14:imgLayer>
                </a14:imgProps>
              </a:ext>
            </a:extLst>
          </a:blip>
          <a:stretch>
            <a:fillRect/>
          </a:stretch>
        </p:blipFill>
        <p:spPr>
          <a:xfrm>
            <a:off x="10358698" y="161357"/>
            <a:ext cx="1659569" cy="1659569"/>
          </a:xfrm>
          <a:prstGeom prst="rect">
            <a:avLst/>
          </a:prstGeom>
        </p:spPr>
      </p:pic>
    </p:spTree>
    <p:extLst>
      <p:ext uri="{BB962C8B-B14F-4D97-AF65-F5344CB8AC3E}">
        <p14:creationId xmlns:p14="http://schemas.microsoft.com/office/powerpoint/2010/main" val="27282534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08456B8-E661-4AD2-BC68-16E46B858015}"/>
              </a:ext>
            </a:extLst>
          </p:cNvPr>
          <p:cNvGrpSpPr/>
          <p:nvPr/>
        </p:nvGrpSpPr>
        <p:grpSpPr>
          <a:xfrm>
            <a:off x="0" y="1044713"/>
            <a:ext cx="4793343" cy="728663"/>
            <a:chOff x="7296858" y="360377"/>
            <a:chExt cx="4572000" cy="1330955"/>
          </a:xfrm>
        </p:grpSpPr>
        <p:sp>
          <p:nvSpPr>
            <p:cNvPr id="12" name="Rectangle: Rounded Corners 11">
              <a:extLst>
                <a:ext uri="{FF2B5EF4-FFF2-40B4-BE49-F238E27FC236}">
                  <a16:creationId xmlns:a16="http://schemas.microsoft.com/office/drawing/2014/main" id="{EDA322BB-F9B4-4E11-9996-3892E01E7942}"/>
                </a:ext>
              </a:extLst>
            </p:cNvPr>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C04D01F-9BC5-4D9D-87C0-CC19533E8F23}"/>
                </a:ext>
              </a:extLst>
            </p:cNvPr>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5DEE85BC-B6F3-4601-82B0-2C1B9A6CEE44}"/>
              </a:ext>
            </a:extLst>
          </p:cNvPr>
          <p:cNvSpPr txBox="1"/>
          <p:nvPr/>
        </p:nvSpPr>
        <p:spPr>
          <a:xfrm>
            <a:off x="239430" y="1165241"/>
            <a:ext cx="5488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4273EB8-8246-4BE0-9099-288841B06B9D}"/>
              </a:ext>
            </a:extLst>
          </p:cNvPr>
          <p:cNvSpPr txBox="1"/>
          <p:nvPr/>
        </p:nvSpPr>
        <p:spPr>
          <a:xfrm>
            <a:off x="798052" y="1178211"/>
            <a:ext cx="40481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imes New Roman" panose="02020603050405020304" pitchFamily="18" charset="0"/>
                <a:cs typeface="Times New Roman" panose="02020603050405020304" pitchFamily="18" charset="0"/>
              </a:rPr>
              <a:t>ĐỌC -TÌM HIỂU CHUNG</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8594E4A-832E-4464-A985-94D1C6D51090}"/>
              </a:ext>
            </a:extLst>
          </p:cNvPr>
          <p:cNvSpPr txBox="1"/>
          <p:nvPr/>
        </p:nvSpPr>
        <p:spPr>
          <a:xfrm>
            <a:off x="161321" y="1815547"/>
            <a:ext cx="10858500" cy="619272"/>
          </a:xfrm>
          <a:prstGeom prst="rect">
            <a:avLst/>
          </a:prstGeom>
          <a:noFill/>
        </p:spPr>
        <p:txBody>
          <a:bodyPr wrap="square">
            <a:spAutoFit/>
          </a:bodyPr>
          <a:lstStyle/>
          <a:p>
            <a:pPr algn="just">
              <a:lnSpc>
                <a:spcPct val="107000"/>
              </a:lnSpc>
              <a:spcAft>
                <a:spcPts val="800"/>
              </a:spcAft>
            </a:pPr>
            <a:r>
              <a:rPr lang="vi-VN" sz="3200" b="1" kern="1200" dirty="0">
                <a:solidFill>
                  <a:srgbClr val="000000"/>
                </a:solidFill>
                <a:effectLst/>
                <a:latin typeface="Times New Roman" panose="02020603050405020304" pitchFamily="18" charset="0"/>
                <a:ea typeface="+mn-ea"/>
                <a:cs typeface="Times New Roman" panose="02020603050405020304" pitchFamily="18" charset="0"/>
              </a:rPr>
              <a:t>1. Đọc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000099" y="106858"/>
            <a:ext cx="10296870" cy="830997"/>
          </a:xfrm>
          <a:prstGeom prst="rect">
            <a:avLst/>
          </a:prstGeom>
          <a:solidFill>
            <a:schemeClr val="tx2">
              <a:lumMod val="20000"/>
              <a:lumOff val="80000"/>
            </a:schemeClr>
          </a:solidFill>
        </p:spPr>
        <p:txBody>
          <a:bodyPr wrap="square" rtlCol="0">
            <a:spAutoFit/>
          </a:bodyPr>
          <a:lstStyle/>
          <a:p>
            <a:pPr algn="ctr"/>
            <a:r>
              <a:rPr lang="vi-VN" sz="2400" b="1" dirty="0">
                <a:solidFill>
                  <a:srgbClr val="FF0000"/>
                </a:solidFill>
                <a:latin typeface="+mj-lt"/>
              </a:rPr>
              <a:t>BÀI 3: VĂN BẢN THÔNG TIN</a:t>
            </a:r>
          </a:p>
          <a:p>
            <a:pPr algn="ctr"/>
            <a:r>
              <a:rPr lang="vi-VN" sz="2400" b="1" dirty="0">
                <a:solidFill>
                  <a:srgbClr val="FF0000"/>
                </a:solidFill>
                <a:latin typeface="+mj-lt"/>
              </a:rPr>
              <a:t>Đọc hiểu văn bản: Nước biển dâng: bài toán khó cần giải trong thế kỉ XXI</a:t>
            </a:r>
            <a:endParaRPr lang="en-US" sz="2400" b="1" dirty="0">
              <a:solidFill>
                <a:srgbClr val="FF0000"/>
              </a:solidFill>
              <a:latin typeface="+mj-lt"/>
            </a:endParaRPr>
          </a:p>
        </p:txBody>
      </p:sp>
      <p:sp>
        <p:nvSpPr>
          <p:cNvPr id="22" name="TextBox 21">
            <a:extLst>
              <a:ext uri="{FF2B5EF4-FFF2-40B4-BE49-F238E27FC236}">
                <a16:creationId xmlns:a16="http://schemas.microsoft.com/office/drawing/2014/main" id="{7093DC8C-2D69-43AD-9F28-78357DE93B80}"/>
              </a:ext>
            </a:extLst>
          </p:cNvPr>
          <p:cNvSpPr txBox="1"/>
          <p:nvPr/>
        </p:nvSpPr>
        <p:spPr>
          <a:xfrm>
            <a:off x="161321" y="2503857"/>
            <a:ext cx="10858500" cy="530594"/>
          </a:xfrm>
          <a:prstGeom prst="rect">
            <a:avLst/>
          </a:prstGeom>
          <a:noFill/>
        </p:spPr>
        <p:txBody>
          <a:bodyPr wrap="square">
            <a:spAutoFit/>
          </a:bodyPr>
          <a:lstStyle/>
          <a:p>
            <a:pPr algn="just">
              <a:lnSpc>
                <a:spcPct val="107000"/>
              </a:lnSpc>
              <a:spcAft>
                <a:spcPts val="800"/>
              </a:spcAft>
            </a:pPr>
            <a:r>
              <a:rPr lang="vi-VN" sz="2800" b="1" kern="1200" dirty="0">
                <a:solidFill>
                  <a:srgbClr val="000000"/>
                </a:solidFill>
                <a:effectLst/>
                <a:latin typeface="Times New Roman" panose="02020603050405020304" pitchFamily="18" charset="0"/>
                <a:ea typeface="+mn-ea"/>
                <a:cs typeface="Times New Roman" panose="02020603050405020304" pitchFamily="18" charset="0"/>
              </a:rPr>
              <a:t>2. Tìm hiểu chung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25A9E0F4-2BC2-4EFD-A129-C9197D652771}"/>
              </a:ext>
            </a:extLst>
          </p:cNvPr>
          <p:cNvGrpSpPr/>
          <p:nvPr/>
        </p:nvGrpSpPr>
        <p:grpSpPr>
          <a:xfrm>
            <a:off x="19070" y="3995262"/>
            <a:ext cx="2839111" cy="2802877"/>
            <a:chOff x="1025986" y="1881518"/>
            <a:chExt cx="2839111" cy="2802877"/>
          </a:xfrm>
        </p:grpSpPr>
        <p:sp>
          <p:nvSpPr>
            <p:cNvPr id="17" name="Freeform: Shape 12">
              <a:extLst>
                <a:ext uri="{FF2B5EF4-FFF2-40B4-BE49-F238E27FC236}">
                  <a16:creationId xmlns:a16="http://schemas.microsoft.com/office/drawing/2014/main" id="{AF955179-511E-41AB-9B31-D8D39EC6008B}"/>
                </a:ext>
              </a:extLst>
            </p:cNvPr>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lvl="0" indent="0" algn="ctr" defTabSz="889000">
                <a:lnSpc>
                  <a:spcPct val="90000"/>
                </a:lnSpc>
                <a:spcBef>
                  <a:spcPct val="0"/>
                </a:spcBef>
                <a:spcAft>
                  <a:spcPct val="35000"/>
                </a:spcAft>
                <a:buNone/>
              </a:pPr>
              <a:r>
                <a:rPr lang="vi-VN" sz="3200" kern="1200" dirty="0">
                  <a:latin typeface="+mj-lt"/>
                </a:rPr>
                <a:t>Lưu Quang Hưng</a:t>
              </a:r>
              <a:endParaRPr lang="en-US" sz="3200" kern="1200" dirty="0">
                <a:latin typeface="+mj-lt"/>
              </a:endParaRPr>
            </a:p>
          </p:txBody>
        </p:sp>
        <p:sp>
          <p:nvSpPr>
            <p:cNvPr id="18" name="Arrow: Chevron 7">
              <a:extLst>
                <a:ext uri="{FF2B5EF4-FFF2-40B4-BE49-F238E27FC236}">
                  <a16:creationId xmlns:a16="http://schemas.microsoft.com/office/drawing/2014/main" id="{CF1EA744-0382-4877-B8D9-DF740BEC1BF5}"/>
                </a:ext>
              </a:extLst>
            </p:cNvPr>
            <p:cNvSpPr/>
            <p:nvPr/>
          </p:nvSpPr>
          <p:spPr>
            <a:xfrm>
              <a:off x="1025986" y="1881518"/>
              <a:ext cx="2795506" cy="764120"/>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9" name="TextBox 18">
              <a:extLst>
                <a:ext uri="{FF2B5EF4-FFF2-40B4-BE49-F238E27FC236}">
                  <a16:creationId xmlns:a16="http://schemas.microsoft.com/office/drawing/2014/main" id="{55D25166-713A-42C8-A3E6-3676FF394528}"/>
                </a:ext>
              </a:extLst>
            </p:cNvPr>
            <p:cNvSpPr txBox="1"/>
            <p:nvPr/>
          </p:nvSpPr>
          <p:spPr>
            <a:xfrm>
              <a:off x="1524306" y="2021565"/>
              <a:ext cx="1853803" cy="523220"/>
            </a:xfrm>
            <a:prstGeom prst="rect">
              <a:avLst/>
            </a:prstGeom>
            <a:noFill/>
          </p:spPr>
          <p:txBody>
            <a:bodyPr wrap="square">
              <a:spAutoFit/>
            </a:bodyPr>
            <a:lstStyle/>
            <a:p>
              <a:r>
                <a:rPr lang="vi-VN" sz="2800" b="1" dirty="0">
                  <a:solidFill>
                    <a:schemeClr val="bg1"/>
                  </a:solidFill>
                  <a:latin typeface="Times New Roman" panose="02020603050405020304" pitchFamily="18" charset="0"/>
                </a:rPr>
                <a:t>Tác giả</a:t>
              </a:r>
              <a:endParaRPr lang="en-US" sz="2800" dirty="0">
                <a:solidFill>
                  <a:schemeClr val="bg1"/>
                </a:solidFill>
              </a:endParaRPr>
            </a:p>
          </p:txBody>
        </p:sp>
      </p:grpSp>
      <p:grpSp>
        <p:nvGrpSpPr>
          <p:cNvPr id="20" name="Group 19">
            <a:extLst>
              <a:ext uri="{FF2B5EF4-FFF2-40B4-BE49-F238E27FC236}">
                <a16:creationId xmlns:a16="http://schemas.microsoft.com/office/drawing/2014/main" id="{A383B3DB-67AF-48A1-A9B1-00B48F40F8B2}"/>
              </a:ext>
            </a:extLst>
          </p:cNvPr>
          <p:cNvGrpSpPr/>
          <p:nvPr/>
        </p:nvGrpSpPr>
        <p:grpSpPr>
          <a:xfrm>
            <a:off x="5221636" y="1998820"/>
            <a:ext cx="4150999" cy="3919256"/>
            <a:chOff x="3884296" y="1850494"/>
            <a:chExt cx="4177109" cy="4020743"/>
          </a:xfrm>
        </p:grpSpPr>
        <p:sp>
          <p:nvSpPr>
            <p:cNvPr id="21" name="Freeform: Shape 16">
              <a:extLst>
                <a:ext uri="{FF2B5EF4-FFF2-40B4-BE49-F238E27FC236}">
                  <a16:creationId xmlns:a16="http://schemas.microsoft.com/office/drawing/2014/main" id="{6CC26D4D-F51C-4683-AB55-7A1E05D20293}"/>
                </a:ext>
              </a:extLst>
            </p:cNvPr>
            <p:cNvSpPr/>
            <p:nvPr/>
          </p:nvSpPr>
          <p:spPr>
            <a:xfrm>
              <a:off x="4634146" y="2168873"/>
              <a:ext cx="3418047" cy="3702364"/>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457200" lvl="0" indent="-457200" defTabSz="889000">
                <a:lnSpc>
                  <a:spcPct val="90000"/>
                </a:lnSpc>
                <a:spcBef>
                  <a:spcPct val="0"/>
                </a:spcBef>
                <a:spcAft>
                  <a:spcPct val="35000"/>
                </a:spcAft>
                <a:buFont typeface="Wingdings" panose="05000000000000000000" pitchFamily="2" charset="2"/>
                <a:buChar char="ü"/>
              </a:pPr>
              <a:endParaRPr lang="en-US" sz="2800" kern="1200" dirty="0">
                <a:latin typeface="+mj-lt"/>
              </a:endParaRPr>
            </a:p>
            <a:p>
              <a:pPr marL="457200" lvl="0" indent="-457200" defTabSz="889000">
                <a:lnSpc>
                  <a:spcPct val="90000"/>
                </a:lnSpc>
                <a:spcBef>
                  <a:spcPct val="0"/>
                </a:spcBef>
                <a:spcAft>
                  <a:spcPct val="35000"/>
                </a:spcAft>
                <a:buFont typeface="Wingdings" panose="05000000000000000000" pitchFamily="2" charset="2"/>
                <a:buChar char="ü"/>
              </a:pPr>
              <a:r>
                <a:rPr lang="vi-VN" sz="2800" kern="1200" dirty="0">
                  <a:latin typeface="+mj-lt"/>
                </a:rPr>
                <a:t>Thể loại: Văn bản thông tin</a:t>
              </a:r>
              <a:endParaRPr lang="en-US" sz="2800" kern="1200" dirty="0">
                <a:latin typeface="+mj-lt"/>
              </a:endParaRPr>
            </a:p>
            <a:p>
              <a:pPr marL="457200" lvl="0" indent="-457200" defTabSz="889000">
                <a:lnSpc>
                  <a:spcPct val="90000"/>
                </a:lnSpc>
                <a:spcBef>
                  <a:spcPct val="0"/>
                </a:spcBef>
                <a:spcAft>
                  <a:spcPct val="35000"/>
                </a:spcAft>
                <a:buFont typeface="Wingdings" panose="05000000000000000000" pitchFamily="2" charset="2"/>
                <a:buChar char="ü"/>
              </a:pPr>
              <a:r>
                <a:rPr lang="vi-VN" sz="2800" kern="1200" dirty="0">
                  <a:latin typeface="+mj-lt"/>
                </a:rPr>
                <a:t>Kiểu văn bản: Văn bản thông tin  giải thích một hiện tượng tự nhiên</a:t>
              </a:r>
              <a:endParaRPr lang="en-US" sz="2800" kern="1200" dirty="0">
                <a:latin typeface="+mj-lt"/>
              </a:endParaRPr>
            </a:p>
          </p:txBody>
        </p:sp>
        <p:sp>
          <p:nvSpPr>
            <p:cNvPr id="23" name="Arrow: Chevron 15">
              <a:extLst>
                <a:ext uri="{FF2B5EF4-FFF2-40B4-BE49-F238E27FC236}">
                  <a16:creationId xmlns:a16="http://schemas.microsoft.com/office/drawing/2014/main" id="{03FF052F-8084-4CF9-AF31-407614EB0282}"/>
                </a:ext>
              </a:extLst>
            </p:cNvPr>
            <p:cNvSpPr/>
            <p:nvPr/>
          </p:nvSpPr>
          <p:spPr>
            <a:xfrm>
              <a:off x="3884296" y="1850494"/>
              <a:ext cx="4177109" cy="764120"/>
            </a:xfrm>
            <a:prstGeom prst="chevron">
              <a:avLst>
                <a:gd name="adj" fmla="val 40000"/>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endParaRPr lang="en-US" dirty="0"/>
            </a:p>
          </p:txBody>
        </p:sp>
        <p:sp>
          <p:nvSpPr>
            <p:cNvPr id="24" name="TextBox 23">
              <a:extLst>
                <a:ext uri="{FF2B5EF4-FFF2-40B4-BE49-F238E27FC236}">
                  <a16:creationId xmlns:a16="http://schemas.microsoft.com/office/drawing/2014/main" id="{0E8A77E2-F20E-4920-8A50-23BFA971E0F6}"/>
                </a:ext>
              </a:extLst>
            </p:cNvPr>
            <p:cNvSpPr txBox="1"/>
            <p:nvPr/>
          </p:nvSpPr>
          <p:spPr>
            <a:xfrm>
              <a:off x="4128755" y="2001968"/>
              <a:ext cx="3801570" cy="523220"/>
            </a:xfrm>
            <a:prstGeom prst="rect">
              <a:avLst/>
            </a:prstGeom>
            <a:noFill/>
          </p:spPr>
          <p:txBody>
            <a:bodyPr wrap="square">
              <a:spAutoFit/>
            </a:bodyPr>
            <a:lstStyle/>
            <a:p>
              <a:r>
                <a:rPr lang="vi-VN" sz="2800" b="1" dirty="0">
                  <a:solidFill>
                    <a:schemeClr val="bg1"/>
                  </a:solidFill>
                  <a:effectLst/>
                  <a:latin typeface="Times New Roman" panose="02020603050405020304" pitchFamily="18" charset="0"/>
                  <a:ea typeface="Times New Roman" panose="02020603050405020304" pitchFamily="18" charset="0"/>
                </a:rPr>
                <a:t>Thể loại, kiểu văn bản</a:t>
              </a:r>
              <a:endParaRPr lang="en-US" sz="2800" dirty="0">
                <a:solidFill>
                  <a:schemeClr val="bg1"/>
                </a:solidFill>
              </a:endParaRPr>
            </a:p>
          </p:txBody>
        </p:sp>
      </p:grpSp>
      <p:grpSp>
        <p:nvGrpSpPr>
          <p:cNvPr id="25" name="Group 24">
            <a:extLst>
              <a:ext uri="{FF2B5EF4-FFF2-40B4-BE49-F238E27FC236}">
                <a16:creationId xmlns:a16="http://schemas.microsoft.com/office/drawing/2014/main" id="{47431C47-E297-4B5A-A814-3E16C1EA9E39}"/>
              </a:ext>
            </a:extLst>
          </p:cNvPr>
          <p:cNvGrpSpPr/>
          <p:nvPr/>
        </p:nvGrpSpPr>
        <p:grpSpPr>
          <a:xfrm>
            <a:off x="9254381" y="1044713"/>
            <a:ext cx="2845609" cy="2818662"/>
            <a:chOff x="8307705" y="1876244"/>
            <a:chExt cx="2845609" cy="2818662"/>
          </a:xfrm>
        </p:grpSpPr>
        <p:sp>
          <p:nvSpPr>
            <p:cNvPr id="26" name="Freeform: Shape 20">
              <a:extLst>
                <a:ext uri="{FF2B5EF4-FFF2-40B4-BE49-F238E27FC236}">
                  <a16:creationId xmlns:a16="http://schemas.microsoft.com/office/drawing/2014/main" id="{AA048B4F-3385-4C78-82E7-DDB3BE36A3FF}"/>
                </a:ext>
              </a:extLst>
            </p:cNvPr>
            <p:cNvSpPr/>
            <p:nvPr/>
          </p:nvSpPr>
          <p:spPr>
            <a:xfrm>
              <a:off x="8792665" y="2397479"/>
              <a:ext cx="2360649" cy="2297427"/>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lvl="0" indent="0" algn="ctr" defTabSz="889000">
                <a:lnSpc>
                  <a:spcPct val="90000"/>
                </a:lnSpc>
                <a:spcBef>
                  <a:spcPct val="0"/>
                </a:spcBef>
                <a:spcAft>
                  <a:spcPct val="35000"/>
                </a:spcAft>
                <a:buNone/>
              </a:pPr>
              <a:r>
                <a:rPr lang="vi-VN" sz="3200" kern="1200" dirty="0">
                  <a:latin typeface="+mj-lt"/>
                </a:rPr>
                <a:t>Thuyết minh</a:t>
              </a:r>
              <a:endParaRPr lang="en-US" sz="3200" kern="1200" dirty="0">
                <a:latin typeface="+mj-lt"/>
              </a:endParaRPr>
            </a:p>
          </p:txBody>
        </p:sp>
        <p:sp>
          <p:nvSpPr>
            <p:cNvPr id="27" name="Arrow: Chevron 18">
              <a:extLst>
                <a:ext uri="{FF2B5EF4-FFF2-40B4-BE49-F238E27FC236}">
                  <a16:creationId xmlns:a16="http://schemas.microsoft.com/office/drawing/2014/main" id="{26B32D2E-B814-4201-8E0F-F266F24C5C9A}"/>
                </a:ext>
              </a:extLst>
            </p:cNvPr>
            <p:cNvSpPr/>
            <p:nvPr/>
          </p:nvSpPr>
          <p:spPr>
            <a:xfrm>
              <a:off x="8307705" y="1992116"/>
              <a:ext cx="2795506" cy="764120"/>
            </a:xfrm>
            <a:prstGeom prst="chevron">
              <a:avLst>
                <a:gd name="adj" fmla="val 40000"/>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28" name="TextBox 27">
              <a:extLst>
                <a:ext uri="{FF2B5EF4-FFF2-40B4-BE49-F238E27FC236}">
                  <a16:creationId xmlns:a16="http://schemas.microsoft.com/office/drawing/2014/main" id="{5D58C8B7-479F-4E35-A3C6-02553C1EAAD2}"/>
                </a:ext>
              </a:extLst>
            </p:cNvPr>
            <p:cNvSpPr txBox="1"/>
            <p:nvPr/>
          </p:nvSpPr>
          <p:spPr>
            <a:xfrm>
              <a:off x="8616706" y="1876244"/>
              <a:ext cx="2253853" cy="954107"/>
            </a:xfrm>
            <a:prstGeom prst="rect">
              <a:avLst/>
            </a:prstGeom>
            <a:noFill/>
          </p:spPr>
          <p:txBody>
            <a:bodyPr wrap="square">
              <a:spAutoFit/>
            </a:bodyPr>
            <a:lstStyle/>
            <a:p>
              <a:r>
                <a:rPr lang="vi-VN" sz="2800" b="1" dirty="0">
                  <a:solidFill>
                    <a:schemeClr val="bg1"/>
                  </a:solidFill>
                  <a:effectLst/>
                  <a:latin typeface="Times New Roman" panose="02020603050405020304" pitchFamily="18" charset="0"/>
                  <a:ea typeface="Times New Roman" panose="02020603050405020304" pitchFamily="18" charset="0"/>
                </a:rPr>
                <a:t>Phương thức biểu đạt</a:t>
              </a:r>
              <a:endParaRPr lang="en-US" sz="2800" dirty="0">
                <a:solidFill>
                  <a:schemeClr val="bg1"/>
                </a:solidFill>
              </a:endParaRPr>
            </a:p>
          </p:txBody>
        </p:sp>
      </p:grpSp>
      <p:grpSp>
        <p:nvGrpSpPr>
          <p:cNvPr id="29" name="Group 28">
            <a:extLst>
              <a:ext uri="{FF2B5EF4-FFF2-40B4-BE49-F238E27FC236}">
                <a16:creationId xmlns:a16="http://schemas.microsoft.com/office/drawing/2014/main" id="{25A9E0F4-2BC2-4EFD-A129-C9197D652771}"/>
              </a:ext>
            </a:extLst>
          </p:cNvPr>
          <p:cNvGrpSpPr/>
          <p:nvPr/>
        </p:nvGrpSpPr>
        <p:grpSpPr>
          <a:xfrm>
            <a:off x="2869513" y="3104230"/>
            <a:ext cx="2839111" cy="2802877"/>
            <a:chOff x="1025986" y="1881518"/>
            <a:chExt cx="2839111" cy="2802877"/>
          </a:xfrm>
        </p:grpSpPr>
        <p:sp>
          <p:nvSpPr>
            <p:cNvPr id="30" name="Freeform: Shape 12">
              <a:extLst>
                <a:ext uri="{FF2B5EF4-FFF2-40B4-BE49-F238E27FC236}">
                  <a16:creationId xmlns:a16="http://schemas.microsoft.com/office/drawing/2014/main" id="{AF955179-511E-41AB-9B31-D8D39EC6008B}"/>
                </a:ext>
              </a:extLst>
            </p:cNvPr>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lvl="0" algn="ctr" defTabSz="889000">
                <a:lnSpc>
                  <a:spcPct val="90000"/>
                </a:lnSpc>
                <a:spcBef>
                  <a:spcPct val="0"/>
                </a:spcBef>
                <a:spcAft>
                  <a:spcPct val="35000"/>
                </a:spcAft>
              </a:pPr>
              <a:r>
                <a:rPr lang="vi-VN" sz="2800" dirty="0">
                  <a:latin typeface="Times New Roman" panose="02020603050405020304" pitchFamily="18" charset="0"/>
                  <a:ea typeface="Calibri" panose="020F0502020204030204" pitchFamily="34" charset="0"/>
                </a:rPr>
                <a:t>tiasang.com.vn</a:t>
              </a:r>
            </a:p>
            <a:p>
              <a:pPr lvl="0" algn="ctr" defTabSz="889000">
                <a:lnSpc>
                  <a:spcPct val="90000"/>
                </a:lnSpc>
                <a:spcBef>
                  <a:spcPct val="0"/>
                </a:spcBef>
                <a:spcAft>
                  <a:spcPct val="35000"/>
                </a:spcAft>
              </a:pPr>
              <a:r>
                <a:rPr lang="vi-VN" sz="2800" dirty="0">
                  <a:latin typeface="Times New Roman" panose="02020603050405020304" pitchFamily="18" charset="0"/>
                  <a:ea typeface="Calibri" panose="020F0502020204030204" pitchFamily="34" charset="0"/>
                </a:rPr>
                <a:t>25-3-2020</a:t>
              </a:r>
              <a:endParaRPr lang="en-US" sz="2800" kern="1200" dirty="0">
                <a:latin typeface="+mj-lt"/>
              </a:endParaRPr>
            </a:p>
          </p:txBody>
        </p:sp>
        <p:sp>
          <p:nvSpPr>
            <p:cNvPr id="31" name="Arrow: Chevron 7">
              <a:extLst>
                <a:ext uri="{FF2B5EF4-FFF2-40B4-BE49-F238E27FC236}">
                  <a16:creationId xmlns:a16="http://schemas.microsoft.com/office/drawing/2014/main" id="{CF1EA744-0382-4877-B8D9-DF740BEC1BF5}"/>
                </a:ext>
              </a:extLst>
            </p:cNvPr>
            <p:cNvSpPr/>
            <p:nvPr/>
          </p:nvSpPr>
          <p:spPr>
            <a:xfrm>
              <a:off x="1025986" y="1881518"/>
              <a:ext cx="2795506" cy="764120"/>
            </a:xfrm>
            <a:prstGeom prst="chevron">
              <a:avLst>
                <a:gd name="adj" fmla="val 40000"/>
              </a:avLst>
            </a:prstGeom>
            <a:solidFill>
              <a:schemeClr val="accent6">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32" name="TextBox 31">
              <a:extLst>
                <a:ext uri="{FF2B5EF4-FFF2-40B4-BE49-F238E27FC236}">
                  <a16:creationId xmlns:a16="http://schemas.microsoft.com/office/drawing/2014/main" id="{55D25166-713A-42C8-A3E6-3676FF394528}"/>
                </a:ext>
              </a:extLst>
            </p:cNvPr>
            <p:cNvSpPr txBox="1"/>
            <p:nvPr/>
          </p:nvSpPr>
          <p:spPr>
            <a:xfrm>
              <a:off x="1524306" y="2021565"/>
              <a:ext cx="1853803" cy="523220"/>
            </a:xfrm>
            <a:prstGeom prst="rect">
              <a:avLst/>
            </a:prstGeom>
            <a:noFill/>
          </p:spPr>
          <p:txBody>
            <a:bodyPr wrap="square">
              <a:spAutoFit/>
            </a:bodyPr>
            <a:lstStyle/>
            <a:p>
              <a:r>
                <a:rPr lang="vi-VN" sz="2800" b="1" kern="1200" dirty="0">
                  <a:solidFill>
                    <a:schemeClr val="bg1"/>
                  </a:solidFill>
                  <a:effectLst/>
                  <a:latin typeface="Times New Roman" panose="02020603050405020304" pitchFamily="18" charset="0"/>
                  <a:ea typeface="+mn-ea"/>
                </a:rPr>
                <a:t>Xuất xứ</a:t>
              </a:r>
              <a:endParaRPr lang="en-US" sz="2800" dirty="0">
                <a:solidFill>
                  <a:schemeClr val="bg1"/>
                </a:solidFill>
              </a:endParaRPr>
            </a:p>
          </p:txBody>
        </p:sp>
      </p:grpSp>
      <p:sp>
        <p:nvSpPr>
          <p:cNvPr id="3" name="TextBox 2">
            <a:extLst>
              <a:ext uri="{FF2B5EF4-FFF2-40B4-BE49-F238E27FC236}">
                <a16:creationId xmlns:a16="http://schemas.microsoft.com/office/drawing/2014/main" id="{8C1E3444-0DA3-1A19-1200-5F548E4D49FB}"/>
              </a:ext>
            </a:extLst>
          </p:cNvPr>
          <p:cNvSpPr txBox="1"/>
          <p:nvPr/>
        </p:nvSpPr>
        <p:spPr>
          <a:xfrm>
            <a:off x="3220277" y="6414054"/>
            <a:ext cx="7103166" cy="461665"/>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Văn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Thu Trang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THCS Long </a:t>
            </a:r>
            <a:r>
              <a:rPr lang="en-US" sz="2400" dirty="0" err="1">
                <a:latin typeface="Times New Roman" panose="02020603050405020304" pitchFamily="18" charset="0"/>
                <a:cs typeface="Times New Roman" panose="02020603050405020304" pitchFamily="18" charset="0"/>
              </a:rPr>
              <a:t>Biên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2232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40523" y="1976995"/>
            <a:ext cx="8166538" cy="3078747"/>
          </a:xfrm>
          <a:prstGeom prst="rect">
            <a:avLst/>
          </a:prstGeom>
        </p:spPr>
      </p:pic>
      <p:pic>
        <p:nvPicPr>
          <p:cNvPr id="8" name="Picture 7"/>
          <p:cNvPicPr>
            <a:picLocks noChangeAspect="1"/>
          </p:cNvPicPr>
          <p:nvPr/>
        </p:nvPicPr>
        <p:blipFill rotWithShape="1">
          <a:blip r:embed="rId3"/>
          <a:srcRect l="3266"/>
          <a:stretch/>
        </p:blipFill>
        <p:spPr>
          <a:xfrm>
            <a:off x="6644157" y="0"/>
            <a:ext cx="5547843" cy="3603171"/>
          </a:xfrm>
          <a:prstGeom prst="rect">
            <a:avLst/>
          </a:prstGeom>
        </p:spPr>
      </p:pic>
      <p:pic>
        <p:nvPicPr>
          <p:cNvPr id="9" name="Picture 8"/>
          <p:cNvPicPr>
            <a:picLocks noChangeAspect="1"/>
          </p:cNvPicPr>
          <p:nvPr/>
        </p:nvPicPr>
        <p:blipFill>
          <a:blip r:embed="rId4"/>
          <a:stretch>
            <a:fillRect/>
          </a:stretch>
        </p:blipFill>
        <p:spPr>
          <a:xfrm>
            <a:off x="6644158" y="3603171"/>
            <a:ext cx="5547841" cy="3292125"/>
          </a:xfrm>
          <a:prstGeom prst="rect">
            <a:avLst/>
          </a:prstGeom>
        </p:spPr>
      </p:pic>
    </p:spTree>
    <p:extLst>
      <p:ext uri="{BB962C8B-B14F-4D97-AF65-F5344CB8AC3E}">
        <p14:creationId xmlns:p14="http://schemas.microsoft.com/office/powerpoint/2010/main" val="4096452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08456B8-E661-4AD2-BC68-16E46B858015}"/>
              </a:ext>
            </a:extLst>
          </p:cNvPr>
          <p:cNvGrpSpPr/>
          <p:nvPr/>
        </p:nvGrpSpPr>
        <p:grpSpPr>
          <a:xfrm>
            <a:off x="416206" y="300037"/>
            <a:ext cx="5797550" cy="728663"/>
            <a:chOff x="7296858" y="360377"/>
            <a:chExt cx="4572000" cy="1330955"/>
          </a:xfrm>
        </p:grpSpPr>
        <p:sp>
          <p:nvSpPr>
            <p:cNvPr id="12" name="Rectangle: Rounded Corners 11">
              <a:extLst>
                <a:ext uri="{FF2B5EF4-FFF2-40B4-BE49-F238E27FC236}">
                  <a16:creationId xmlns:a16="http://schemas.microsoft.com/office/drawing/2014/main" id="{EDA322BB-F9B4-4E11-9996-3892E01E7942}"/>
                </a:ext>
              </a:extLst>
            </p:cNvPr>
            <p:cNvSpPr/>
            <p:nvPr/>
          </p:nvSpPr>
          <p:spPr>
            <a:xfrm>
              <a:off x="7296858" y="360377"/>
              <a:ext cx="4572000" cy="1330955"/>
            </a:xfrm>
            <a:prstGeom prst="roundRect">
              <a:avLst>
                <a:gd name="adj" fmla="val 50000"/>
              </a:avLst>
            </a:prstGeom>
            <a:gradFill flip="none" rotWithShape="1">
              <a:gsLst>
                <a:gs pos="0">
                  <a:srgbClr val="FFFF00"/>
                </a:gs>
                <a:gs pos="64000">
                  <a:srgbClr val="FF33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EC04D01F-9BC5-4D9D-87C0-CC19533E8F23}"/>
                </a:ext>
              </a:extLst>
            </p:cNvPr>
            <p:cNvSpPr/>
            <p:nvPr/>
          </p:nvSpPr>
          <p:spPr>
            <a:xfrm>
              <a:off x="7377724" y="412573"/>
              <a:ext cx="570128" cy="1186477"/>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5DEE85BC-B6F3-4601-82B0-2C1B9A6CEE44}"/>
              </a:ext>
            </a:extLst>
          </p:cNvPr>
          <p:cNvSpPr txBox="1"/>
          <p:nvPr/>
        </p:nvSpPr>
        <p:spPr>
          <a:xfrm>
            <a:off x="618765" y="371465"/>
            <a:ext cx="5086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10" name="TextBox 9">
            <a:extLst>
              <a:ext uri="{FF2B5EF4-FFF2-40B4-BE49-F238E27FC236}">
                <a16:creationId xmlns:a16="http://schemas.microsoft.com/office/drawing/2014/main" id="{64273EB8-8246-4BE0-9099-288841B06B9D}"/>
              </a:ext>
            </a:extLst>
          </p:cNvPr>
          <p:cNvSpPr txBox="1"/>
          <p:nvPr/>
        </p:nvSpPr>
        <p:spPr>
          <a:xfrm>
            <a:off x="1244230" y="371477"/>
            <a:ext cx="41158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1" dirty="0">
                <a:solidFill>
                  <a:prstClr val="white"/>
                </a:solidFill>
                <a:latin typeface="Times New Roman" panose="02020603050405020304" pitchFamily="18" charset="0"/>
                <a:cs typeface="Times New Roman" panose="02020603050405020304" pitchFamily="18" charset="0"/>
              </a:rPr>
              <a:t>TÌM HIỂU CHI TIẾT</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7093DC8C-2D69-43AD-9F28-78357DE93B80}"/>
              </a:ext>
            </a:extLst>
          </p:cNvPr>
          <p:cNvSpPr txBox="1"/>
          <p:nvPr/>
        </p:nvSpPr>
        <p:spPr>
          <a:xfrm>
            <a:off x="666750" y="1067943"/>
            <a:ext cx="10858500" cy="55335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vi-VN" sz="2800" b="1" dirty="0">
                <a:solidFill>
                  <a:srgbClr val="000000"/>
                </a:solidFill>
                <a:latin typeface="Times New Roman" panose="02020603050405020304" pitchFamily="18" charset="0"/>
                <a:cs typeface="Times New Roman" panose="02020603050405020304" pitchFamily="18" charset="0"/>
              </a:rPr>
              <a:t>1. Chủ đề; Nhan đề; Sa – pô:</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38E7CEC1-BC5C-4E1C-941D-0AFF930F0D00}"/>
              </a:ext>
            </a:extLst>
          </p:cNvPr>
          <p:cNvGrpSpPr/>
          <p:nvPr/>
        </p:nvGrpSpPr>
        <p:grpSpPr>
          <a:xfrm>
            <a:off x="8339654" y="539889"/>
            <a:ext cx="3676071" cy="4771581"/>
            <a:chOff x="1817093" y="2373057"/>
            <a:chExt cx="3676071" cy="3613752"/>
          </a:xfrm>
        </p:grpSpPr>
        <p:grpSp>
          <p:nvGrpSpPr>
            <p:cNvPr id="31" name="Group 30">
              <a:extLst>
                <a:ext uri="{FF2B5EF4-FFF2-40B4-BE49-F238E27FC236}">
                  <a16:creationId xmlns:a16="http://schemas.microsoft.com/office/drawing/2014/main" id="{25A9E0F4-2BC2-4EFD-A129-C9197D652771}"/>
                </a:ext>
              </a:extLst>
            </p:cNvPr>
            <p:cNvGrpSpPr/>
            <p:nvPr/>
          </p:nvGrpSpPr>
          <p:grpSpPr>
            <a:xfrm>
              <a:off x="1817093" y="2373057"/>
              <a:ext cx="3676071" cy="3417000"/>
              <a:chOff x="1054632" y="1832652"/>
              <a:chExt cx="2810465" cy="2851743"/>
            </a:xfrm>
          </p:grpSpPr>
          <p:sp>
            <p:nvSpPr>
              <p:cNvPr id="13" name="Freeform: Shape 12">
                <a:extLst>
                  <a:ext uri="{FF2B5EF4-FFF2-40B4-BE49-F238E27FC236}">
                    <a16:creationId xmlns:a16="http://schemas.microsoft.com/office/drawing/2014/main" id="{AF955179-511E-41AB-9B31-D8D39EC6008B}"/>
                  </a:ext>
                </a:extLst>
              </p:cNvPr>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sp>
            <p:nvSpPr>
              <p:cNvPr id="8" name="Arrow: Chevron 7">
                <a:extLst>
                  <a:ext uri="{FF2B5EF4-FFF2-40B4-BE49-F238E27FC236}">
                    <a16:creationId xmlns:a16="http://schemas.microsoft.com/office/drawing/2014/main" id="{CF1EA744-0382-4877-B8D9-DF740BEC1BF5}"/>
                  </a:ext>
                </a:extLst>
              </p:cNvPr>
              <p:cNvSpPr/>
              <p:nvPr/>
            </p:nvSpPr>
            <p:spPr>
              <a:xfrm>
                <a:off x="1054632" y="1832652"/>
                <a:ext cx="2795506" cy="764120"/>
              </a:xfrm>
              <a:prstGeom prst="chevron">
                <a:avLst>
                  <a:gd name="adj" fmla="val 40000"/>
                </a:avLst>
              </a:prstGeom>
              <a:solidFill>
                <a:schemeClr val="accent4">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sp>
          <p:nvSpPr>
            <p:cNvPr id="22" name="TextBox 21">
              <a:extLst>
                <a:ext uri="{FF2B5EF4-FFF2-40B4-BE49-F238E27FC236}">
                  <a16:creationId xmlns:a16="http://schemas.microsoft.com/office/drawing/2014/main" id="{02DE06C2-6C67-46B6-BDF7-BB59D01575D5}"/>
                </a:ext>
              </a:extLst>
            </p:cNvPr>
            <p:cNvSpPr txBox="1"/>
            <p:nvPr/>
          </p:nvSpPr>
          <p:spPr>
            <a:xfrm>
              <a:off x="3095069" y="2569236"/>
              <a:ext cx="1174116" cy="523220"/>
            </a:xfrm>
            <a:prstGeom prst="rect">
              <a:avLst/>
            </a:prstGeom>
            <a:noFill/>
          </p:spPr>
          <p:txBody>
            <a:bodyPr wrap="square">
              <a:spAutoFit/>
            </a:bodyPr>
            <a:lstStyle/>
            <a:p>
              <a:r>
                <a:rPr lang="vi-VN" sz="2800" b="1" dirty="0">
                  <a:latin typeface="Times New Roman" panose="02020603050405020304" pitchFamily="18" charset="0"/>
                </a:rPr>
                <a:t>Sa-pô</a:t>
              </a:r>
              <a:endParaRPr lang="en-US" sz="2800" dirty="0"/>
            </a:p>
          </p:txBody>
        </p:sp>
        <p:sp>
          <p:nvSpPr>
            <p:cNvPr id="24" name="TextBox 23">
              <a:extLst>
                <a:ext uri="{FF2B5EF4-FFF2-40B4-BE49-F238E27FC236}">
                  <a16:creationId xmlns:a16="http://schemas.microsoft.com/office/drawing/2014/main" id="{FCD21147-EE46-46C0-805E-C561AC6B6326}"/>
                </a:ext>
              </a:extLst>
            </p:cNvPr>
            <p:cNvSpPr txBox="1"/>
            <p:nvPr/>
          </p:nvSpPr>
          <p:spPr>
            <a:xfrm>
              <a:off x="2209589" y="3274874"/>
              <a:ext cx="3261835" cy="2711935"/>
            </a:xfrm>
            <a:prstGeom prst="rect">
              <a:avLst/>
            </a:prstGeom>
            <a:noFill/>
          </p:spPr>
          <p:txBody>
            <a:bodyPr wrap="square">
              <a:spAutoFit/>
            </a:bodyPr>
            <a:lstStyle/>
            <a:p>
              <a:r>
                <a:rPr lang="vi-VN" sz="2400" dirty="0">
                  <a:latin typeface="+mj-lt"/>
                </a:rPr>
                <a:t>Tác giả đã đưa ra hệ quả của hiện tượng biến đổi khí hậu làm nước biển dâng đối với Đồng bằng sông Cửu Long và nhiều vùng ven biển trên thế giới để dẫn dắt người đọc vào nội dung chính của văn bản.</a:t>
              </a:r>
              <a:endParaRPr lang="en-US" sz="2400" dirty="0">
                <a:latin typeface="+mj-lt"/>
              </a:endParaRPr>
            </a:p>
          </p:txBody>
        </p:sp>
      </p:grpSp>
      <p:grpSp>
        <p:nvGrpSpPr>
          <p:cNvPr id="20" name="Group 19">
            <a:extLst>
              <a:ext uri="{FF2B5EF4-FFF2-40B4-BE49-F238E27FC236}">
                <a16:creationId xmlns:a16="http://schemas.microsoft.com/office/drawing/2014/main" id="{D8201030-28E4-4A2C-A03B-5AEC9DF4CB18}"/>
              </a:ext>
            </a:extLst>
          </p:cNvPr>
          <p:cNvGrpSpPr/>
          <p:nvPr/>
        </p:nvGrpSpPr>
        <p:grpSpPr>
          <a:xfrm>
            <a:off x="3986878" y="1903170"/>
            <a:ext cx="3936737" cy="3770063"/>
            <a:chOff x="5876907" y="1489935"/>
            <a:chExt cx="3780097" cy="3436383"/>
          </a:xfrm>
        </p:grpSpPr>
        <p:sp>
          <p:nvSpPr>
            <p:cNvPr id="21" name="Freeform: Shape 20">
              <a:extLst>
                <a:ext uri="{FF2B5EF4-FFF2-40B4-BE49-F238E27FC236}">
                  <a16:creationId xmlns:a16="http://schemas.microsoft.com/office/drawing/2014/main" id="{AA048B4F-3385-4C78-82E7-DDB3BE36A3FF}"/>
                </a:ext>
              </a:extLst>
            </p:cNvPr>
            <p:cNvSpPr/>
            <p:nvPr/>
          </p:nvSpPr>
          <p:spPr>
            <a:xfrm>
              <a:off x="6521126" y="1994975"/>
              <a:ext cx="3135878" cy="2862354"/>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sp>
          <p:nvSpPr>
            <p:cNvPr id="19" name="Arrow: Chevron 18">
              <a:extLst>
                <a:ext uri="{FF2B5EF4-FFF2-40B4-BE49-F238E27FC236}">
                  <a16:creationId xmlns:a16="http://schemas.microsoft.com/office/drawing/2014/main" id="{26B32D2E-B814-4201-8E0F-F266F24C5C9A}"/>
                </a:ext>
              </a:extLst>
            </p:cNvPr>
            <p:cNvSpPr/>
            <p:nvPr/>
          </p:nvSpPr>
          <p:spPr>
            <a:xfrm>
              <a:off x="5876907" y="1489935"/>
              <a:ext cx="3713540" cy="952014"/>
            </a:xfrm>
            <a:prstGeom prst="chevron">
              <a:avLst>
                <a:gd name="adj" fmla="val 40000"/>
              </a:avLst>
            </a:prstGeom>
            <a:solidFill>
              <a:schemeClr val="accent1"/>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C59B4F2A-2DBA-4F6E-BCC4-A1B2DF95DF24}"/>
                </a:ext>
              </a:extLst>
            </p:cNvPr>
            <p:cNvSpPr txBox="1"/>
            <p:nvPr/>
          </p:nvSpPr>
          <p:spPr>
            <a:xfrm>
              <a:off x="6355230" y="1726185"/>
              <a:ext cx="2959442" cy="523220"/>
            </a:xfrm>
            <a:prstGeom prst="rect">
              <a:avLst/>
            </a:prstGeom>
            <a:noFill/>
          </p:spPr>
          <p:txBody>
            <a:bodyPr wrap="square">
              <a:spAutoFit/>
            </a:bodyPr>
            <a:lstStyle/>
            <a:p>
              <a:r>
                <a:rPr lang="vi-VN" sz="2800" b="1" dirty="0">
                  <a:solidFill>
                    <a:schemeClr val="bg1"/>
                  </a:solidFill>
                  <a:effectLst/>
                  <a:latin typeface="Times New Roman" panose="02020603050405020304" pitchFamily="18" charset="0"/>
                  <a:ea typeface="Times New Roman" panose="02020603050405020304" pitchFamily="18" charset="0"/>
                </a:rPr>
                <a:t>Ý nghĩa n</a:t>
              </a:r>
              <a:r>
                <a:rPr lang="en-US" sz="2800" b="1" dirty="0" err="1">
                  <a:solidFill>
                    <a:schemeClr val="bg1"/>
                  </a:solidFill>
                  <a:effectLst/>
                  <a:latin typeface="Times New Roman" panose="02020603050405020304" pitchFamily="18" charset="0"/>
                  <a:ea typeface="Times New Roman" panose="02020603050405020304" pitchFamily="18" charset="0"/>
                </a:rPr>
                <a:t>han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đề</a:t>
              </a:r>
              <a:endParaRPr lang="en-US" sz="2800" dirty="0">
                <a:solidFill>
                  <a:schemeClr val="bg1"/>
                </a:solidFill>
              </a:endParaRPr>
            </a:p>
          </p:txBody>
        </p:sp>
        <p:sp>
          <p:nvSpPr>
            <p:cNvPr id="28" name="TextBox 27">
              <a:extLst>
                <a:ext uri="{FF2B5EF4-FFF2-40B4-BE49-F238E27FC236}">
                  <a16:creationId xmlns:a16="http://schemas.microsoft.com/office/drawing/2014/main" id="{8BBADC3A-CBDA-4371-B091-A010868FB8A0}"/>
                </a:ext>
              </a:extLst>
            </p:cNvPr>
            <p:cNvSpPr txBox="1"/>
            <p:nvPr/>
          </p:nvSpPr>
          <p:spPr>
            <a:xfrm>
              <a:off x="6578161" y="2485655"/>
              <a:ext cx="3012286" cy="2440663"/>
            </a:xfrm>
            <a:prstGeom prst="rect">
              <a:avLst/>
            </a:prstGeom>
            <a:noFill/>
          </p:spPr>
          <p:txBody>
            <a:bodyPr wrap="square">
              <a:spAutoFit/>
            </a:bodyPr>
            <a:lstStyle/>
            <a:p>
              <a:pPr algn="just"/>
              <a:r>
                <a:rPr lang="vi-VN" sz="2400" dirty="0">
                  <a:solidFill>
                    <a:srgbClr val="000000"/>
                  </a:solidFill>
                  <a:effectLst/>
                  <a:latin typeface="Times New Roman" panose="02020603050405020304" pitchFamily="18" charset="0"/>
                  <a:ea typeface="Times New Roman" panose="02020603050405020304" pitchFamily="18" charset="0"/>
                </a:rPr>
                <a:t>Cung cấp thông tin về hiện tượng nước biển dâng, hậu quả của nó để hướng tới những giải pháp nhằm giải bài toán khó này trong thế kỉ XXI.</a:t>
              </a:r>
              <a:endParaRPr lang="en-US" sz="2400" dirty="0"/>
            </a:p>
          </p:txBody>
        </p:sp>
      </p:grpSp>
      <p:grpSp>
        <p:nvGrpSpPr>
          <p:cNvPr id="25" name="Group 24">
            <a:extLst>
              <a:ext uri="{FF2B5EF4-FFF2-40B4-BE49-F238E27FC236}">
                <a16:creationId xmlns:a16="http://schemas.microsoft.com/office/drawing/2014/main" id="{38E7CEC1-BC5C-4E1C-941D-0AFF930F0D00}"/>
              </a:ext>
            </a:extLst>
          </p:cNvPr>
          <p:cNvGrpSpPr/>
          <p:nvPr/>
        </p:nvGrpSpPr>
        <p:grpSpPr>
          <a:xfrm>
            <a:off x="-17980" y="2607600"/>
            <a:ext cx="3713540" cy="3358448"/>
            <a:chOff x="1779625" y="2431609"/>
            <a:chExt cx="3713540" cy="3358448"/>
          </a:xfrm>
        </p:grpSpPr>
        <p:grpSp>
          <p:nvGrpSpPr>
            <p:cNvPr id="27" name="Group 26">
              <a:extLst>
                <a:ext uri="{FF2B5EF4-FFF2-40B4-BE49-F238E27FC236}">
                  <a16:creationId xmlns:a16="http://schemas.microsoft.com/office/drawing/2014/main" id="{25A9E0F4-2BC2-4EFD-A129-C9197D652771}"/>
                </a:ext>
              </a:extLst>
            </p:cNvPr>
            <p:cNvGrpSpPr/>
            <p:nvPr/>
          </p:nvGrpSpPr>
          <p:grpSpPr>
            <a:xfrm>
              <a:off x="1779625" y="2431609"/>
              <a:ext cx="3713540" cy="3358448"/>
              <a:chOff x="1025986" y="1881518"/>
              <a:chExt cx="2839111" cy="2802877"/>
            </a:xfrm>
          </p:grpSpPr>
          <p:sp>
            <p:nvSpPr>
              <p:cNvPr id="32" name="Freeform: Shape 12">
                <a:extLst>
                  <a:ext uri="{FF2B5EF4-FFF2-40B4-BE49-F238E27FC236}">
                    <a16:creationId xmlns:a16="http://schemas.microsoft.com/office/drawing/2014/main" id="{AF955179-511E-41AB-9B31-D8D39EC6008B}"/>
                  </a:ext>
                </a:extLst>
              </p:cNvPr>
              <p:cNvSpPr/>
              <p:nvPr/>
            </p:nvSpPr>
            <p:spPr>
              <a:xfrm>
                <a:off x="1331796" y="2244093"/>
                <a:ext cx="2533301" cy="2440302"/>
              </a:xfrm>
              <a:custGeom>
                <a:avLst/>
                <a:gdLst>
                  <a:gd name="connsiteX0" fmla="*/ 0 w 2020887"/>
                  <a:gd name="connsiteY0" fmla="*/ 92376 h 923758"/>
                  <a:gd name="connsiteX1" fmla="*/ 92376 w 2020887"/>
                  <a:gd name="connsiteY1" fmla="*/ 0 h 923758"/>
                  <a:gd name="connsiteX2" fmla="*/ 1928511 w 2020887"/>
                  <a:gd name="connsiteY2" fmla="*/ 0 h 923758"/>
                  <a:gd name="connsiteX3" fmla="*/ 2020887 w 2020887"/>
                  <a:gd name="connsiteY3" fmla="*/ 92376 h 923758"/>
                  <a:gd name="connsiteX4" fmla="*/ 2020887 w 2020887"/>
                  <a:gd name="connsiteY4" fmla="*/ 831382 h 923758"/>
                  <a:gd name="connsiteX5" fmla="*/ 1928511 w 2020887"/>
                  <a:gd name="connsiteY5" fmla="*/ 923758 h 923758"/>
                  <a:gd name="connsiteX6" fmla="*/ 92376 w 2020887"/>
                  <a:gd name="connsiteY6" fmla="*/ 923758 h 923758"/>
                  <a:gd name="connsiteX7" fmla="*/ 0 w 2020887"/>
                  <a:gd name="connsiteY7" fmla="*/ 831382 h 923758"/>
                  <a:gd name="connsiteX8" fmla="*/ 0 w 2020887"/>
                  <a:gd name="connsiteY8" fmla="*/ 92376 h 92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887" h="923758">
                    <a:moveTo>
                      <a:pt x="0" y="92376"/>
                    </a:moveTo>
                    <a:cubicBezTo>
                      <a:pt x="0" y="41358"/>
                      <a:pt x="41358" y="0"/>
                      <a:pt x="92376" y="0"/>
                    </a:cubicBezTo>
                    <a:lnTo>
                      <a:pt x="1928511" y="0"/>
                    </a:lnTo>
                    <a:cubicBezTo>
                      <a:pt x="1979529" y="0"/>
                      <a:pt x="2020887" y="41358"/>
                      <a:pt x="2020887" y="92376"/>
                    </a:cubicBezTo>
                    <a:lnTo>
                      <a:pt x="2020887" y="831382"/>
                    </a:lnTo>
                    <a:cubicBezTo>
                      <a:pt x="2020887" y="882400"/>
                      <a:pt x="1979529" y="923758"/>
                      <a:pt x="1928511" y="923758"/>
                    </a:cubicBezTo>
                    <a:lnTo>
                      <a:pt x="92376" y="923758"/>
                    </a:lnTo>
                    <a:cubicBezTo>
                      <a:pt x="41358" y="923758"/>
                      <a:pt x="0" y="882400"/>
                      <a:pt x="0" y="831382"/>
                    </a:cubicBezTo>
                    <a:lnTo>
                      <a:pt x="0" y="92376"/>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9296" tIns="169296" rIns="169296" bIns="16929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sp>
            <p:nvSpPr>
              <p:cNvPr id="33" name="Arrow: Chevron 7">
                <a:extLst>
                  <a:ext uri="{FF2B5EF4-FFF2-40B4-BE49-F238E27FC236}">
                    <a16:creationId xmlns:a16="http://schemas.microsoft.com/office/drawing/2014/main" id="{CF1EA744-0382-4877-B8D9-DF740BEC1BF5}"/>
                  </a:ext>
                </a:extLst>
              </p:cNvPr>
              <p:cNvSpPr/>
              <p:nvPr/>
            </p:nvSpPr>
            <p:spPr>
              <a:xfrm>
                <a:off x="1025986" y="1881518"/>
                <a:ext cx="2795506" cy="764120"/>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sp>
          <p:nvSpPr>
            <p:cNvPr id="29" name="TextBox 28">
              <a:extLst>
                <a:ext uri="{FF2B5EF4-FFF2-40B4-BE49-F238E27FC236}">
                  <a16:creationId xmlns:a16="http://schemas.microsoft.com/office/drawing/2014/main" id="{02DE06C2-6C67-46B6-BDF7-BB59D01575D5}"/>
                </a:ext>
              </a:extLst>
            </p:cNvPr>
            <p:cNvSpPr txBox="1"/>
            <p:nvPr/>
          </p:nvSpPr>
          <p:spPr>
            <a:xfrm>
              <a:off x="2405774" y="2604442"/>
              <a:ext cx="2665654" cy="523220"/>
            </a:xfrm>
            <a:prstGeom prst="rect">
              <a:avLst/>
            </a:prstGeom>
            <a:noFill/>
          </p:spPr>
          <p:txBody>
            <a:bodyPr wrap="square">
              <a:spAutoFit/>
            </a:bodyPr>
            <a:lstStyle/>
            <a:p>
              <a:r>
                <a:rPr lang="vi-VN" sz="2800" b="1" dirty="0">
                  <a:solidFill>
                    <a:schemeClr val="bg1"/>
                  </a:solidFill>
                  <a:latin typeface="Times New Roman" panose="02020603050405020304" pitchFamily="18" charset="0"/>
                  <a:ea typeface="Times New Roman" panose="02020603050405020304" pitchFamily="18" charset="0"/>
                </a:rPr>
                <a:t>C</a:t>
              </a:r>
              <a:r>
                <a:rPr lang="vi-VN" sz="2800" b="1" dirty="0">
                  <a:solidFill>
                    <a:schemeClr val="bg1"/>
                  </a:solidFill>
                  <a:effectLst/>
                  <a:latin typeface="Times New Roman" panose="02020603050405020304" pitchFamily="18" charset="0"/>
                  <a:ea typeface="Times New Roman" panose="02020603050405020304" pitchFamily="18" charset="0"/>
                </a:rPr>
                <a:t>hủ đề</a:t>
              </a:r>
              <a:endParaRPr lang="en-US" sz="2800" dirty="0">
                <a:solidFill>
                  <a:schemeClr val="bg1"/>
                </a:solidFill>
              </a:endParaRPr>
            </a:p>
          </p:txBody>
        </p:sp>
        <p:sp>
          <p:nvSpPr>
            <p:cNvPr id="30" name="TextBox 29">
              <a:extLst>
                <a:ext uri="{FF2B5EF4-FFF2-40B4-BE49-F238E27FC236}">
                  <a16:creationId xmlns:a16="http://schemas.microsoft.com/office/drawing/2014/main" id="{FCD21147-EE46-46C0-805E-C561AC6B6326}"/>
                </a:ext>
              </a:extLst>
            </p:cNvPr>
            <p:cNvSpPr txBox="1"/>
            <p:nvPr/>
          </p:nvSpPr>
          <p:spPr>
            <a:xfrm>
              <a:off x="2405774" y="3627722"/>
              <a:ext cx="2946166" cy="1569660"/>
            </a:xfrm>
            <a:prstGeom prst="rect">
              <a:avLst/>
            </a:prstGeom>
            <a:noFill/>
          </p:spPr>
          <p:txBody>
            <a:bodyPr wrap="square">
              <a:spAutoFit/>
            </a:bodyPr>
            <a:lstStyle/>
            <a:p>
              <a:pPr algn="just"/>
              <a:r>
                <a:rPr lang="vi-VN" sz="3200" dirty="0">
                  <a:solidFill>
                    <a:srgbClr val="000000"/>
                  </a:solidFill>
                  <a:effectLst/>
                  <a:latin typeface="Times New Roman" panose="02020603050405020304" pitchFamily="18" charset="0"/>
                  <a:ea typeface="Times New Roman" panose="02020603050405020304" pitchFamily="18" charset="0"/>
                </a:rPr>
                <a:t>Giải thích hiện tượng tự nhiên nước biển dâng.</a:t>
              </a:r>
              <a:endParaRPr lang="en-US" sz="3200" dirty="0"/>
            </a:p>
          </p:txBody>
        </p:sp>
      </p:grpSp>
    </p:spTree>
    <p:extLst>
      <p:ext uri="{BB962C8B-B14F-4D97-AF65-F5344CB8AC3E}">
        <p14:creationId xmlns:p14="http://schemas.microsoft.com/office/powerpoint/2010/main" val="22798890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10092" y="3504576"/>
            <a:ext cx="7181907" cy="3329632"/>
          </a:xfrm>
          <a:prstGeom prst="homePlate">
            <a:avLst/>
          </a:prstGeom>
        </p:spPr>
      </p:pic>
      <p:sp>
        <p:nvSpPr>
          <p:cNvPr id="8" name="TextBox 7">
            <a:extLst>
              <a:ext uri="{FF2B5EF4-FFF2-40B4-BE49-F238E27FC236}">
                <a16:creationId xmlns:a16="http://schemas.microsoft.com/office/drawing/2014/main" id="{17B1E15D-583A-4AE7-9048-616142E169A0}"/>
              </a:ext>
            </a:extLst>
          </p:cNvPr>
          <p:cNvSpPr txBox="1"/>
          <p:nvPr/>
        </p:nvSpPr>
        <p:spPr>
          <a:xfrm>
            <a:off x="6835492" y="2004247"/>
            <a:ext cx="5214994" cy="1277914"/>
          </a:xfrm>
          <a:prstGeom prst="rect">
            <a:avLst/>
          </a:prstGeom>
          <a:noFill/>
          <a:ln>
            <a:solidFill>
              <a:schemeClr val="accent2">
                <a:lumMod val="60000"/>
                <a:lumOff val="40000"/>
              </a:schemeClr>
            </a:solidFill>
          </a:ln>
        </p:spPr>
        <p:txBody>
          <a:bodyPr wrap="square">
            <a:spAutoFit/>
          </a:bodyPr>
          <a:lstStyle/>
          <a:p>
            <a:pPr>
              <a:lnSpc>
                <a:spcPct val="107000"/>
              </a:lnSpc>
              <a:spcAft>
                <a:spcPts val="800"/>
              </a:spcAft>
              <a:tabLst>
                <a:tab pos="182880" algn="l"/>
                <a:tab pos="3007995" algn="ctr"/>
              </a:tabLst>
            </a:pPr>
            <a:r>
              <a:rPr lang="vi-VN" sz="3600" b="1" dirty="0">
                <a:solidFill>
                  <a:srgbClr val="FF0000"/>
                </a:solidFill>
                <a:latin typeface="+mj-lt"/>
                <a:ea typeface="Calibri" panose="020F0502020204030204" pitchFamily="34" charset="0"/>
                <a:cs typeface="#9Slide03 Arima Madurai Medium" panose="00000600000000000000" pitchFamily="2" charset="0"/>
              </a:rPr>
              <a:t>a. Thay đổi mực nước biển và nguyên nhân </a:t>
            </a:r>
            <a:endParaRPr lang="en-US" sz="5400" dirty="0">
              <a:solidFill>
                <a:srgbClr val="FF0000"/>
              </a:solidFill>
              <a:effectLst/>
              <a:latin typeface="+mj-lt"/>
              <a:ea typeface="Calibri" panose="020F0502020204030204" pitchFamily="34" charset="0"/>
              <a:cs typeface="#9Slide03 Arima Madurai Medium" panose="00000600000000000000" pitchFamily="2" charset="0"/>
            </a:endParaRPr>
          </a:p>
        </p:txBody>
      </p:sp>
      <p:pic>
        <p:nvPicPr>
          <p:cNvPr id="4" name="Picture 3"/>
          <p:cNvPicPr>
            <a:picLocks noChangeAspect="1"/>
          </p:cNvPicPr>
          <p:nvPr/>
        </p:nvPicPr>
        <p:blipFill>
          <a:blip r:embed="rId3"/>
          <a:stretch>
            <a:fillRect/>
          </a:stretch>
        </p:blipFill>
        <p:spPr>
          <a:xfrm>
            <a:off x="0" y="13748"/>
            <a:ext cx="7055870" cy="3528366"/>
          </a:xfrm>
          <a:prstGeom prst="homePlate">
            <a:avLst/>
          </a:prstGeom>
        </p:spPr>
      </p:pic>
    </p:spTree>
    <p:extLst>
      <p:ext uri="{BB962C8B-B14F-4D97-AF65-F5344CB8AC3E}">
        <p14:creationId xmlns:p14="http://schemas.microsoft.com/office/powerpoint/2010/main" val="2013177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7036</TotalTime>
  <Words>840</Words>
  <Application>Microsoft Office PowerPoint</Application>
  <PresentationFormat>Widescreen</PresentationFormat>
  <Paragraphs>95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Trương Thị Hằng</dc:creator>
  <cp:lastModifiedBy>Admin</cp:lastModifiedBy>
  <cp:revision>75</cp:revision>
  <dcterms:created xsi:type="dcterms:W3CDTF">2022-10-20T03:29:25Z</dcterms:created>
  <dcterms:modified xsi:type="dcterms:W3CDTF">2023-08-14T00:47:48Z</dcterms:modified>
</cp:coreProperties>
</file>