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60" r:id="rId2"/>
    <p:sldMasterId id="2147483668" r:id="rId3"/>
    <p:sldMasterId id="2147483680" r:id="rId4"/>
    <p:sldMasterId id="2147483693" r:id="rId5"/>
  </p:sldMasterIdLst>
  <p:notesMasterIdLst>
    <p:notesMasterId r:id="rId39"/>
  </p:notesMasterIdLst>
  <p:sldIdLst>
    <p:sldId id="2007577240" r:id="rId6"/>
    <p:sldId id="698" r:id="rId7"/>
    <p:sldId id="256" r:id="rId8"/>
    <p:sldId id="699" r:id="rId9"/>
    <p:sldId id="287" r:id="rId10"/>
    <p:sldId id="293" r:id="rId11"/>
    <p:sldId id="288" r:id="rId12"/>
    <p:sldId id="701" r:id="rId13"/>
    <p:sldId id="259" r:id="rId14"/>
    <p:sldId id="290" r:id="rId15"/>
    <p:sldId id="295" r:id="rId16"/>
    <p:sldId id="291" r:id="rId17"/>
    <p:sldId id="289" r:id="rId18"/>
    <p:sldId id="261" r:id="rId19"/>
    <p:sldId id="292" r:id="rId20"/>
    <p:sldId id="706" r:id="rId21"/>
    <p:sldId id="702" r:id="rId22"/>
    <p:sldId id="263" r:id="rId23"/>
    <p:sldId id="703" r:id="rId24"/>
    <p:sldId id="704" r:id="rId25"/>
    <p:sldId id="311" r:id="rId26"/>
    <p:sldId id="705" r:id="rId27"/>
    <p:sldId id="310" r:id="rId28"/>
    <p:sldId id="471" r:id="rId29"/>
    <p:sldId id="473" r:id="rId30"/>
    <p:sldId id="273" r:id="rId31"/>
    <p:sldId id="274" r:id="rId32"/>
    <p:sldId id="278" r:id="rId33"/>
    <p:sldId id="275" r:id="rId34"/>
    <p:sldId id="277" r:id="rId35"/>
    <p:sldId id="472" r:id="rId36"/>
    <p:sldId id="475" r:id="rId37"/>
    <p:sldId id="279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Livvic" panose="020B0604020202020204" charset="0"/>
      <p:regular r:id="rId46"/>
      <p:bold r:id="rId47"/>
      <p:italic r:id="rId48"/>
      <p:boldItalic r:id="rId49"/>
    </p:embeddedFont>
    <p:embeddedFont>
      <p:font typeface="Livvic Light" panose="020B0604020202020204" charset="0"/>
      <p:regular r:id="rId50"/>
      <p:italic r:id="rId51"/>
    </p:embeddedFont>
    <p:embeddedFont>
      <p:font typeface="Livvic SemiBold" panose="020B0604020202020204" charset="0"/>
      <p:regular r:id="rId52"/>
      <p:bold r:id="rId53"/>
      <p:italic r:id="rId54"/>
      <p:boldItalic r:id="rId55"/>
    </p:embeddedFont>
    <p:embeddedFont>
      <p:font typeface="Oswald" panose="00000500000000000000" pitchFamily="2" charset="0"/>
      <p:regular r:id="rId56"/>
      <p:bold r:id="rId57"/>
    </p:embeddedFont>
    <p:embeddedFont>
      <p:font typeface="Redressed" panose="020B0604020202020204" charset="0"/>
      <p:regular r:id="rId58"/>
      <p:bold r:id="rId59"/>
      <p:italic r:id="rId60"/>
      <p:boldItalic r:id="rId61"/>
    </p:embeddedFont>
    <p:embeddedFont>
      <p:font typeface="Tahoma" panose="020B0604030504040204" pitchFamily="34" charset="0"/>
      <p:regular r:id="rId62"/>
      <p:bold r:id="rId63"/>
    </p:embeddedFont>
    <p:embeddedFont>
      <p:font typeface="Tinos" panose="020B0604020202020204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FC2D04-F4CE-4E8E-9629-10D85D4C8C2E}">
  <a:tblStyle styleId="{F6FC2D04-F4CE-4E8E-9629-10D85D4C8C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580"/>
  </p:normalViewPr>
  <p:slideViewPr>
    <p:cSldViewPr snapToGrid="0" snapToObjects="1" showGuides="1">
      <p:cViewPr varScale="1">
        <p:scale>
          <a:sx n="84" d="100"/>
          <a:sy n="84" d="100"/>
        </p:scale>
        <p:origin x="620" y="52"/>
      </p:cViewPr>
      <p:guideLst>
        <p:guide orient="horz" pos="162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8571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136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288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2344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059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919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778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49112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91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728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649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34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1" name="Google Shape;41;p8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6166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28594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5" name="Google Shape;45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54581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7121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872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896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334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93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166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05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4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742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81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670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47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83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971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904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697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330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3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" name="Google Shape;24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524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96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106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807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918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674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270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310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1190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97502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1556175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961272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" name="Google Shape;30;p6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495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17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998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476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9716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A39D-CFC7-F846-BAA5-246FF08E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8DEA1-7002-8F41-9F52-482AC750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9093-9106-CB48-BC65-BE0B5F8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8B173-E506-A341-A1B0-061E3198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BD151-D9D1-6F4B-8BE2-43675E16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02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84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065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9369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4378" lvl="1" indent="-39369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1566" lvl="2" indent="-39369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8754" lvl="3" indent="-39369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5943" lvl="4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3132" lvl="5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200320" lvl="6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7509" lvl="7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4697" lvl="8" indent="-39369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4" name="Google Shape;24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51542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6298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7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02/04/2023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4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729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2.wav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14.xml"/><Relationship Id="rId7" Type="http://schemas.openxmlformats.org/officeDocument/2006/relationships/slide" Target="slide27.xml"/><Relationship Id="rId12" Type="http://schemas.openxmlformats.org/officeDocument/2006/relationships/image" Target="../media/image3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6.xml"/><Relationship Id="rId11" Type="http://schemas.openxmlformats.org/officeDocument/2006/relationships/image" Target="../media/image37.gif"/><Relationship Id="rId5" Type="http://schemas.openxmlformats.org/officeDocument/2006/relationships/image" Target="../media/image36.png"/><Relationship Id="rId15" Type="http://schemas.openxmlformats.org/officeDocument/2006/relationships/slide" Target="slide7.xml"/><Relationship Id="rId10" Type="http://schemas.openxmlformats.org/officeDocument/2006/relationships/slide" Target="slide30.xml"/><Relationship Id="rId4" Type="http://schemas.openxmlformats.org/officeDocument/2006/relationships/image" Target="../media/image35.png"/><Relationship Id="rId9" Type="http://schemas.openxmlformats.org/officeDocument/2006/relationships/slide" Target="slide29.xml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43.png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10" Type="http://schemas.openxmlformats.org/officeDocument/2006/relationships/image" Target="../media/image43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43.png"/><Relationship Id="rId1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5.xml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7.pn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43.png"/><Relationship Id="rId1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945058" y="1185379"/>
            <a:ext cx="5349541" cy="1269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LỊCH SỬ 7</a:t>
            </a:r>
          </a:p>
          <a:p>
            <a:pPr algn="ctr"/>
            <a:endParaRPr lang="en-US" sz="10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14. BA LẦN KHÁNG CHIẾN </a:t>
            </a: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QUÂN MÔNG -NGUYÊN T3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3" y="2670797"/>
            <a:ext cx="35493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1" y="462352"/>
            <a:ext cx="402866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C4AFDD1-BC61-5C40-AD8B-99D0DFB8A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9891" r="5866" b="4845"/>
          <a:stretch/>
        </p:blipFill>
        <p:spPr bwMode="auto">
          <a:xfrm>
            <a:off x="5713672" y="403659"/>
            <a:ext cx="2381693" cy="32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ED1B0-C55D-774E-93B9-A6F6EF563ADC}"/>
              </a:ext>
            </a:extLst>
          </p:cNvPr>
          <p:cNvSpPr txBox="1"/>
          <p:nvPr/>
        </p:nvSpPr>
        <p:spPr>
          <a:xfrm>
            <a:off x="5741579" y="3480493"/>
            <a:ext cx="2721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vạn quân đánh Đại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38955-FE8F-5144-933D-06DE4FA27390}"/>
              </a:ext>
            </a:extLst>
          </p:cNvPr>
          <p:cNvSpPr txBox="1"/>
          <p:nvPr/>
        </p:nvSpPr>
        <p:spPr>
          <a:xfrm>
            <a:off x="1307806" y="3480493"/>
            <a:ext cx="4051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chiến thuyền.</a:t>
            </a:r>
          </a:p>
        </p:txBody>
      </p:sp>
      <p:pic>
        <p:nvPicPr>
          <p:cNvPr id="6" name="Picture 6" descr="Wounded Wretch - MoonMana">
            <a:extLst>
              <a:ext uri="{FF2B5EF4-FFF2-40B4-BE49-F238E27FC236}">
                <a16:creationId xmlns:a16="http://schemas.microsoft.com/office/drawing/2014/main" id="{99AB3189-E2B6-7E45-980B-22AAF4D03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942" y="403659"/>
            <a:ext cx="3682851" cy="321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72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CEB7BE-0BE8-3D40-AE16-0838B2101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F971A-7E49-9745-B2BB-A8F010AC8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39820" cy="51435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7D10C8-B3C3-924A-8049-BA842F0F445A}"/>
              </a:ext>
            </a:extLst>
          </p:cNvPr>
          <p:cNvSpPr/>
          <p:nvPr/>
        </p:nvSpPr>
        <p:spPr>
          <a:xfrm>
            <a:off x="4457700" y="0"/>
            <a:ext cx="4686300" cy="8429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 ảnh quân Nguyên sang xâm lược nước ta</a:t>
            </a:r>
          </a:p>
        </p:txBody>
      </p:sp>
    </p:spTree>
    <p:extLst>
      <p:ext uri="{BB962C8B-B14F-4D97-AF65-F5344CB8AC3E}">
        <p14:creationId xmlns:p14="http://schemas.microsoft.com/office/powerpoint/2010/main" val="28289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51C6C0-BFEA-894E-B2D3-6667868F9399}"/>
              </a:ext>
            </a:extLst>
          </p:cNvPr>
          <p:cNvGrpSpPr/>
          <p:nvPr/>
        </p:nvGrpSpPr>
        <p:grpSpPr>
          <a:xfrm>
            <a:off x="1281274" y="827896"/>
            <a:ext cx="4552628" cy="1743854"/>
            <a:chOff x="3750364" y="1656522"/>
            <a:chExt cx="4552628" cy="1743854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5A5633B-083E-0C4C-B0C0-BB53EF09DC55}"/>
                </a:ext>
              </a:extLst>
            </p:cNvPr>
            <p:cNvSpPr/>
            <p:nvPr/>
          </p:nvSpPr>
          <p:spPr>
            <a:xfrm>
              <a:off x="3750364" y="1656522"/>
              <a:ext cx="4552628" cy="1743854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334429-B4DB-9448-B111-9E452EA37168}"/>
                </a:ext>
              </a:extLst>
            </p:cNvPr>
            <p:cNvSpPr/>
            <p:nvPr/>
          </p:nvSpPr>
          <p:spPr>
            <a:xfrm>
              <a:off x="3823251" y="1830377"/>
              <a:ext cx="44068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“Không được cho Giao Chỉ là nước nhỏ mà khinh thường”</a:t>
              </a:r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F7FE92-8F47-0A41-AB98-32FC06F94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1"/>
          <a:stretch/>
        </p:blipFill>
        <p:spPr bwMode="auto">
          <a:xfrm>
            <a:off x="5586413" y="570721"/>
            <a:ext cx="3089274" cy="404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093A1-4B3B-EC42-85BE-D293131AFC3A}"/>
              </a:ext>
            </a:extLst>
          </p:cNvPr>
          <p:cNvSpPr txBox="1"/>
          <p:nvPr/>
        </p:nvSpPr>
        <p:spPr>
          <a:xfrm>
            <a:off x="1354161" y="2930609"/>
            <a:ext cx="4232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lời căn dặn của Hốt Tất Liệt với Thoát Hoan?</a:t>
            </a:r>
          </a:p>
        </p:txBody>
      </p:sp>
    </p:spTree>
    <p:extLst>
      <p:ext uri="{BB962C8B-B14F-4D97-AF65-F5344CB8AC3E}">
        <p14:creationId xmlns:p14="http://schemas.microsoft.com/office/powerpoint/2010/main" val="111939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891112" y="968307"/>
            <a:ext cx="2547301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Who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53930" y="2016754"/>
            <a:ext cx="3916350" cy="20438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lãnh đạo cuộc kháng chiến?</a:t>
            </a:r>
          </a:p>
        </p:txBody>
      </p:sp>
      <p:pic>
        <p:nvPicPr>
          <p:cNvPr id="23554" name="Picture 2" descr="3.1 - Unit 1 - A helping hand - Vocabulary 2 | Baamboozle">
            <a:extLst>
              <a:ext uri="{FF2B5EF4-FFF2-40B4-BE49-F238E27FC236}">
                <a16:creationId xmlns:a16="http://schemas.microsoft.com/office/drawing/2014/main" id="{37438691-7C0F-AC41-8B45-B1146237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925" y="1049950"/>
            <a:ext cx="2956500" cy="30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76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A75E0E-7099-DF46-9D8D-9DE5E00CCC0A}"/>
              </a:ext>
            </a:extLst>
          </p:cNvPr>
          <p:cNvSpPr/>
          <p:nvPr/>
        </p:nvSpPr>
        <p:spPr>
          <a:xfrm>
            <a:off x="1244576" y="603349"/>
            <a:ext cx="7260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Hưng Đạo lãnh đạo cuộc kháng chiến</a:t>
            </a:r>
            <a:endParaRPr lang="en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4345F9-ED87-6B4D-B059-CF2104990498}"/>
              </a:ext>
            </a:extLst>
          </p:cNvPr>
          <p:cNvSpPr/>
          <p:nvPr/>
        </p:nvSpPr>
        <p:spPr>
          <a:xfrm>
            <a:off x="1244576" y="1380322"/>
            <a:ext cx="4436269" cy="2062103"/>
          </a:xfrm>
          <a:prstGeom prst="rect">
            <a:avLst/>
          </a:prstGeom>
          <a:solidFill>
            <a:srgbClr val="FFFF00">
              <a:alpha val="4892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Em có nhận xét gì về câu nói của Trần Hưng Đạo với vua Trần câu "Thế giặc năm nay dễ phá"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5D05D1-11DC-6C47-B389-28C2CD488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9" b="7467"/>
          <a:stretch/>
        </p:blipFill>
        <p:spPr>
          <a:xfrm flipH="1">
            <a:off x="5695133" y="1014414"/>
            <a:ext cx="2837200" cy="3525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A75E0E-7099-DF46-9D8D-9DE5E00CCC0A}"/>
              </a:ext>
            </a:extLst>
          </p:cNvPr>
          <p:cNvSpPr/>
          <p:nvPr/>
        </p:nvSpPr>
        <p:spPr>
          <a:xfrm>
            <a:off x="1244576" y="503337"/>
            <a:ext cx="7555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Trần khẩn trương chuẩn bị kháng chiến.</a:t>
            </a:r>
            <a:endParaRPr lang="en-V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23836-5779-3C42-9CB5-3333ABC90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9" b="7467"/>
          <a:stretch/>
        </p:blipFill>
        <p:spPr>
          <a:xfrm flipH="1">
            <a:off x="1233396" y="1070668"/>
            <a:ext cx="1941124" cy="2886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E92435-DD41-5646-B6FF-6793CBB2C5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93" b="35980"/>
          <a:stretch/>
        </p:blipFill>
        <p:spPr>
          <a:xfrm>
            <a:off x="5969482" y="1088112"/>
            <a:ext cx="2560156" cy="27844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3EC3FE-7DF2-D34D-BB53-5BE9DBB1BCFF}"/>
              </a:ext>
            </a:extLst>
          </p:cNvPr>
          <p:cNvSpPr/>
          <p:nvPr/>
        </p:nvSpPr>
        <p:spPr>
          <a:xfrm>
            <a:off x="6582895" y="3901840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(1241 – 1294)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6919D74-0AB2-4147-96C3-0DEA4F6A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001" y="1155714"/>
            <a:ext cx="1885910" cy="271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E6591F-E67E-A546-9129-094A38F3E107}"/>
              </a:ext>
            </a:extLst>
          </p:cNvPr>
          <p:cNvSpPr/>
          <p:nvPr/>
        </p:nvSpPr>
        <p:spPr>
          <a:xfrm>
            <a:off x="3849903" y="3872589"/>
            <a:ext cx="18582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(1255 – 1330)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3A0482-BE36-944F-AFF6-8FC7BC1FE13E}"/>
              </a:ext>
            </a:extLst>
          </p:cNvPr>
          <p:cNvSpPr/>
          <p:nvPr/>
        </p:nvSpPr>
        <p:spPr>
          <a:xfrm>
            <a:off x="1244576" y="3930415"/>
            <a:ext cx="19447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 - 1300)</a:t>
            </a:r>
          </a:p>
        </p:txBody>
      </p:sp>
    </p:spTree>
    <p:extLst>
      <p:ext uri="{BB962C8B-B14F-4D97-AF65-F5344CB8AC3E}">
        <p14:creationId xmlns:p14="http://schemas.microsoft.com/office/powerpoint/2010/main" val="2403300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9FA5FA-0BAE-5BC1-AB5C-B26E27B0DC5C}"/>
              </a:ext>
            </a:extLst>
          </p:cNvPr>
          <p:cNvSpPr txBox="1"/>
          <p:nvPr/>
        </p:nvSpPr>
        <p:spPr>
          <a:xfrm>
            <a:off x="0" y="191942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3. Cuộc kháng chiến chống quân Nguyên năm 1287 – 1288.</a:t>
            </a:r>
            <a:endParaRPr kumimoji="0" lang="en-VN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6535C-0C95-BF6D-D798-02796FAAE0A1}"/>
              </a:ext>
            </a:extLst>
          </p:cNvPr>
          <p:cNvSpPr txBox="1"/>
          <p:nvPr/>
        </p:nvSpPr>
        <p:spPr>
          <a:xfrm>
            <a:off x="0" y="77085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Sau hai lần thất bại vua Nguyên tiếp tục cử Thoát Hoan chỉ huy quân tấn công Đại Việt lần thứ ba.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0CE84-6262-6973-D1C8-7354692AF1F2}"/>
              </a:ext>
            </a:extLst>
          </p:cNvPr>
          <p:cNvSpPr txBox="1"/>
          <p:nvPr/>
        </p:nvSpPr>
        <p:spPr>
          <a:xfrm>
            <a:off x="0" y="179098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oán được dã tâm và ý đồ xâm lược của kẻ thù nhà trên tích cực ngày đêm chuẩn bị kháng chiến.</a:t>
            </a:r>
          </a:p>
        </p:txBody>
      </p:sp>
    </p:spTree>
    <p:extLst>
      <p:ext uri="{BB962C8B-B14F-4D97-AF65-F5344CB8AC3E}">
        <p14:creationId xmlns:p14="http://schemas.microsoft.com/office/powerpoint/2010/main" val="3865359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7780" y="2019057"/>
            <a:ext cx="3714656" cy="2020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ở đâu?</a:t>
            </a:r>
          </a:p>
        </p:txBody>
      </p:sp>
      <p:pic>
        <p:nvPicPr>
          <p:cNvPr id="19458" name="Picture 2" descr="Tập trung, Máy tính Biểu tượng nhóm Thảo luận Clip nghệ thuật - hội nghị png  tải về - Miễn phí trong suốt điểm png Tải về.">
            <a:extLst>
              <a:ext uri="{FF2B5EF4-FFF2-40B4-BE49-F238E27FC236}">
                <a16:creationId xmlns:a16="http://schemas.microsoft.com/office/drawing/2014/main" id="{B389DA58-C42C-F24E-9E18-C05F4FB6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50" y="1082904"/>
            <a:ext cx="2956499" cy="29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EB792-17EC-4CDA-DE5B-7DAC7B39D2DA}"/>
              </a:ext>
            </a:extLst>
          </p:cNvPr>
          <p:cNvSpPr/>
          <p:nvPr/>
        </p:nvSpPr>
        <p:spPr>
          <a:xfrm>
            <a:off x="1859332" y="1003394"/>
            <a:ext cx="21515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109525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9598AB-354D-3346-8628-74DE5EE2FB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9" b="7467"/>
          <a:stretch/>
        </p:blipFill>
        <p:spPr>
          <a:xfrm flipH="1">
            <a:off x="1134695" y="1048491"/>
            <a:ext cx="2476179" cy="3452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25AF0A-A865-E248-8DC9-CF2D95DC70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862"/>
          <a:stretch/>
        </p:blipFill>
        <p:spPr>
          <a:xfrm>
            <a:off x="5989156" y="1183432"/>
            <a:ext cx="2468658" cy="33171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ADD89C-EF83-2A4C-ABAF-440C22424885}"/>
              </a:ext>
            </a:extLst>
          </p:cNvPr>
          <p:cNvSpPr/>
          <p:nvPr/>
        </p:nvSpPr>
        <p:spPr>
          <a:xfrm>
            <a:off x="1590749" y="588037"/>
            <a:ext cx="20457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VIỆT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31B61A-C971-FD4B-A007-C74D861E5F7A}"/>
              </a:ext>
            </a:extLst>
          </p:cNvPr>
          <p:cNvSpPr/>
          <p:nvPr/>
        </p:nvSpPr>
        <p:spPr>
          <a:xfrm>
            <a:off x="5715639" y="598656"/>
            <a:ext cx="29578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NGUYÊN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A31287-AC60-EA49-AEFC-25AF7546B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906" y="2476296"/>
            <a:ext cx="2295250" cy="1973787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46C0E0A-26F7-C542-8F58-B6F7C29A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55" y="696169"/>
            <a:ext cx="1623084" cy="172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C2D82F-1F4B-4345-A92C-80C02DDDC126}"/>
              </a:ext>
            </a:extLst>
          </p:cNvPr>
          <p:cNvSpPr/>
          <p:nvPr/>
        </p:nvSpPr>
        <p:spPr>
          <a:xfrm>
            <a:off x="257412" y="505800"/>
            <a:ext cx="649256" cy="41319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66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  <a:r>
              <a:rPr lang="en-US" sz="6600" b="1" kern="12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ầ</a:t>
            </a:r>
            <a:r>
              <a:rPr lang="en-US" sz="6600" b="1" kern="1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lang="en-US" sz="66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b="1" kern="12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BB5B9-6591-4BDF-3093-D34AE614D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5A59504E-CC82-85F9-1933-35BC5DDD2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5938" y="1176704"/>
            <a:ext cx="914400" cy="914400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A5BD5A58-6757-345B-CCD7-5DD5EF753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5538" y="2702902"/>
            <a:ext cx="914400" cy="914400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A6AA5AFC-7AE5-4AE7-EF80-C6339CB87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1154" y="2310912"/>
            <a:ext cx="914400" cy="914400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D1AAB128-5B2A-D70B-DC2D-346DC642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354" y="2514600"/>
            <a:ext cx="914400" cy="914400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68C73702-1FE4-727F-8746-F150B8CC8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9907" y="32253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626767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1285.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5596" y="3442101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368448" y="1104097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891112" y="968307"/>
            <a:ext cx="2547301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How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53930" y="2016754"/>
            <a:ext cx="4425978" cy="20438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</a:pPr>
            <a:r>
              <a:rPr lang="vi-VN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như thế nào? </a:t>
            </a:r>
          </a:p>
          <a:p>
            <a:pPr marL="38100" indent="0" algn="ctr" defTabSz="685800">
              <a:buClrTx/>
              <a:buNone/>
            </a:pPr>
            <a:r>
              <a:rPr lang="vi-VN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(trận Vân Đồn và Bạch Đằng)</a:t>
            </a:r>
          </a:p>
        </p:txBody>
      </p:sp>
      <p:pic>
        <p:nvPicPr>
          <p:cNvPr id="23554" name="Picture 2" descr="3.1 - Unit 1 - A helping hand - Vocabulary 2 | Baamboozle">
            <a:extLst>
              <a:ext uri="{FF2B5EF4-FFF2-40B4-BE49-F238E27FC236}">
                <a16:creationId xmlns:a16="http://schemas.microsoft.com/office/drawing/2014/main" id="{37438691-7C0F-AC41-8B45-B1146237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908" y="1033153"/>
            <a:ext cx="2956500" cy="30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88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708A10-84DF-3646-9872-2BEA457C1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8" t="2116" r="1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69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9FA5FA-0BAE-5BC1-AB5C-B26E27B0DC5C}"/>
              </a:ext>
            </a:extLst>
          </p:cNvPr>
          <p:cNvSpPr txBox="1"/>
          <p:nvPr/>
        </p:nvSpPr>
        <p:spPr>
          <a:xfrm>
            <a:off x="0" y="191942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swald"/>
              </a:rPr>
              <a:t>3. Cuộc kháng chiến chống quân Nguyên năm 1287 – 1288.</a:t>
            </a:r>
            <a:endParaRPr lang="en-VN" sz="11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45971A-9DD5-20CD-A184-0E2434C34948}"/>
              </a:ext>
            </a:extLst>
          </p:cNvPr>
          <p:cNvSpPr txBox="1"/>
          <p:nvPr/>
        </p:nvSpPr>
        <p:spPr>
          <a:xfrm>
            <a:off x="-211015" y="137189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Cuối năm 1287 quân Nguyên ồ ạt tấn công Đại Việt. Quân dân nhà Trần đã tổ chức đánh chặn các hướng tấn công của quân Nguyên.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FFFFC5-EE6C-250B-E781-2B983895EA31}"/>
              </a:ext>
            </a:extLst>
          </p:cNvPr>
          <p:cNvSpPr txBox="1"/>
          <p:nvPr/>
        </p:nvSpPr>
        <p:spPr>
          <a:xfrm>
            <a:off x="-140676" y="341362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Với những chiến thắng tiêu biểu ở Vân Đồn và sông Bạch Đằng đã quét sách quân Nguyên ra khỏi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1609649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490248" y="658237"/>
            <a:ext cx="3561677" cy="849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2992" y="1416967"/>
            <a:ext cx="3916350" cy="1796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cách đánh giặc của nhà Trần lần 3? Có gì giống và khác so với hai lần trước ?</a:t>
            </a: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2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41361C-C915-D44C-8124-AE33B13B59AA}"/>
              </a:ext>
            </a:extLst>
          </p:cNvPr>
          <p:cNvSpPr/>
          <p:nvPr/>
        </p:nvSpPr>
        <p:spPr>
          <a:xfrm>
            <a:off x="1594604" y="1676862"/>
            <a:ext cx="6476004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8625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9147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buClrTx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Chủ trương đánh giặc nào được nhà Trần thực hiện trong cả ba lần kháng chiến chống quân Mông – Nguyên.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4477" y="1462009"/>
            <a:ext cx="3888287" cy="6946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“vườn không nhà trống”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4283655" cy="7177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 đánh ngay từ khi quân giặc vừa tiến vào nước ta.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0973" y="2315015"/>
            <a:ext cx="3680099" cy="11072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91619" y="2316652"/>
            <a:ext cx="4478645" cy="10799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đoàn thuyền lương của giặc.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82187" y="1625578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03020" y="2381980"/>
            <a:ext cx="603402" cy="9865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60" y="2431403"/>
            <a:ext cx="603557" cy="99085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60" y="1487099"/>
            <a:ext cx="603557" cy="713632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Tướng nào của Mông Cổ chỉ huy 30 vạn quân xâm lược Đại Việt?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665" y="1462009"/>
            <a:ext cx="3680099" cy="8286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8286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6382" y="2744100"/>
            <a:ext cx="3680099" cy="10429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vi-VN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81678" y="2747242"/>
            <a:ext cx="3680099" cy="10429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 Lương Hợp Thai</a:t>
            </a:r>
            <a:endParaRPr lang="vi-VN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76120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93079" y="2769123"/>
            <a:ext cx="603402" cy="9526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20" y="2777821"/>
            <a:ext cx="603557" cy="95683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19870"/>
            <a:ext cx="603557" cy="692117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3511777" y="394934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7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làm nên chiến thắng ở Vân Đồn vào cuối năm 1287 là ai?</a:t>
            </a:r>
            <a:endParaRPr lang="vi-VN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0332" y="1462009"/>
            <a:ext cx="4142432" cy="710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Khánh Dư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135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710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0332" y="2393032"/>
            <a:ext cx="4142432" cy="7103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396173"/>
            <a:ext cx="3680099" cy="7103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481116"/>
            <a:ext cx="663853" cy="6525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418055"/>
            <a:ext cx="603402" cy="6488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426753"/>
            <a:ext cx="603557" cy="6517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496093"/>
            <a:ext cx="603557" cy="651719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1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Với chiến thắng Bạch Đằng năm 1288, quân ta đã bắt sống tướng nào của quân Nguyên?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1610254"/>
            <a:ext cx="4512764" cy="8207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4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613396"/>
            <a:ext cx="4512763" cy="84870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alt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2675029"/>
            <a:ext cx="4512764" cy="8207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678171"/>
            <a:ext cx="4512763" cy="84870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endParaRPr lang="en-US" altLang="en-US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918184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3" y="2908858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26" y="280760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775" y="1966383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647254" y="3858386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4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;p26">
            <a:extLst>
              <a:ext uri="{FF2B5EF4-FFF2-40B4-BE49-F238E27FC236}">
                <a16:creationId xmlns:a16="http://schemas.microsoft.com/office/drawing/2014/main" id="{5B4DF518-F8E7-C141-A6E9-5E48353FBEA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508765" y="0"/>
            <a:ext cx="5234183" cy="24644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Cuộc kháng chiến chống quân Nguyên năm 1287 – 1288.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A7CF3-2357-954C-889A-1094465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28" y="138735"/>
            <a:ext cx="3212966" cy="4651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44" y="1581244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33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Ý nghĩa của cuộc chiến thắng Bạch Đằng (4-1288) là gì?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6283" y="1462009"/>
            <a:ext cx="4396481" cy="8871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100" kern="1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vi-VN" sz="2100" kern="1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70282" y="2688460"/>
            <a:ext cx="4546039" cy="9181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các câu trên đúng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2704471"/>
            <a:ext cx="4396481" cy="8871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 tan ý đồ xâm lược Đại Việt của quân Nguyên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72000" y="1462009"/>
            <a:ext cx="4546039" cy="9181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vi-VN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Thể hiện ý chí quyết chiến, quyết thắng của quân dân nhà Trần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72" y="1722958"/>
            <a:ext cx="507692" cy="5731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89536" y="2969981"/>
            <a:ext cx="506944" cy="5699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92" y="1763885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26" y="3018515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11776" y="4003201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41361C-C915-D44C-8124-AE33B13B59AA}"/>
              </a:ext>
            </a:extLst>
          </p:cNvPr>
          <p:cNvSpPr/>
          <p:nvPr/>
        </p:nvSpPr>
        <p:spPr>
          <a:xfrm>
            <a:off x="2441409" y="1676862"/>
            <a:ext cx="4782399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8625" b="1" kern="12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lang="en-US" sz="8625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8625" b="1" kern="12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lang="en-US" sz="8625" b="1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250329" y="480589"/>
            <a:ext cx="3561677" cy="8493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2992" y="1416967"/>
            <a:ext cx="3916350" cy="2396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cách đánh giặc trên sông Bạch Đằng 1288 với cách đánh của Ngô Quyền năm 938 và Lê Hoàn ?</a:t>
            </a: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309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257" name="Google Shape;257;p35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35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700" y="1158825"/>
            <a:ext cx="2746650" cy="274665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59" name="Google Shape;259;p35"/>
          <p:cNvSpPr txBox="1">
            <a:spLocks noGrp="1"/>
          </p:cNvSpPr>
          <p:nvPr>
            <p:ph type="ctrTitle" idx="4294967295"/>
          </p:nvPr>
        </p:nvSpPr>
        <p:spPr>
          <a:xfrm>
            <a:off x="1568221" y="1753334"/>
            <a:ext cx="3234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DẶN DÒ!!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987" y="2229170"/>
            <a:ext cx="749465" cy="74946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987" y="3649288"/>
            <a:ext cx="749465" cy="74946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763" y="828366"/>
            <a:ext cx="749465" cy="7494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6763" y="2763292"/>
            <a:ext cx="749465" cy="74946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1299018" y="-23830"/>
            <a:ext cx="75873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NHÓM (5W + 1H)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293546" y="958856"/>
            <a:ext cx="3050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 sao lại diễn ra cuộc kháng chiến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chống quân Nguyên lần 3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205565" y="4356640"/>
            <a:ext cx="3226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người lãnh đạo cuộc kháng chiến?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1639823" y="3132802"/>
            <a:ext cx="409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khi nào?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440520" y="2254897"/>
            <a:ext cx="30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ở đâu?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E3889E-A41F-70D8-9540-0885298C510C}"/>
              </a:ext>
            </a:extLst>
          </p:cNvPr>
          <p:cNvSpPr txBox="1"/>
          <p:nvPr/>
        </p:nvSpPr>
        <p:spPr>
          <a:xfrm>
            <a:off x="5169877" y="4228602"/>
            <a:ext cx="3974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như thế nào? </a:t>
            </a:r>
          </a:p>
          <a:p>
            <a:pPr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(trận Vân Đồn và Bạch Đằng)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2EB66-D863-A5CA-F450-BDEEAC6C0FE6}"/>
              </a:ext>
            </a:extLst>
          </p:cNvPr>
          <p:cNvSpPr/>
          <p:nvPr/>
        </p:nvSpPr>
        <p:spPr>
          <a:xfrm>
            <a:off x="-125202" y="913553"/>
            <a:ext cx="1239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4237D-F92D-FB24-A0C4-AA89F0DB779B}"/>
              </a:ext>
            </a:extLst>
          </p:cNvPr>
          <p:cNvSpPr/>
          <p:nvPr/>
        </p:nvSpPr>
        <p:spPr>
          <a:xfrm>
            <a:off x="74373" y="2921109"/>
            <a:ext cx="14959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28966-E124-8DA3-360E-03AA553B6C16}"/>
              </a:ext>
            </a:extLst>
          </p:cNvPr>
          <p:cNvSpPr/>
          <p:nvPr/>
        </p:nvSpPr>
        <p:spPr>
          <a:xfrm>
            <a:off x="84959" y="4356640"/>
            <a:ext cx="1239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C9FCB5-B38B-E19D-BA3C-0A84E6947E25}"/>
              </a:ext>
            </a:extLst>
          </p:cNvPr>
          <p:cNvSpPr/>
          <p:nvPr/>
        </p:nvSpPr>
        <p:spPr>
          <a:xfrm>
            <a:off x="5975377" y="1454721"/>
            <a:ext cx="16658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852279-0C7E-C7EE-6FA3-0A58A3648EAB}"/>
              </a:ext>
            </a:extLst>
          </p:cNvPr>
          <p:cNvSpPr/>
          <p:nvPr/>
        </p:nvSpPr>
        <p:spPr>
          <a:xfrm>
            <a:off x="6402437" y="3520716"/>
            <a:ext cx="1210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8124F-9646-7824-F9E3-D64A110B3D60}"/>
              </a:ext>
            </a:extLst>
          </p:cNvPr>
          <p:cNvSpPr/>
          <p:nvPr/>
        </p:nvSpPr>
        <p:spPr>
          <a:xfrm>
            <a:off x="4618814" y="828366"/>
            <a:ext cx="115887" cy="42361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49779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077780" y="2019057"/>
            <a:ext cx="3714656" cy="2020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2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lại diễn ra cuộc kháng chiến chống quân Nguyên năm 1287 – 1288.</a:t>
            </a:r>
          </a:p>
        </p:txBody>
      </p:sp>
      <p:pic>
        <p:nvPicPr>
          <p:cNvPr id="19458" name="Picture 2" descr="Tập trung, Máy tính Biểu tượng nhóm Thảo luận Clip nghệ thuật - hội nghị png  tải về - Miễn phí trong suốt điểm png Tải về.">
            <a:extLst>
              <a:ext uri="{FF2B5EF4-FFF2-40B4-BE49-F238E27FC236}">
                <a16:creationId xmlns:a16="http://schemas.microsoft.com/office/drawing/2014/main" id="{B389DA58-C42C-F24E-9E18-C05F4FB6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50" y="1082904"/>
            <a:ext cx="2956499" cy="29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EB792-17EC-4CDA-DE5B-7DAC7B39D2DA}"/>
              </a:ext>
            </a:extLst>
          </p:cNvPr>
          <p:cNvSpPr/>
          <p:nvPr/>
        </p:nvSpPr>
        <p:spPr>
          <a:xfrm>
            <a:off x="2051693" y="1003394"/>
            <a:ext cx="17668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51C6C0-BFEA-894E-B2D3-6667868F9399}"/>
              </a:ext>
            </a:extLst>
          </p:cNvPr>
          <p:cNvGrpSpPr/>
          <p:nvPr/>
        </p:nvGrpSpPr>
        <p:grpSpPr>
          <a:xfrm>
            <a:off x="1281274" y="827896"/>
            <a:ext cx="4552628" cy="2243917"/>
            <a:chOff x="3750364" y="1656522"/>
            <a:chExt cx="4552628" cy="224391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5A5633B-083E-0C4C-B0C0-BB53EF09DC55}"/>
                </a:ext>
              </a:extLst>
            </p:cNvPr>
            <p:cNvSpPr/>
            <p:nvPr/>
          </p:nvSpPr>
          <p:spPr>
            <a:xfrm>
              <a:off x="3750364" y="1656522"/>
              <a:ext cx="4552628" cy="2243917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334429-B4DB-9448-B111-9E452EA37168}"/>
                </a:ext>
              </a:extLst>
            </p:cNvPr>
            <p:cNvSpPr/>
            <p:nvPr/>
          </p:nvSpPr>
          <p:spPr>
            <a:xfrm>
              <a:off x="3770944" y="1948141"/>
              <a:ext cx="453204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 2 lần thất bại, vua Nguyên tức giận quyết tâm xâm lược nước ta lần thứ 3 để trả thù. Và mở rộng lãnh thổ</a:t>
              </a: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F7FE92-8F47-0A41-AB98-32FC06F94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1"/>
          <a:stretch/>
        </p:blipFill>
        <p:spPr bwMode="auto">
          <a:xfrm>
            <a:off x="5586413" y="570721"/>
            <a:ext cx="3089274" cy="404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010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5051925" y="1082904"/>
            <a:ext cx="2956500" cy="2956500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4294967295"/>
          </p:nvPr>
        </p:nvSpPr>
        <p:spPr>
          <a:xfrm>
            <a:off x="1256118" y="1082904"/>
            <a:ext cx="3234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When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4294967295"/>
          </p:nvPr>
        </p:nvSpPr>
        <p:spPr>
          <a:xfrm>
            <a:off x="1502782" y="2358504"/>
            <a:ext cx="2740973" cy="16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Tx/>
              <a:defRPr/>
            </a:pPr>
            <a:r>
              <a:rPr lang="vi-VN" sz="36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ra khi nào?</a:t>
            </a:r>
          </a:p>
        </p:txBody>
      </p:sp>
      <p:pic>
        <p:nvPicPr>
          <p:cNvPr id="8" name="Picture 2" descr="GIFs For Powerpoint Presentation - 100 Pieces of GIF Animation">
            <a:extLst>
              <a:ext uri="{FF2B5EF4-FFF2-40B4-BE49-F238E27FC236}">
                <a16:creationId xmlns:a16="http://schemas.microsoft.com/office/drawing/2014/main" id="{96405C52-9529-4043-BBF0-5BBB88D6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r="8858" b="9928"/>
          <a:stretch/>
        </p:blipFill>
        <p:spPr bwMode="auto">
          <a:xfrm>
            <a:off x="5051925" y="905256"/>
            <a:ext cx="3081663" cy="320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056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/>
      <p:bldP spid="7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6;p26">
            <a:extLst>
              <a:ext uri="{FF2B5EF4-FFF2-40B4-BE49-F238E27FC236}">
                <a16:creationId xmlns:a16="http://schemas.microsoft.com/office/drawing/2014/main" id="{5B4DF518-F8E7-C141-A6E9-5E48353FBEA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497042" y="902677"/>
            <a:ext cx="5234183" cy="19017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năm 1287, quân Nguyên ồ ạt tiến vào nước ta.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A7CF3-2357-954C-889A-1094465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28" y="138735"/>
            <a:ext cx="3212966" cy="46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0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8A069A6-3014-624E-8354-94D2DD88E2E0}"/>
              </a:ext>
            </a:extLst>
          </p:cNvPr>
          <p:cNvSpPr/>
          <p:nvPr/>
        </p:nvSpPr>
        <p:spPr>
          <a:xfrm>
            <a:off x="1135280" y="0"/>
            <a:ext cx="7345691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quân Nguyên.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3FF54AA-ECBF-4948-BB0C-F8834033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95" y="554395"/>
            <a:ext cx="2899295" cy="36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9ABE7-CF93-6D40-99AC-821289804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76" y="414338"/>
            <a:ext cx="2019718" cy="360327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011D22-055E-104E-9E3C-04ECBD376711}"/>
              </a:ext>
            </a:extLst>
          </p:cNvPr>
          <p:cNvSpPr/>
          <p:nvPr/>
        </p:nvSpPr>
        <p:spPr>
          <a:xfrm>
            <a:off x="1135280" y="3995011"/>
            <a:ext cx="2019718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 Hoan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455DB40-2562-F441-ACFB-018D3125402D}"/>
              </a:ext>
            </a:extLst>
          </p:cNvPr>
          <p:cNvSpPr/>
          <p:nvPr/>
        </p:nvSpPr>
        <p:spPr>
          <a:xfrm>
            <a:off x="3562325" y="4021015"/>
            <a:ext cx="2717399" cy="590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 Văn Hổ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54C53FC-4D9F-3B4C-9AB8-3A3C1CD55454}"/>
              </a:ext>
            </a:extLst>
          </p:cNvPr>
          <p:cNvSpPr/>
          <p:nvPr/>
        </p:nvSpPr>
        <p:spPr>
          <a:xfrm>
            <a:off x="6434719" y="4035763"/>
            <a:ext cx="2046252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Mã Nhi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C22F03-1C80-6B4F-A179-BA1637A0FC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7859"/>
          <a:stretch/>
        </p:blipFill>
        <p:spPr>
          <a:xfrm>
            <a:off x="3562325" y="532221"/>
            <a:ext cx="2142251" cy="3462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92577F-471A-A241-886F-B1A79217C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999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857</Words>
  <Application>Microsoft Office PowerPoint</Application>
  <PresentationFormat>On-screen Show (16:9)</PresentationFormat>
  <Paragraphs>121</Paragraphs>
  <Slides>33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Times New Roman</vt:lpstr>
      <vt:lpstr>Tinos</vt:lpstr>
      <vt:lpstr>Calibri</vt:lpstr>
      <vt:lpstr>Livvic SemiBold</vt:lpstr>
      <vt:lpstr>Tahoma</vt:lpstr>
      <vt:lpstr>Redressed</vt:lpstr>
      <vt:lpstr>Livvic Light</vt:lpstr>
      <vt:lpstr>Arial</vt:lpstr>
      <vt:lpstr>Livvic</vt:lpstr>
      <vt:lpstr>Oswald</vt:lpstr>
      <vt:lpstr>Calibri Light</vt:lpstr>
      <vt:lpstr>Quintus template</vt:lpstr>
      <vt:lpstr>1_Quintus template</vt:lpstr>
      <vt:lpstr>1_Office Theme</vt:lpstr>
      <vt:lpstr>2_Office Theme</vt:lpstr>
      <vt:lpstr>Papyrus History Lesson by Slidesgo</vt:lpstr>
      <vt:lpstr>PowerPoint Presentation</vt:lpstr>
      <vt:lpstr>PowerPoint Presentation</vt:lpstr>
      <vt:lpstr>3. Cuộc kháng chiến chống quân Nguyên năm 1287 – 1288.</vt:lpstr>
      <vt:lpstr>PowerPoint Presentation</vt:lpstr>
      <vt:lpstr>PowerPoint Presentation</vt:lpstr>
      <vt:lpstr>PowerPoint Presentation</vt:lpstr>
      <vt:lpstr>When</vt:lpstr>
      <vt:lpstr>Cuối năm 1287, quân Nguyên ồ ạt tiến vào nước ta. </vt:lpstr>
      <vt:lpstr>PowerPoint Presentation</vt:lpstr>
      <vt:lpstr>PowerPoint Presentation</vt:lpstr>
      <vt:lpstr>PowerPoint Presentation</vt:lpstr>
      <vt:lpstr>PowerPoint Presentation</vt:lpstr>
      <vt:lpstr>Who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</vt:lpstr>
      <vt:lpstr>PowerPoint Presentation</vt:lpstr>
      <vt:lpstr>PowerPoint Presentation</vt:lpstr>
      <vt:lpstr>THẢO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Đại Việt dưới thời nhà Trần (tiết 4)</dc:title>
  <dc:creator>THANH HOAI</dc:creator>
  <cp:lastModifiedBy>THANH HOÀI</cp:lastModifiedBy>
  <cp:revision>14</cp:revision>
  <dcterms:modified xsi:type="dcterms:W3CDTF">2023-04-02T12:30:53Z</dcterms:modified>
</cp:coreProperties>
</file>