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0"/>
  </p:notesMasterIdLst>
  <p:sldIdLst>
    <p:sldId id="257" r:id="rId2"/>
    <p:sldId id="385" r:id="rId3"/>
    <p:sldId id="386" r:id="rId4"/>
    <p:sldId id="387" r:id="rId5"/>
    <p:sldId id="388" r:id="rId6"/>
    <p:sldId id="389" r:id="rId7"/>
    <p:sldId id="390" r:id="rId8"/>
    <p:sldId id="39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72"/>
  </p:normalViewPr>
  <p:slideViewPr>
    <p:cSldViewPr snapToGrid="0">
      <p:cViewPr varScale="1">
        <p:scale>
          <a:sx n="113" d="100"/>
          <a:sy n="113" d="100"/>
        </p:scale>
        <p:origin x="52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D7B180-9075-6C4E-B012-F2221F730D62}" type="datetimeFigureOut">
              <a:rPr lang="en-VN" smtClean="0"/>
              <a:t>15/03/2023</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E18E55-C174-3941-A9AC-FB69CB334372}" type="slidenum">
              <a:rPr lang="en-VN" smtClean="0"/>
              <a:t>‹#›</a:t>
            </a:fld>
            <a:endParaRPr/>
          </a:p>
        </p:txBody>
      </p:sp>
    </p:spTree>
    <p:extLst>
      <p:ext uri="{BB962C8B-B14F-4D97-AF65-F5344CB8AC3E}">
        <p14:creationId xmlns:p14="http://schemas.microsoft.com/office/powerpoint/2010/main" val="1513799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C51C069E-3726-8085-28DC-6BB462C46A3F}"/>
              </a:ext>
            </a:extLst>
          </p:cNvPr>
          <p:cNvSpPr>
            <a:spLocks noGrp="1" noRot="1" noChangeAspect="1" noTextEdit="1"/>
          </p:cNvSpPr>
          <p:nvPr>
            <p:ph type="sldImg"/>
          </p:nvPr>
        </p:nvSpPr>
        <p:spPr>
          <a:ln/>
        </p:spPr>
      </p:sp>
      <p:sp>
        <p:nvSpPr>
          <p:cNvPr id="91139" name="Notes Placeholder 2">
            <a:extLst>
              <a:ext uri="{FF2B5EF4-FFF2-40B4-BE49-F238E27FC236}">
                <a16:creationId xmlns:a16="http://schemas.microsoft.com/office/drawing/2014/main" id="{98EF776C-56DA-9EC9-6AC4-C382B19FDE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0"/>
              </a:spcBef>
            </a:pPr>
            <a:endParaRPr lang="en-US" altLang="en-US"/>
          </a:p>
        </p:txBody>
      </p:sp>
      <p:sp>
        <p:nvSpPr>
          <p:cNvPr id="91140" name="Slide Number Placeholder 3">
            <a:extLst>
              <a:ext uri="{FF2B5EF4-FFF2-40B4-BE49-F238E27FC236}">
                <a16:creationId xmlns:a16="http://schemas.microsoft.com/office/drawing/2014/main" id="{3B722B2F-CA88-7314-4D34-3874613974F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SimSun" panose="02010600030101010101" pitchFamily="2" charset="-122"/>
              </a:defRPr>
            </a:lvl1pPr>
            <a:lvl2pPr marL="742950" indent="-285750">
              <a:spcBef>
                <a:spcPct val="30000"/>
              </a:spcBef>
              <a:defRPr sz="1200">
                <a:solidFill>
                  <a:schemeClr val="tx1"/>
                </a:solidFill>
                <a:latin typeface="Arial" panose="020B0604020202020204" pitchFamily="34" charset="0"/>
                <a:ea typeface="SimSun" panose="02010600030101010101" pitchFamily="2" charset="-122"/>
              </a:defRPr>
            </a:lvl2pPr>
            <a:lvl3pPr marL="1143000" indent="-228600">
              <a:spcBef>
                <a:spcPct val="30000"/>
              </a:spcBef>
              <a:defRPr sz="1200">
                <a:solidFill>
                  <a:schemeClr val="tx1"/>
                </a:solidFill>
                <a:latin typeface="Arial" panose="020B0604020202020204" pitchFamily="34" charset="0"/>
                <a:ea typeface="SimSun" panose="02010600030101010101" pitchFamily="2" charset="-122"/>
              </a:defRPr>
            </a:lvl3pPr>
            <a:lvl4pPr marL="1600200" indent="-228600">
              <a:spcBef>
                <a:spcPct val="30000"/>
              </a:spcBef>
              <a:defRPr sz="1200">
                <a:solidFill>
                  <a:schemeClr val="tx1"/>
                </a:solidFill>
                <a:latin typeface="Arial" panose="020B0604020202020204" pitchFamily="34" charset="0"/>
                <a:ea typeface="SimSun" panose="02010600030101010101" pitchFamily="2" charset="-122"/>
              </a:defRPr>
            </a:lvl4pPr>
            <a:lvl5pPr marL="2057400" indent="-228600">
              <a:spcBef>
                <a:spcPct val="30000"/>
              </a:spcBef>
              <a:defRPr sz="1200">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SimSun" panose="02010600030101010101" pitchFamily="2" charset="-122"/>
              </a:defRPr>
            </a:lvl9pPr>
          </a:lstStyle>
          <a:p>
            <a:pPr>
              <a:spcBef>
                <a:spcPct val="0"/>
              </a:spcBef>
            </a:pPr>
            <a:fld id="{16054976-9592-8149-849F-E55F6E832657}" type="slidenum">
              <a:rPr lang="en-US" altLang="en-US">
                <a:solidFill>
                  <a:srgbClr val="000000"/>
                </a:solidFill>
                <a:latin typeface="Calibri" panose="020F0502020204030204" pitchFamily="34" charset="0"/>
              </a:rPr>
              <a:pPr>
                <a:spcBef>
                  <a:spcPct val="0"/>
                </a:spcBef>
              </a:pPr>
              <a:t>2</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1">
            <a:extLst>
              <a:ext uri="{FF2B5EF4-FFF2-40B4-BE49-F238E27FC236}">
                <a16:creationId xmlns:a16="http://schemas.microsoft.com/office/drawing/2014/main" id="{9D95070A-6F34-7BF7-993F-3C7F40B09A3A}"/>
              </a:ext>
            </a:extLst>
          </p:cNvPr>
          <p:cNvSpPr>
            <a:spLocks noGrp="1" noRot="1" noChangeAspect="1" noChangeArrowheads="1" noTextEdit="1"/>
          </p:cNvSpPr>
          <p:nvPr>
            <p:ph type="sldImg"/>
          </p:nvPr>
        </p:nvSpPr>
        <p:spPr>
          <a:xfrm>
            <a:off x="381000" y="695325"/>
            <a:ext cx="6096000" cy="3429000"/>
          </a:xfrm>
          <a:solidFill>
            <a:srgbClr val="FFFFFF"/>
          </a:solidFill>
          <a:ln/>
        </p:spPr>
      </p:sp>
      <p:sp>
        <p:nvSpPr>
          <p:cNvPr id="98307" name="Text Box 2">
            <a:extLst>
              <a:ext uri="{FF2B5EF4-FFF2-40B4-BE49-F238E27FC236}">
                <a16:creationId xmlns:a16="http://schemas.microsoft.com/office/drawing/2014/main" id="{AFF5E06F-A24E-696B-2895-BB1DB17421FE}"/>
              </a:ext>
            </a:extLst>
          </p:cNvPr>
          <p:cNvSpPr txBox="1">
            <a:spLocks noChangeArrowheads="1"/>
          </p:cNvSpPr>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000">
                <a:solidFill>
                  <a:schemeClr val="tx1"/>
                </a:solidFill>
                <a:latin typeface="Arial" panose="020B0604020202020204" pitchFamily="34" charset="0"/>
                <a:ea typeface="SimSun" panose="02010600030101010101" pitchFamily="2" charset="-122"/>
              </a:defRPr>
            </a:lvl1pPr>
            <a:lvl2pPr marL="742950" indent="-285750">
              <a:defRPr sz="3000">
                <a:solidFill>
                  <a:schemeClr val="tx1"/>
                </a:solidFill>
                <a:latin typeface="Arial" panose="020B0604020202020204" pitchFamily="34" charset="0"/>
                <a:ea typeface="SimSun" panose="02010600030101010101" pitchFamily="2" charset="-122"/>
              </a:defRPr>
            </a:lvl2pPr>
            <a:lvl3pPr marL="1143000" indent="-228600">
              <a:defRPr sz="3000">
                <a:solidFill>
                  <a:schemeClr val="tx1"/>
                </a:solidFill>
                <a:latin typeface="Arial" panose="020B0604020202020204" pitchFamily="34" charset="0"/>
                <a:ea typeface="SimSun" panose="02010600030101010101" pitchFamily="2" charset="-122"/>
              </a:defRPr>
            </a:lvl3pPr>
            <a:lvl4pPr marL="1600200" indent="-228600">
              <a:defRPr sz="3000">
                <a:solidFill>
                  <a:schemeClr val="tx1"/>
                </a:solidFill>
                <a:latin typeface="Arial" panose="020B0604020202020204" pitchFamily="34" charset="0"/>
                <a:ea typeface="SimSun" panose="02010600030101010101" pitchFamily="2" charset="-122"/>
              </a:defRPr>
            </a:lvl4pPr>
            <a:lvl5pPr marL="2057400" indent="-228600">
              <a:defRPr sz="3000">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sz="3000">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sz="3000">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sz="3000">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sz="3000">
                <a:solidFill>
                  <a:schemeClr val="tx1"/>
                </a:solidFill>
                <a:latin typeface="Arial" panose="020B0604020202020204" pitchFamily="34" charset="0"/>
                <a:ea typeface="SimSun" panose="02010600030101010101" pitchFamily="2" charset="-122"/>
              </a:defRPr>
            </a:lvl9pPr>
          </a:lstStyle>
          <a:p>
            <a:pPr eaLnBrk="1" hangingPunct="1"/>
            <a:endParaRPr lang="en-US" altLang="en-US">
              <a:solidFill>
                <a:srgbClr val="000000"/>
              </a:solidFill>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2085109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2281130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8530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2181538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783122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2893343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793437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2400022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1880557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EAFFE5B-E999-9D4C-8452-AD7E68330ABF}" type="datetimeFigureOut">
              <a:rPr lang="en-VN" smtClean="0"/>
              <a:t>15/03/2023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2029859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1EAFFE5B-E999-9D4C-8452-AD7E68330ABF}" type="datetimeFigureOut">
              <a:rPr lang="en-VN" smtClean="0"/>
              <a:t>15/03/2023</a:t>
            </a:fld>
            <a:endParaRPr lang="en-VN"/>
          </a:p>
        </p:txBody>
      </p:sp>
      <p:sp>
        <p:nvSpPr>
          <p:cNvPr id="6" name="Footer Placeholder 5"/>
          <p:cNvSpPr>
            <a:spLocks noGrp="1"/>
          </p:cNvSpPr>
          <p:nvPr>
            <p:ph type="ftr" sz="quarter" idx="11"/>
          </p:nvPr>
        </p:nvSpPr>
        <p:spPr/>
        <p:txBody>
          <a:bodyPr/>
          <a:lstStyle/>
          <a:p>
            <a:endParaRPr lang="en-VN"/>
          </a:p>
        </p:txBody>
      </p:sp>
      <p:sp>
        <p:nvSpPr>
          <p:cNvPr id="7" name="Slide Number Placeholder 6"/>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1603418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1EAFFE5B-E999-9D4C-8452-AD7E68330ABF}" type="datetimeFigureOut">
              <a:rPr lang="en-VN" smtClean="0"/>
              <a:t>15/03/2023</a:t>
            </a:fld>
            <a:endParaRPr lang="en-VN"/>
          </a:p>
        </p:txBody>
      </p:sp>
      <p:sp>
        <p:nvSpPr>
          <p:cNvPr id="8" name="Footer Placeholder 7"/>
          <p:cNvSpPr>
            <a:spLocks noGrp="1"/>
          </p:cNvSpPr>
          <p:nvPr>
            <p:ph type="ftr" sz="quarter" idx="11"/>
          </p:nvPr>
        </p:nvSpPr>
        <p:spPr/>
        <p:txBody>
          <a:bodyPr/>
          <a:lstStyle/>
          <a:p>
            <a:endParaRPr lang="en-VN"/>
          </a:p>
        </p:txBody>
      </p:sp>
      <p:sp>
        <p:nvSpPr>
          <p:cNvPr id="9" name="Slide Number Placeholder 8"/>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2285013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1EAFFE5B-E999-9D4C-8452-AD7E68330ABF}" type="datetimeFigureOut">
              <a:rPr lang="en-VN" smtClean="0"/>
              <a:t>15/03/2023</a:t>
            </a:fld>
            <a:endParaRPr lang="en-VN"/>
          </a:p>
        </p:txBody>
      </p:sp>
      <p:sp>
        <p:nvSpPr>
          <p:cNvPr id="4" name="Footer Placeholder 3"/>
          <p:cNvSpPr>
            <a:spLocks noGrp="1"/>
          </p:cNvSpPr>
          <p:nvPr>
            <p:ph type="ftr" sz="quarter" idx="11"/>
          </p:nvPr>
        </p:nvSpPr>
        <p:spPr/>
        <p:txBody>
          <a:bodyPr/>
          <a:lstStyle/>
          <a:p>
            <a:endParaRPr lang="en-VN"/>
          </a:p>
        </p:txBody>
      </p:sp>
      <p:sp>
        <p:nvSpPr>
          <p:cNvPr id="5" name="Slide Number Placeholder 4"/>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795558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FFE5B-E999-9D4C-8452-AD7E68330ABF}" type="datetimeFigureOut">
              <a:rPr lang="en-VN" smtClean="0"/>
              <a:t>15/03/2023</a:t>
            </a:fld>
            <a:endParaRPr lang="en-VN"/>
          </a:p>
        </p:txBody>
      </p:sp>
      <p:sp>
        <p:nvSpPr>
          <p:cNvPr id="3" name="Footer Placeholder 2"/>
          <p:cNvSpPr>
            <a:spLocks noGrp="1"/>
          </p:cNvSpPr>
          <p:nvPr>
            <p:ph type="ftr" sz="quarter" idx="11"/>
          </p:nvPr>
        </p:nvSpPr>
        <p:spPr/>
        <p:txBody>
          <a:bodyPr/>
          <a:lstStyle/>
          <a:p>
            <a:endParaRPr lang="en-VN"/>
          </a:p>
        </p:txBody>
      </p:sp>
      <p:sp>
        <p:nvSpPr>
          <p:cNvPr id="4" name="Slide Number Placeholder 3"/>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3245699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1EAFFE5B-E999-9D4C-8452-AD7E68330ABF}" type="datetimeFigureOut">
              <a:rPr lang="en-VN" smtClean="0"/>
              <a:t>15/03/2023</a:t>
            </a:fld>
            <a:endParaRPr lang="en-VN"/>
          </a:p>
        </p:txBody>
      </p:sp>
      <p:sp>
        <p:nvSpPr>
          <p:cNvPr id="6" name="Footer Placeholder 5"/>
          <p:cNvSpPr>
            <a:spLocks noGrp="1"/>
          </p:cNvSpPr>
          <p:nvPr>
            <p:ph type="ftr" sz="quarter" idx="11"/>
          </p:nvPr>
        </p:nvSpPr>
        <p:spPr/>
        <p:txBody>
          <a:bodyPr/>
          <a:lstStyle/>
          <a:p>
            <a:endParaRPr lang="en-VN"/>
          </a:p>
        </p:txBody>
      </p:sp>
      <p:sp>
        <p:nvSpPr>
          <p:cNvPr id="7" name="Slide Number Placeholder 6"/>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3938455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1EAFFE5B-E999-9D4C-8452-AD7E68330ABF}" type="datetimeFigureOut">
              <a:rPr lang="en-VN" smtClean="0"/>
              <a:t>15/03/2023</a:t>
            </a:fld>
            <a:endParaRPr lang="en-VN"/>
          </a:p>
        </p:txBody>
      </p:sp>
      <p:sp>
        <p:nvSpPr>
          <p:cNvPr id="6" name="Footer Placeholder 5"/>
          <p:cNvSpPr>
            <a:spLocks noGrp="1"/>
          </p:cNvSpPr>
          <p:nvPr>
            <p:ph type="ftr" sz="quarter" idx="11"/>
          </p:nvPr>
        </p:nvSpPr>
        <p:spPr/>
        <p:txBody>
          <a:bodyPr/>
          <a:lstStyle/>
          <a:p>
            <a:endParaRPr lang="en-VN"/>
          </a:p>
        </p:txBody>
      </p:sp>
      <p:sp>
        <p:nvSpPr>
          <p:cNvPr id="7" name="Slide Number Placeholder 6"/>
          <p:cNvSpPr>
            <a:spLocks noGrp="1"/>
          </p:cNvSpPr>
          <p:nvPr>
            <p:ph type="sldNum" sz="quarter" idx="12"/>
          </p:nvPr>
        </p:nvSpPr>
        <p:spPr/>
        <p:txBody>
          <a:bodyPr/>
          <a:lstStyle/>
          <a:p>
            <a:fld id="{31DB6A93-06D8-8C43-AF35-DB43A47BACAE}" type="slidenum">
              <a:rPr lang="en-VN" smtClean="0"/>
              <a:t>‹#›</a:t>
            </a:fld>
            <a:endParaRPr lang="en-VN"/>
          </a:p>
        </p:txBody>
      </p:sp>
    </p:spTree>
    <p:extLst>
      <p:ext uri="{BB962C8B-B14F-4D97-AF65-F5344CB8AC3E}">
        <p14:creationId xmlns:p14="http://schemas.microsoft.com/office/powerpoint/2010/main" val="3151839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EAFFE5B-E999-9D4C-8452-AD7E68330ABF}" type="datetimeFigureOut">
              <a:rPr lang="en-VN" smtClean="0"/>
              <a:t>15/03/2023</a:t>
            </a:fld>
            <a:endParaRPr lang="en-V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V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1DB6A93-06D8-8C43-AF35-DB43A47BACAE}" type="slidenum">
              <a:rPr lang="en-VN" smtClean="0"/>
              <a:t>‹#›</a:t>
            </a:fld>
            <a:endParaRPr lang="en-VN"/>
          </a:p>
        </p:txBody>
      </p:sp>
    </p:spTree>
    <p:extLst>
      <p:ext uri="{BB962C8B-B14F-4D97-AF65-F5344CB8AC3E}">
        <p14:creationId xmlns:p14="http://schemas.microsoft.com/office/powerpoint/2010/main" val="12905454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ình nền Powerpoint làm Slide chào hỏi 10 - Kinh nghiệm dạy học">
            <a:extLst>
              <a:ext uri="{FF2B5EF4-FFF2-40B4-BE49-F238E27FC236}">
                <a16:creationId xmlns:a16="http://schemas.microsoft.com/office/drawing/2014/main" id="{894BBEDC-F54C-EE29-9D33-3E8854AFB5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33263"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7DD1AF-1262-2A13-C784-A99C0C12842A}"/>
              </a:ext>
            </a:extLst>
          </p:cNvPr>
          <p:cNvSpPr txBox="1"/>
          <p:nvPr/>
        </p:nvSpPr>
        <p:spPr>
          <a:xfrm>
            <a:off x="2810582" y="1580506"/>
            <a:ext cx="6698372" cy="1169551"/>
          </a:xfrm>
          <a:prstGeom prst="rect">
            <a:avLst/>
          </a:prstGeom>
          <a:noFill/>
        </p:spPr>
        <p:txBody>
          <a:bodyPr wrap="none" rtlCol="0">
            <a:spAutoFit/>
          </a:bodyPr>
          <a:lstStyle/>
          <a:p>
            <a:pPr algn="ctr"/>
            <a:r>
              <a:rPr lang="en-US" sz="2400" b="1" dirty="0">
                <a:ln w="38100">
                  <a:noFill/>
                </a:ln>
                <a:solidFill>
                  <a:srgbClr val="FF0000"/>
                </a:solidFill>
                <a:latin typeface="Times New Roman" panose="02020603050405020304" pitchFamily="18" charset="0"/>
                <a:cs typeface="Times New Roman" panose="02020603050405020304" pitchFamily="18" charset="0"/>
              </a:rPr>
              <a:t>BÀI GIẢNG ĐIỆN TỬ MÔN NGỮ VĂN 7</a:t>
            </a:r>
          </a:p>
          <a:p>
            <a:pPr algn="ctr"/>
            <a:endParaRPr lang="en-US" sz="1400" b="1" dirty="0">
              <a:ln w="38100">
                <a:noFill/>
              </a:ln>
              <a:solidFill>
                <a:srgbClr val="FF0000"/>
              </a:solidFill>
              <a:latin typeface="Times New Roman" panose="02020603050405020304" pitchFamily="18" charset="0"/>
              <a:cs typeface="Times New Roman" panose="02020603050405020304" pitchFamily="18" charset="0"/>
            </a:endParaRPr>
          </a:p>
          <a:p>
            <a:pPr algn="ctr"/>
            <a:r>
              <a:rPr lang="en-US" sz="3200" b="1" dirty="0" err="1">
                <a:ln w="38100">
                  <a:noFill/>
                </a:ln>
                <a:solidFill>
                  <a:srgbClr val="FFFF00"/>
                </a:solidFill>
                <a:latin typeface="Times New Roman" panose="02020603050405020304" pitchFamily="18" charset="0"/>
                <a:cs typeface="Times New Roman" panose="02020603050405020304" pitchFamily="18" charset="0"/>
              </a:rPr>
              <a:t>Tiết</a:t>
            </a:r>
            <a:r>
              <a:rPr lang="en-US" sz="3200" b="1" dirty="0">
                <a:ln w="38100">
                  <a:noFill/>
                </a:ln>
                <a:solidFill>
                  <a:srgbClr val="FFFF00"/>
                </a:solidFill>
                <a:latin typeface="Times New Roman" panose="02020603050405020304" pitchFamily="18" charset="0"/>
                <a:cs typeface="Times New Roman" panose="02020603050405020304" pitchFamily="18" charset="0"/>
              </a:rPr>
              <a:t> 89: THỰC HÀNH TIẾNG VIÊT</a:t>
            </a:r>
            <a:endParaRPr lang="en-VN" sz="3200" b="1" dirty="0">
              <a:ln w="38100">
                <a:noFill/>
              </a:ln>
              <a:solidFill>
                <a:srgbClr val="FFFF00"/>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D0ED2715-3602-A60F-684E-95177943243B}"/>
              </a:ext>
            </a:extLst>
          </p:cNvPr>
          <p:cNvPicPr>
            <a:picLocks noChangeAspect="1"/>
          </p:cNvPicPr>
          <p:nvPr/>
        </p:nvPicPr>
        <p:blipFill rotWithShape="1">
          <a:blip r:embed="rId3"/>
          <a:srcRect l="9323" t="7012" r="8375" b="3760"/>
          <a:stretch/>
        </p:blipFill>
        <p:spPr>
          <a:xfrm>
            <a:off x="379988" y="239535"/>
            <a:ext cx="1027821" cy="1035299"/>
          </a:xfrm>
          <a:prstGeom prst="ellipse">
            <a:avLst/>
          </a:prstGeom>
        </p:spPr>
      </p:pic>
      <p:sp>
        <p:nvSpPr>
          <p:cNvPr id="5" name="TextBox 4">
            <a:extLst>
              <a:ext uri="{FF2B5EF4-FFF2-40B4-BE49-F238E27FC236}">
                <a16:creationId xmlns:a16="http://schemas.microsoft.com/office/drawing/2014/main" id="{0D979643-5930-F34B-D70D-3C7631DB7CF4}"/>
              </a:ext>
            </a:extLst>
          </p:cNvPr>
          <p:cNvSpPr txBox="1"/>
          <p:nvPr/>
        </p:nvSpPr>
        <p:spPr>
          <a:xfrm>
            <a:off x="4464878" y="3569337"/>
            <a:ext cx="3389774" cy="954107"/>
          </a:xfrm>
          <a:prstGeom prst="rect">
            <a:avLst/>
          </a:prstGeom>
          <a:noFill/>
        </p:spPr>
        <p:txBody>
          <a:bodyPr wrap="none" rtlCol="0">
            <a:spAutoFit/>
          </a:bodyPr>
          <a:lstStyle/>
          <a:p>
            <a:pPr algn="ct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GV: </a:t>
            </a: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Dương</a:t>
            </a: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Mỹ</a:t>
            </a: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Linh</a:t>
            </a:r>
          </a:p>
          <a:p>
            <a:pPr algn="ct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Tổ</a:t>
            </a: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xã</a:t>
            </a:r>
            <a:r>
              <a:rPr lang="en-US"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hội</a:t>
            </a:r>
            <a:endParaRPr lang="en-VN"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D979643-5930-F34B-D70D-3C7631DB7CF4}"/>
              </a:ext>
            </a:extLst>
          </p:cNvPr>
          <p:cNvSpPr txBox="1"/>
          <p:nvPr/>
        </p:nvSpPr>
        <p:spPr>
          <a:xfrm>
            <a:off x="3508495" y="616469"/>
            <a:ext cx="5302542" cy="553998"/>
          </a:xfrm>
          <a:prstGeom prst="rect">
            <a:avLst/>
          </a:prstGeom>
          <a:noFill/>
        </p:spPr>
        <p:txBody>
          <a:bodyPr wrap="none" rtlCol="0">
            <a:spAutoFit/>
          </a:bodyPr>
          <a:lstStyle/>
          <a:p>
            <a:r>
              <a:rPr lang="en-US" sz="3000" b="1">
                <a:ln w="38100">
                  <a:noFill/>
                </a:ln>
                <a:solidFill>
                  <a:schemeClr val="bg1"/>
                </a:solidFill>
                <a:latin typeface="Times New Roman" panose="02020603050405020304" pitchFamily="18" charset="0"/>
                <a:cs typeface="Times New Roman" panose="02020603050405020304" pitchFamily="18" charset="0"/>
              </a:rPr>
              <a:t>TRƯỜNG THCS LONG BIÊN</a:t>
            </a:r>
            <a:endParaRPr lang="en-VN" sz="3000" b="1" dirty="0">
              <a:ln w="38100">
                <a:noFill/>
              </a:ln>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7969526"/>
      </p:ext>
    </p:extLst>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6">
            <a:extLst>
              <a:ext uri="{FF2B5EF4-FFF2-40B4-BE49-F238E27FC236}">
                <a16:creationId xmlns:a16="http://schemas.microsoft.com/office/drawing/2014/main" id="{26E32F2A-A104-0A1F-DDF7-6860FA137A4B}"/>
              </a:ext>
            </a:extLst>
          </p:cNvPr>
          <p:cNvSpPr txBox="1">
            <a:spLocks noChangeArrowheads="1"/>
          </p:cNvSpPr>
          <p:nvPr/>
        </p:nvSpPr>
        <p:spPr bwMode="auto">
          <a:xfrm>
            <a:off x="869054" y="438185"/>
            <a:ext cx="830565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defRPr/>
            </a:pPr>
            <a:r>
              <a:rPr lang="en-US" altLang="en-US" sz="3600" b="1">
                <a:solidFill>
                  <a:srgbClr val="FF0000"/>
                </a:solidFill>
                <a:latin typeface="Times New Roman" panose="02020603050405020304" pitchFamily="18" charset="0"/>
                <a:cs typeface="Times New Roman" panose="02020603050405020304" pitchFamily="18" charset="0"/>
              </a:rPr>
              <a:t>2. Dấu chấm lửng</a:t>
            </a:r>
          </a:p>
        </p:txBody>
      </p:sp>
      <p:sp>
        <p:nvSpPr>
          <p:cNvPr id="82947" name="Text Box 26">
            <a:extLst>
              <a:ext uri="{FF2B5EF4-FFF2-40B4-BE49-F238E27FC236}">
                <a16:creationId xmlns:a16="http://schemas.microsoft.com/office/drawing/2014/main" id="{E49DA551-E011-F642-4B7E-DC8EC0FB4528}"/>
              </a:ext>
            </a:extLst>
          </p:cNvPr>
          <p:cNvSpPr txBox="1">
            <a:spLocks noChangeArrowheads="1"/>
          </p:cNvSpPr>
          <p:nvPr/>
        </p:nvSpPr>
        <p:spPr bwMode="auto">
          <a:xfrm>
            <a:off x="1114926" y="1189589"/>
            <a:ext cx="8762936" cy="129266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Dấu</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chấm</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lửng</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có</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hình</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thức</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khi</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viết</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như</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nào</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a:t>
            </a:r>
          </a:p>
          <a:p>
            <a:pPr>
              <a:defRPr/>
            </a:pP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Dấu</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chấm</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lửng</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có</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các</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công</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dụng</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gì</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a:t>
            </a:r>
          </a:p>
          <a:p>
            <a:pPr>
              <a:defRPr/>
            </a:pP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Vẽ</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sơ</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đồ</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tư</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duy</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về</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công</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dụng</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của</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dấu</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chấm</a:t>
            </a:r>
            <a:r>
              <a:rPr lang="en-US" sz="2400" b="1" dirty="0">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 </a:t>
            </a:r>
            <a:r>
              <a:rPr lang="en-US" sz="2400" b="1" dirty="0" err="1">
                <a:solidFill>
                  <a:srgbClr val="FF0000"/>
                </a:solidFill>
                <a:effectLst>
                  <a:outerShdw blurRad="38100" dist="38100" dir="2700000" algn="tl">
                    <a:srgbClr val="000000">
                      <a:alpha val="43137"/>
                    </a:srgbClr>
                  </a:outerShdw>
                </a:effectLst>
                <a:latin typeface="Times" panose="02020603050405020304" pitchFamily="18" charset="0"/>
                <a:cs typeface="Times" panose="02020603050405020304" pitchFamily="18" charset="0"/>
              </a:rPr>
              <a:t>lửng</a:t>
            </a:r>
            <a:r>
              <a:rPr lang="en-US" sz="3000" dirty="0"/>
              <a:t>.</a:t>
            </a:r>
          </a:p>
        </p:txBody>
      </p:sp>
      <p:sp>
        <p:nvSpPr>
          <p:cNvPr id="9" name="Text Box 26">
            <a:extLst>
              <a:ext uri="{FF2B5EF4-FFF2-40B4-BE49-F238E27FC236}">
                <a16:creationId xmlns:a16="http://schemas.microsoft.com/office/drawing/2014/main" id="{ECF6BE6B-E343-7C21-52AD-7D08832E93AA}"/>
              </a:ext>
            </a:extLst>
          </p:cNvPr>
          <p:cNvSpPr txBox="1">
            <a:spLocks noChangeArrowheads="1"/>
          </p:cNvSpPr>
          <p:nvPr/>
        </p:nvSpPr>
        <p:spPr bwMode="auto">
          <a:xfrm>
            <a:off x="1173522" y="2531547"/>
            <a:ext cx="8839915" cy="461665"/>
          </a:xfrm>
          <a:prstGeom prst="rect">
            <a:avLst/>
          </a:prstGeom>
          <a:noFill/>
          <a:ln>
            <a:noFill/>
          </a:ln>
        </p:spPr>
        <p:txBody>
          <a:bodyPr>
            <a:spAutoFit/>
          </a:bodyPr>
          <a:lstStyle>
            <a:lvl1pPr marL="514350" indent="-5143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defRPr/>
            </a:pPr>
            <a:r>
              <a:rPr lang="en-US" sz="2400" b="1" dirty="0">
                <a:solidFill>
                  <a:srgbClr val="0070C0"/>
                </a:solidFill>
                <a:latin typeface="+mj-lt"/>
              </a:rPr>
              <a:t> </a:t>
            </a:r>
            <a:r>
              <a:rPr lang="en-US" sz="2400" b="1" dirty="0" err="1">
                <a:solidFill>
                  <a:srgbClr val="0070C0"/>
                </a:solidFill>
                <a:latin typeface="+mj-lt"/>
              </a:rPr>
              <a:t>Dấu</a:t>
            </a:r>
            <a:r>
              <a:rPr lang="en-US" sz="2400" b="1" dirty="0">
                <a:solidFill>
                  <a:srgbClr val="0070C0"/>
                </a:solidFill>
                <a:latin typeface="+mj-lt"/>
              </a:rPr>
              <a:t> </a:t>
            </a:r>
            <a:r>
              <a:rPr lang="en-US" sz="2400" b="1" dirty="0" err="1">
                <a:solidFill>
                  <a:srgbClr val="0070C0"/>
                </a:solidFill>
                <a:latin typeface="+mj-lt"/>
              </a:rPr>
              <a:t>chấm</a:t>
            </a:r>
            <a:r>
              <a:rPr lang="en-US" sz="2400" b="1" dirty="0">
                <a:solidFill>
                  <a:srgbClr val="0070C0"/>
                </a:solidFill>
                <a:latin typeface="+mj-lt"/>
              </a:rPr>
              <a:t> </a:t>
            </a:r>
            <a:r>
              <a:rPr lang="en-US" sz="2400" b="1" dirty="0" err="1">
                <a:solidFill>
                  <a:srgbClr val="0070C0"/>
                </a:solidFill>
                <a:latin typeface="+mj-lt"/>
              </a:rPr>
              <a:t>lửng</a:t>
            </a:r>
            <a:r>
              <a:rPr lang="en-US" sz="2400" b="1" dirty="0">
                <a:solidFill>
                  <a:srgbClr val="0070C0"/>
                </a:solidFill>
                <a:latin typeface="+mj-lt"/>
              </a:rPr>
              <a:t> (</a:t>
            </a:r>
            <a:r>
              <a:rPr lang="en-US" sz="2400" b="1" dirty="0" err="1">
                <a:solidFill>
                  <a:srgbClr val="0070C0"/>
                </a:solidFill>
                <a:latin typeface="+mj-lt"/>
              </a:rPr>
              <a:t>dấu</a:t>
            </a:r>
            <a:r>
              <a:rPr lang="en-US" sz="2400" b="1" dirty="0">
                <a:solidFill>
                  <a:srgbClr val="0070C0"/>
                </a:solidFill>
                <a:latin typeface="+mj-lt"/>
              </a:rPr>
              <a:t> </a:t>
            </a:r>
            <a:r>
              <a:rPr lang="en-US" sz="2400" b="1" dirty="0" err="1">
                <a:solidFill>
                  <a:srgbClr val="0070C0"/>
                </a:solidFill>
                <a:latin typeface="+mj-lt"/>
              </a:rPr>
              <a:t>lửng</a:t>
            </a:r>
            <a:r>
              <a:rPr lang="en-US" sz="2400" b="1" dirty="0">
                <a:solidFill>
                  <a:srgbClr val="0070C0"/>
                </a:solidFill>
                <a:latin typeface="+mj-lt"/>
              </a:rPr>
              <a:t>) </a:t>
            </a:r>
            <a:r>
              <a:rPr lang="en-US" sz="2400" b="1" dirty="0" err="1">
                <a:solidFill>
                  <a:srgbClr val="0070C0"/>
                </a:solidFill>
                <a:latin typeface="+mj-lt"/>
              </a:rPr>
              <a:t>là</a:t>
            </a:r>
            <a:r>
              <a:rPr lang="en-US" sz="2400" b="1" dirty="0">
                <a:solidFill>
                  <a:srgbClr val="0070C0"/>
                </a:solidFill>
                <a:latin typeface="+mj-lt"/>
              </a:rPr>
              <a:t> </a:t>
            </a:r>
            <a:r>
              <a:rPr lang="en-US" sz="2400" b="1" dirty="0" err="1">
                <a:solidFill>
                  <a:srgbClr val="0070C0"/>
                </a:solidFill>
                <a:latin typeface="+mj-lt"/>
              </a:rPr>
              <a:t>dấu</a:t>
            </a:r>
            <a:r>
              <a:rPr lang="en-US" sz="2400" b="1" dirty="0">
                <a:solidFill>
                  <a:srgbClr val="0070C0"/>
                </a:solidFill>
                <a:latin typeface="+mj-lt"/>
              </a:rPr>
              <a:t> </a:t>
            </a:r>
            <a:r>
              <a:rPr lang="en-US" sz="2400" b="1" dirty="0" err="1">
                <a:solidFill>
                  <a:srgbClr val="0070C0"/>
                </a:solidFill>
                <a:latin typeface="+mj-lt"/>
              </a:rPr>
              <a:t>câu</a:t>
            </a:r>
            <a:r>
              <a:rPr lang="en-US" sz="2400" b="1" dirty="0">
                <a:solidFill>
                  <a:srgbClr val="0070C0"/>
                </a:solidFill>
                <a:latin typeface="+mj-lt"/>
              </a:rPr>
              <a:t> </a:t>
            </a:r>
            <a:r>
              <a:rPr lang="en-US" sz="2400" b="1" dirty="0" err="1">
                <a:solidFill>
                  <a:srgbClr val="0070C0"/>
                </a:solidFill>
                <a:latin typeface="+mj-lt"/>
              </a:rPr>
              <a:t>gồm</a:t>
            </a:r>
            <a:r>
              <a:rPr lang="en-US" sz="2400" b="1" dirty="0">
                <a:solidFill>
                  <a:srgbClr val="0070C0"/>
                </a:solidFill>
                <a:latin typeface="+mj-lt"/>
              </a:rPr>
              <a:t> </a:t>
            </a:r>
            <a:r>
              <a:rPr lang="en-US" sz="2400" b="1" dirty="0" err="1">
                <a:solidFill>
                  <a:srgbClr val="0070C0"/>
                </a:solidFill>
                <a:latin typeface="+mj-lt"/>
              </a:rPr>
              <a:t>ba</a:t>
            </a:r>
            <a:r>
              <a:rPr lang="en-US" sz="2400" b="1" dirty="0">
                <a:solidFill>
                  <a:srgbClr val="0070C0"/>
                </a:solidFill>
                <a:latin typeface="+mj-lt"/>
              </a:rPr>
              <a:t> </a:t>
            </a:r>
            <a:r>
              <a:rPr lang="en-US" sz="2400" b="1" dirty="0" err="1">
                <a:solidFill>
                  <a:srgbClr val="0070C0"/>
                </a:solidFill>
                <a:latin typeface="+mj-lt"/>
              </a:rPr>
              <a:t>chấm</a:t>
            </a:r>
            <a:r>
              <a:rPr lang="en-US" sz="2400" b="1" dirty="0">
                <a:solidFill>
                  <a:srgbClr val="0070C0"/>
                </a:solidFill>
                <a:latin typeface="+mj-lt"/>
              </a:rPr>
              <a:t> </a:t>
            </a:r>
            <a:r>
              <a:rPr lang="en-US" sz="2400" b="1" dirty="0" err="1">
                <a:solidFill>
                  <a:srgbClr val="0070C0"/>
                </a:solidFill>
                <a:latin typeface="+mj-lt"/>
              </a:rPr>
              <a:t>liền</a:t>
            </a:r>
            <a:r>
              <a:rPr lang="en-US" sz="2400" b="1" dirty="0">
                <a:solidFill>
                  <a:srgbClr val="0070C0"/>
                </a:solidFill>
                <a:latin typeface="+mj-lt"/>
              </a:rPr>
              <a:t> </a:t>
            </a:r>
            <a:r>
              <a:rPr lang="en-US" sz="2400" b="1" dirty="0" err="1">
                <a:solidFill>
                  <a:srgbClr val="0070C0"/>
                </a:solidFill>
                <a:latin typeface="+mj-lt"/>
              </a:rPr>
              <a:t>nhau</a:t>
            </a:r>
            <a:r>
              <a:rPr lang="en-US" sz="2400" b="1" dirty="0">
                <a:solidFill>
                  <a:srgbClr val="0070C0"/>
                </a:solidFill>
                <a:latin typeface="+mj-lt"/>
              </a:rPr>
              <a:t> (...) </a:t>
            </a:r>
            <a:endParaRPr lang="en-US" altLang="en-US" sz="2400" b="1" i="1" dirty="0">
              <a:solidFill>
                <a:srgbClr val="0070C0"/>
              </a:solidFill>
              <a:latin typeface="+mj-lt"/>
              <a:cs typeface="Times New Roman" panose="02020603050405020304" pitchFamily="18" charset="0"/>
            </a:endParaRPr>
          </a:p>
        </p:txBody>
      </p:sp>
      <p:sp>
        <p:nvSpPr>
          <p:cNvPr id="17" name="Text Box 30">
            <a:extLst>
              <a:ext uri="{FF2B5EF4-FFF2-40B4-BE49-F238E27FC236}">
                <a16:creationId xmlns:a16="http://schemas.microsoft.com/office/drawing/2014/main" id="{D0864A61-5FEF-3143-ACA9-CF0EF56271A6}"/>
              </a:ext>
            </a:extLst>
          </p:cNvPr>
          <p:cNvSpPr txBox="1">
            <a:spLocks noChangeArrowheads="1"/>
          </p:cNvSpPr>
          <p:nvPr/>
        </p:nvSpPr>
        <p:spPr bwMode="auto">
          <a:xfrm>
            <a:off x="1173522" y="3503547"/>
            <a:ext cx="8535447" cy="2769989"/>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defRPr/>
            </a:pPr>
            <a:r>
              <a:rPr lang="en-US" sz="2400" b="1" dirty="0" err="1">
                <a:solidFill>
                  <a:srgbClr val="0070C0"/>
                </a:solidFill>
                <a:latin typeface="+mn-lt"/>
              </a:rPr>
              <a:t>Dấu</a:t>
            </a:r>
            <a:r>
              <a:rPr lang="en-US" sz="2400" b="1" dirty="0">
                <a:solidFill>
                  <a:srgbClr val="0070C0"/>
                </a:solidFill>
                <a:latin typeface="+mn-lt"/>
              </a:rPr>
              <a:t> </a:t>
            </a:r>
            <a:r>
              <a:rPr lang="en-US" sz="2400" b="1" dirty="0" err="1">
                <a:solidFill>
                  <a:srgbClr val="0070C0"/>
                </a:solidFill>
                <a:latin typeface="+mn-lt"/>
              </a:rPr>
              <a:t>chấm</a:t>
            </a:r>
            <a:r>
              <a:rPr lang="en-US" sz="2400" b="1" dirty="0">
                <a:solidFill>
                  <a:srgbClr val="0070C0"/>
                </a:solidFill>
                <a:latin typeface="+mn-lt"/>
              </a:rPr>
              <a:t> </a:t>
            </a:r>
            <a:r>
              <a:rPr lang="en-US" sz="2400" b="1" dirty="0" err="1">
                <a:solidFill>
                  <a:srgbClr val="0070C0"/>
                </a:solidFill>
                <a:latin typeface="+mn-lt"/>
              </a:rPr>
              <a:t>lửng</a:t>
            </a:r>
            <a:r>
              <a:rPr lang="en-US" sz="2400" b="1" dirty="0">
                <a:solidFill>
                  <a:srgbClr val="0070C0"/>
                </a:solidFill>
                <a:latin typeface="+mn-lt"/>
              </a:rPr>
              <a:t> </a:t>
            </a:r>
            <a:r>
              <a:rPr lang="en-US" sz="2400" b="1" dirty="0" err="1">
                <a:solidFill>
                  <a:srgbClr val="0070C0"/>
                </a:solidFill>
                <a:latin typeface="+mn-lt"/>
              </a:rPr>
              <a:t>được</a:t>
            </a:r>
            <a:r>
              <a:rPr lang="en-US" sz="2400" b="1" dirty="0">
                <a:solidFill>
                  <a:srgbClr val="0070C0"/>
                </a:solidFill>
                <a:latin typeface="+mn-lt"/>
              </a:rPr>
              <a:t> </a:t>
            </a:r>
            <a:r>
              <a:rPr lang="en-US" sz="2400" b="1" dirty="0" err="1">
                <a:solidFill>
                  <a:srgbClr val="0070C0"/>
                </a:solidFill>
                <a:latin typeface="+mn-lt"/>
              </a:rPr>
              <a:t>dùng</a:t>
            </a:r>
            <a:r>
              <a:rPr lang="en-US" sz="2400" b="1" dirty="0">
                <a:solidFill>
                  <a:srgbClr val="0070C0"/>
                </a:solidFill>
                <a:latin typeface="+mn-lt"/>
              </a:rPr>
              <a:t> </a:t>
            </a:r>
            <a:r>
              <a:rPr lang="en-US" sz="2400" b="1" dirty="0" err="1">
                <a:solidFill>
                  <a:srgbClr val="0070C0"/>
                </a:solidFill>
                <a:latin typeface="+mn-lt"/>
              </a:rPr>
              <a:t>để</a:t>
            </a:r>
            <a:r>
              <a:rPr lang="en-US" sz="2400" b="1" dirty="0">
                <a:solidFill>
                  <a:srgbClr val="0070C0"/>
                </a:solidFill>
                <a:latin typeface="+mn-lt"/>
              </a:rPr>
              <a:t>:</a:t>
            </a:r>
          </a:p>
          <a:p>
            <a:pPr eaLnBrk="1" hangingPunct="1">
              <a:defRPr/>
            </a:pPr>
            <a:r>
              <a:rPr lang="en-US" sz="2400" b="1" dirty="0">
                <a:solidFill>
                  <a:srgbClr val="0070C0"/>
                </a:solidFill>
                <a:latin typeface="+mn-lt"/>
              </a:rPr>
              <a:t>-  </a:t>
            </a:r>
            <a:r>
              <a:rPr lang="en-US" sz="2400" b="1" dirty="0" err="1">
                <a:solidFill>
                  <a:srgbClr val="0070C0"/>
                </a:solidFill>
                <a:latin typeface="+mn-lt"/>
              </a:rPr>
              <a:t>Phối</a:t>
            </a:r>
            <a:r>
              <a:rPr lang="en-US" sz="2400" b="1" dirty="0">
                <a:solidFill>
                  <a:srgbClr val="0070C0"/>
                </a:solidFill>
                <a:latin typeface="+mn-lt"/>
              </a:rPr>
              <a:t> </a:t>
            </a:r>
            <a:r>
              <a:rPr lang="en-US" sz="2400" b="1" dirty="0" err="1">
                <a:solidFill>
                  <a:srgbClr val="0070C0"/>
                </a:solidFill>
                <a:latin typeface="+mn-lt"/>
              </a:rPr>
              <a:t>hợp</a:t>
            </a:r>
            <a:r>
              <a:rPr lang="en-US" sz="2400" b="1" dirty="0">
                <a:solidFill>
                  <a:srgbClr val="0070C0"/>
                </a:solidFill>
                <a:latin typeface="+mn-lt"/>
              </a:rPr>
              <a:t> </a:t>
            </a:r>
            <a:r>
              <a:rPr lang="en-US" sz="2400" b="1" dirty="0" err="1">
                <a:solidFill>
                  <a:srgbClr val="0070C0"/>
                </a:solidFill>
                <a:latin typeface="+mn-lt"/>
              </a:rPr>
              <a:t>với</a:t>
            </a:r>
            <a:r>
              <a:rPr lang="en-US" sz="2400" b="1" dirty="0">
                <a:solidFill>
                  <a:srgbClr val="0070C0"/>
                </a:solidFill>
                <a:latin typeface="+mn-lt"/>
              </a:rPr>
              <a:t> </a:t>
            </a:r>
            <a:r>
              <a:rPr lang="en-US" sz="2400" b="1" dirty="0" err="1">
                <a:solidFill>
                  <a:srgbClr val="0070C0"/>
                </a:solidFill>
                <a:latin typeface="+mn-lt"/>
              </a:rPr>
              <a:t>dấu</a:t>
            </a:r>
            <a:r>
              <a:rPr lang="en-US" sz="2400" b="1" dirty="0">
                <a:solidFill>
                  <a:srgbClr val="0070C0"/>
                </a:solidFill>
                <a:latin typeface="+mn-lt"/>
              </a:rPr>
              <a:t> </a:t>
            </a:r>
            <a:r>
              <a:rPr lang="en-US" sz="2400" b="1" dirty="0" err="1">
                <a:solidFill>
                  <a:srgbClr val="0070C0"/>
                </a:solidFill>
                <a:latin typeface="+mn-lt"/>
              </a:rPr>
              <a:t>phẩy</a:t>
            </a:r>
            <a:r>
              <a:rPr lang="en-US" sz="2400" b="1" dirty="0">
                <a:solidFill>
                  <a:srgbClr val="0070C0"/>
                </a:solidFill>
                <a:latin typeface="+mn-lt"/>
              </a:rPr>
              <a:t>, </a:t>
            </a:r>
            <a:r>
              <a:rPr lang="en-US" sz="2400" b="1" dirty="0" err="1">
                <a:solidFill>
                  <a:srgbClr val="0070C0"/>
                </a:solidFill>
                <a:latin typeface="+mn-lt"/>
              </a:rPr>
              <a:t>tỏ</a:t>
            </a:r>
            <a:r>
              <a:rPr lang="en-US" sz="2400" b="1" dirty="0">
                <a:solidFill>
                  <a:srgbClr val="0070C0"/>
                </a:solidFill>
                <a:latin typeface="+mn-lt"/>
              </a:rPr>
              <a:t> ý </a:t>
            </a:r>
            <a:r>
              <a:rPr lang="en-US" sz="2400" b="1" dirty="0" err="1">
                <a:solidFill>
                  <a:srgbClr val="0070C0"/>
                </a:solidFill>
                <a:latin typeface="+mn-lt"/>
              </a:rPr>
              <a:t>còn</a:t>
            </a:r>
            <a:r>
              <a:rPr lang="en-US" sz="2400" b="1" dirty="0">
                <a:solidFill>
                  <a:srgbClr val="0070C0"/>
                </a:solidFill>
                <a:latin typeface="+mn-lt"/>
              </a:rPr>
              <a:t> </a:t>
            </a:r>
            <a:r>
              <a:rPr lang="en-US" sz="2400" b="1" dirty="0" err="1">
                <a:solidFill>
                  <a:srgbClr val="0070C0"/>
                </a:solidFill>
                <a:latin typeface="+mn-lt"/>
              </a:rPr>
              <a:t>nhiều</a:t>
            </a:r>
            <a:r>
              <a:rPr lang="en-US" sz="2400" b="1" dirty="0">
                <a:solidFill>
                  <a:srgbClr val="0070C0"/>
                </a:solidFill>
                <a:latin typeface="+mn-lt"/>
              </a:rPr>
              <a:t> </a:t>
            </a:r>
            <a:r>
              <a:rPr lang="en-US" sz="2400" b="1" dirty="0" err="1">
                <a:solidFill>
                  <a:srgbClr val="0070C0"/>
                </a:solidFill>
                <a:latin typeface="+mn-lt"/>
              </a:rPr>
              <a:t>nội</a:t>
            </a:r>
            <a:r>
              <a:rPr lang="en-US" sz="2400" b="1" dirty="0">
                <a:solidFill>
                  <a:srgbClr val="0070C0"/>
                </a:solidFill>
                <a:latin typeface="+mn-lt"/>
              </a:rPr>
              <a:t> dung </a:t>
            </a:r>
            <a:r>
              <a:rPr lang="en-US" sz="2400" b="1" dirty="0" err="1">
                <a:solidFill>
                  <a:srgbClr val="0070C0"/>
                </a:solidFill>
                <a:latin typeface="+mn-lt"/>
              </a:rPr>
              <a:t>tương</a:t>
            </a:r>
            <a:r>
              <a:rPr lang="en-US" sz="2400" b="1" dirty="0">
                <a:solidFill>
                  <a:srgbClr val="0070C0"/>
                </a:solidFill>
                <a:latin typeface="+mn-lt"/>
              </a:rPr>
              <a:t> </a:t>
            </a:r>
            <a:r>
              <a:rPr lang="en-US" sz="2400" b="1" dirty="0" err="1">
                <a:solidFill>
                  <a:srgbClr val="0070C0"/>
                </a:solidFill>
                <a:latin typeface="+mn-lt"/>
              </a:rPr>
              <a:t>tự</a:t>
            </a:r>
            <a:r>
              <a:rPr lang="en-US" sz="2400" b="1" dirty="0">
                <a:solidFill>
                  <a:srgbClr val="0070C0"/>
                </a:solidFill>
                <a:latin typeface="+mn-lt"/>
              </a:rPr>
              <a:t> </a:t>
            </a:r>
            <a:r>
              <a:rPr lang="en-US" sz="2400" b="1" dirty="0" err="1">
                <a:solidFill>
                  <a:srgbClr val="0070C0"/>
                </a:solidFill>
                <a:latin typeface="+mn-lt"/>
              </a:rPr>
              <a:t>chưa</a:t>
            </a:r>
            <a:r>
              <a:rPr lang="en-US" sz="2400" b="1" dirty="0">
                <a:solidFill>
                  <a:srgbClr val="0070C0"/>
                </a:solidFill>
                <a:latin typeface="+mn-lt"/>
              </a:rPr>
              <a:t> </a:t>
            </a:r>
            <a:r>
              <a:rPr lang="en-US" sz="2400" b="1" dirty="0" err="1">
                <a:solidFill>
                  <a:srgbClr val="0070C0"/>
                </a:solidFill>
                <a:latin typeface="+mn-lt"/>
              </a:rPr>
              <a:t>được</a:t>
            </a:r>
            <a:r>
              <a:rPr lang="en-US" sz="2400" b="1" dirty="0">
                <a:solidFill>
                  <a:srgbClr val="0070C0"/>
                </a:solidFill>
                <a:latin typeface="+mn-lt"/>
              </a:rPr>
              <a:t> </a:t>
            </a:r>
            <a:r>
              <a:rPr lang="en-US" sz="2400" b="1" dirty="0" err="1">
                <a:solidFill>
                  <a:srgbClr val="0070C0"/>
                </a:solidFill>
                <a:latin typeface="+mn-lt"/>
              </a:rPr>
              <a:t>liệt</a:t>
            </a:r>
            <a:r>
              <a:rPr lang="en-US" sz="2400" b="1" dirty="0">
                <a:solidFill>
                  <a:srgbClr val="0070C0"/>
                </a:solidFill>
                <a:latin typeface="+mn-lt"/>
              </a:rPr>
              <a:t> </a:t>
            </a:r>
            <a:r>
              <a:rPr lang="en-US" sz="2400" b="1" dirty="0" err="1">
                <a:solidFill>
                  <a:srgbClr val="0070C0"/>
                </a:solidFill>
                <a:latin typeface="+mn-lt"/>
              </a:rPr>
              <a:t>kê</a:t>
            </a:r>
            <a:r>
              <a:rPr lang="en-US" sz="2400" b="1" dirty="0">
                <a:solidFill>
                  <a:srgbClr val="0070C0"/>
                </a:solidFill>
                <a:latin typeface="+mn-lt"/>
              </a:rPr>
              <a:t> </a:t>
            </a:r>
            <a:r>
              <a:rPr lang="en-US" sz="2400" b="1" dirty="0" err="1">
                <a:solidFill>
                  <a:srgbClr val="0070C0"/>
                </a:solidFill>
                <a:latin typeface="+mn-lt"/>
              </a:rPr>
              <a:t>hết</a:t>
            </a:r>
            <a:r>
              <a:rPr lang="en-US" sz="2400" b="1" dirty="0">
                <a:solidFill>
                  <a:srgbClr val="0070C0"/>
                </a:solidFill>
                <a:latin typeface="+mn-lt"/>
              </a:rPr>
              <a:t>.</a:t>
            </a:r>
          </a:p>
          <a:p>
            <a:pPr eaLnBrk="1" hangingPunct="1">
              <a:defRPr/>
            </a:pPr>
            <a:r>
              <a:rPr lang="en-US" sz="2400" b="1" dirty="0">
                <a:solidFill>
                  <a:srgbClr val="0070C0"/>
                </a:solidFill>
                <a:latin typeface="+mn-lt"/>
              </a:rPr>
              <a:t>- </a:t>
            </a:r>
            <a:r>
              <a:rPr lang="en-US" sz="2400" b="1" dirty="0" err="1">
                <a:solidFill>
                  <a:srgbClr val="0070C0"/>
                </a:solidFill>
                <a:latin typeface="+mn-lt"/>
              </a:rPr>
              <a:t>Thể</a:t>
            </a:r>
            <a:r>
              <a:rPr lang="en-US" sz="2400" b="1" dirty="0">
                <a:solidFill>
                  <a:srgbClr val="0070C0"/>
                </a:solidFill>
                <a:latin typeface="+mn-lt"/>
              </a:rPr>
              <a:t> </a:t>
            </a:r>
            <a:r>
              <a:rPr lang="en-US" sz="2400" b="1" dirty="0" err="1">
                <a:solidFill>
                  <a:srgbClr val="0070C0"/>
                </a:solidFill>
                <a:latin typeface="+mn-lt"/>
              </a:rPr>
              <a:t>hiện</a:t>
            </a:r>
            <a:r>
              <a:rPr lang="en-US" sz="2400" b="1" dirty="0">
                <a:solidFill>
                  <a:srgbClr val="0070C0"/>
                </a:solidFill>
                <a:latin typeface="+mn-lt"/>
              </a:rPr>
              <a:t> </a:t>
            </a:r>
            <a:r>
              <a:rPr lang="en-US" sz="2400" b="1" dirty="0" err="1">
                <a:solidFill>
                  <a:srgbClr val="0070C0"/>
                </a:solidFill>
                <a:latin typeface="+mn-lt"/>
              </a:rPr>
              <a:t>lời</a:t>
            </a:r>
            <a:r>
              <a:rPr lang="en-US" sz="2400" b="1" dirty="0">
                <a:solidFill>
                  <a:srgbClr val="0070C0"/>
                </a:solidFill>
                <a:latin typeface="+mn-lt"/>
              </a:rPr>
              <a:t> </a:t>
            </a:r>
            <a:r>
              <a:rPr lang="en-US" sz="2400" b="1" dirty="0" err="1">
                <a:solidFill>
                  <a:srgbClr val="0070C0"/>
                </a:solidFill>
                <a:latin typeface="+mn-lt"/>
              </a:rPr>
              <a:t>nói</a:t>
            </a:r>
            <a:r>
              <a:rPr lang="en-US" sz="2400" b="1" dirty="0">
                <a:solidFill>
                  <a:srgbClr val="0070C0"/>
                </a:solidFill>
                <a:latin typeface="+mn-lt"/>
              </a:rPr>
              <a:t> </a:t>
            </a:r>
            <a:r>
              <a:rPr lang="en-US" sz="2400" b="1" dirty="0" err="1">
                <a:solidFill>
                  <a:srgbClr val="0070C0"/>
                </a:solidFill>
                <a:latin typeface="+mn-lt"/>
              </a:rPr>
              <a:t>bỏ</a:t>
            </a:r>
            <a:r>
              <a:rPr lang="en-US" sz="2400" b="1" dirty="0">
                <a:solidFill>
                  <a:srgbClr val="0070C0"/>
                </a:solidFill>
                <a:latin typeface="+mn-lt"/>
              </a:rPr>
              <a:t> </a:t>
            </a:r>
            <a:r>
              <a:rPr lang="en-US" sz="2400" b="1" dirty="0" err="1">
                <a:solidFill>
                  <a:srgbClr val="0070C0"/>
                </a:solidFill>
                <a:latin typeface="+mn-lt"/>
              </a:rPr>
              <a:t>dở</a:t>
            </a:r>
            <a:r>
              <a:rPr lang="en-US" sz="2400" b="1" dirty="0">
                <a:solidFill>
                  <a:srgbClr val="0070C0"/>
                </a:solidFill>
                <a:latin typeface="+mn-lt"/>
              </a:rPr>
              <a:t> hay </a:t>
            </a:r>
            <a:r>
              <a:rPr lang="en-US" sz="2400" b="1" dirty="0" err="1">
                <a:solidFill>
                  <a:srgbClr val="0070C0"/>
                </a:solidFill>
                <a:latin typeface="+mn-lt"/>
              </a:rPr>
              <a:t>ngập</a:t>
            </a:r>
            <a:r>
              <a:rPr lang="en-US" sz="2400" b="1" dirty="0">
                <a:solidFill>
                  <a:srgbClr val="0070C0"/>
                </a:solidFill>
                <a:latin typeface="+mn-lt"/>
              </a:rPr>
              <a:t> </a:t>
            </a:r>
            <a:r>
              <a:rPr lang="en-US" sz="2400" b="1" dirty="0" err="1">
                <a:solidFill>
                  <a:srgbClr val="0070C0"/>
                </a:solidFill>
                <a:latin typeface="+mn-lt"/>
              </a:rPr>
              <a:t>ngừng</a:t>
            </a:r>
            <a:r>
              <a:rPr lang="en-US" sz="2400" b="1" dirty="0">
                <a:solidFill>
                  <a:srgbClr val="0070C0"/>
                </a:solidFill>
                <a:latin typeface="+mn-lt"/>
              </a:rPr>
              <a:t>, </a:t>
            </a:r>
            <a:r>
              <a:rPr lang="en-US" sz="2400" b="1" dirty="0" err="1">
                <a:solidFill>
                  <a:srgbClr val="0070C0"/>
                </a:solidFill>
                <a:latin typeface="+mn-lt"/>
              </a:rPr>
              <a:t>ngắt</a:t>
            </a:r>
            <a:r>
              <a:rPr lang="en-US" sz="2400" b="1" dirty="0">
                <a:solidFill>
                  <a:srgbClr val="0070C0"/>
                </a:solidFill>
                <a:latin typeface="+mn-lt"/>
              </a:rPr>
              <a:t> </a:t>
            </a:r>
            <a:r>
              <a:rPr lang="en-US" sz="2400" b="1" dirty="0" err="1">
                <a:solidFill>
                  <a:srgbClr val="0070C0"/>
                </a:solidFill>
                <a:latin typeface="+mn-lt"/>
              </a:rPr>
              <a:t>quãng</a:t>
            </a:r>
            <a:r>
              <a:rPr lang="en-US" sz="2400" b="1" dirty="0">
                <a:solidFill>
                  <a:srgbClr val="0070C0"/>
                </a:solidFill>
                <a:latin typeface="+mn-lt"/>
              </a:rPr>
              <a:t> </a:t>
            </a:r>
            <a:r>
              <a:rPr lang="en-US" sz="2400" b="1" dirty="0" err="1">
                <a:solidFill>
                  <a:srgbClr val="0070C0"/>
                </a:solidFill>
                <a:latin typeface="+mn-lt"/>
              </a:rPr>
              <a:t>vì</a:t>
            </a:r>
            <a:r>
              <a:rPr lang="en-US" sz="2400" b="1" dirty="0">
                <a:solidFill>
                  <a:srgbClr val="0070C0"/>
                </a:solidFill>
                <a:latin typeface="+mn-lt"/>
              </a:rPr>
              <a:t> </a:t>
            </a:r>
            <a:r>
              <a:rPr lang="en-US" sz="2400" b="1" dirty="0" err="1">
                <a:solidFill>
                  <a:srgbClr val="0070C0"/>
                </a:solidFill>
                <a:latin typeface="+mn-lt"/>
              </a:rPr>
              <a:t>lí</a:t>
            </a:r>
            <a:r>
              <a:rPr lang="en-US" sz="2400" b="1" dirty="0">
                <a:solidFill>
                  <a:srgbClr val="0070C0"/>
                </a:solidFill>
                <a:latin typeface="+mn-lt"/>
              </a:rPr>
              <a:t> do </a:t>
            </a:r>
            <a:r>
              <a:rPr lang="en-US" sz="2400" b="1" dirty="0" err="1">
                <a:solidFill>
                  <a:srgbClr val="0070C0"/>
                </a:solidFill>
                <a:latin typeface="+mn-lt"/>
              </a:rPr>
              <a:t>gì</a:t>
            </a:r>
            <a:r>
              <a:rPr lang="en-US" sz="2400" b="1" dirty="0">
                <a:solidFill>
                  <a:srgbClr val="0070C0"/>
                </a:solidFill>
                <a:latin typeface="+mn-lt"/>
              </a:rPr>
              <a:t> </a:t>
            </a:r>
            <a:r>
              <a:rPr lang="en-US" sz="2400" b="1" dirty="0" err="1">
                <a:solidFill>
                  <a:srgbClr val="0070C0"/>
                </a:solidFill>
                <a:latin typeface="+mn-lt"/>
              </a:rPr>
              <a:t>đó</a:t>
            </a:r>
            <a:r>
              <a:rPr lang="en-US" sz="2400" b="1" dirty="0">
                <a:solidFill>
                  <a:srgbClr val="0070C0"/>
                </a:solidFill>
                <a:latin typeface="+mn-lt"/>
              </a:rPr>
              <a:t>.</a:t>
            </a:r>
          </a:p>
          <a:p>
            <a:pPr eaLnBrk="1" hangingPunct="1">
              <a:defRPr/>
            </a:pPr>
            <a:r>
              <a:rPr lang="en-US" sz="2400" b="1" dirty="0">
                <a:solidFill>
                  <a:srgbClr val="0070C0"/>
                </a:solidFill>
                <a:latin typeface="+mn-lt"/>
              </a:rPr>
              <a:t>- </a:t>
            </a:r>
            <a:r>
              <a:rPr lang="en-US" sz="2400" b="1" dirty="0" err="1">
                <a:solidFill>
                  <a:srgbClr val="0070C0"/>
                </a:solidFill>
                <a:latin typeface="+mn-lt"/>
              </a:rPr>
              <a:t>Làm</a:t>
            </a:r>
            <a:r>
              <a:rPr lang="en-US" sz="2400" b="1" dirty="0">
                <a:solidFill>
                  <a:srgbClr val="0070C0"/>
                </a:solidFill>
                <a:latin typeface="+mn-lt"/>
              </a:rPr>
              <a:t> </a:t>
            </a:r>
            <a:r>
              <a:rPr lang="en-US" sz="2400" b="1" dirty="0" err="1">
                <a:solidFill>
                  <a:srgbClr val="0070C0"/>
                </a:solidFill>
                <a:latin typeface="+mn-lt"/>
              </a:rPr>
              <a:t>giãn</a:t>
            </a:r>
            <a:r>
              <a:rPr lang="en-US" sz="2400" b="1" dirty="0">
                <a:solidFill>
                  <a:srgbClr val="0070C0"/>
                </a:solidFill>
                <a:latin typeface="+mn-lt"/>
              </a:rPr>
              <a:t> </a:t>
            </a:r>
            <a:r>
              <a:rPr lang="en-US" sz="2400" b="1" dirty="0" err="1">
                <a:solidFill>
                  <a:srgbClr val="0070C0"/>
                </a:solidFill>
                <a:latin typeface="+mn-lt"/>
              </a:rPr>
              <a:t>nhịp</a:t>
            </a:r>
            <a:r>
              <a:rPr lang="en-US" sz="2400" b="1" dirty="0">
                <a:solidFill>
                  <a:srgbClr val="0070C0"/>
                </a:solidFill>
                <a:latin typeface="+mn-lt"/>
              </a:rPr>
              <a:t> </a:t>
            </a:r>
            <a:r>
              <a:rPr lang="en-US" sz="2400" b="1" dirty="0" err="1">
                <a:solidFill>
                  <a:srgbClr val="0070C0"/>
                </a:solidFill>
                <a:latin typeface="+mn-lt"/>
              </a:rPr>
              <a:t>điệu</a:t>
            </a:r>
            <a:r>
              <a:rPr lang="en-US" sz="2400" b="1" dirty="0">
                <a:solidFill>
                  <a:srgbClr val="0070C0"/>
                </a:solidFill>
                <a:latin typeface="+mn-lt"/>
              </a:rPr>
              <a:t> </a:t>
            </a:r>
            <a:r>
              <a:rPr lang="en-US" sz="2400" b="1" dirty="0" err="1">
                <a:solidFill>
                  <a:srgbClr val="0070C0"/>
                </a:solidFill>
                <a:latin typeface="+mn-lt"/>
              </a:rPr>
              <a:t>câu</a:t>
            </a:r>
            <a:r>
              <a:rPr lang="en-US" sz="2400" b="1" dirty="0">
                <a:solidFill>
                  <a:srgbClr val="0070C0"/>
                </a:solidFill>
                <a:latin typeface="+mn-lt"/>
              </a:rPr>
              <a:t> </a:t>
            </a:r>
            <a:r>
              <a:rPr lang="en-US" sz="2400" b="1" dirty="0" err="1">
                <a:solidFill>
                  <a:srgbClr val="0070C0"/>
                </a:solidFill>
                <a:latin typeface="+mn-lt"/>
              </a:rPr>
              <a:t>thơ</a:t>
            </a:r>
            <a:r>
              <a:rPr lang="en-US" sz="2400" b="1" dirty="0">
                <a:solidFill>
                  <a:srgbClr val="0070C0"/>
                </a:solidFill>
                <a:latin typeface="+mn-lt"/>
              </a:rPr>
              <a:t>, </a:t>
            </a:r>
            <a:r>
              <a:rPr lang="en-US" sz="2400" b="1" dirty="0" err="1">
                <a:solidFill>
                  <a:srgbClr val="0070C0"/>
                </a:solidFill>
                <a:latin typeface="+mn-lt"/>
              </a:rPr>
              <a:t>câu</a:t>
            </a:r>
            <a:r>
              <a:rPr lang="en-US" sz="2400" b="1" dirty="0">
                <a:solidFill>
                  <a:srgbClr val="0070C0"/>
                </a:solidFill>
                <a:latin typeface="+mn-lt"/>
              </a:rPr>
              <a:t> </a:t>
            </a:r>
            <a:r>
              <a:rPr lang="en-US" sz="2400" b="1" dirty="0" err="1">
                <a:solidFill>
                  <a:srgbClr val="0070C0"/>
                </a:solidFill>
                <a:latin typeface="+mn-lt"/>
              </a:rPr>
              <a:t>văn</a:t>
            </a:r>
            <a:r>
              <a:rPr lang="en-US" sz="2400" b="1" dirty="0">
                <a:solidFill>
                  <a:srgbClr val="0070C0"/>
                </a:solidFill>
                <a:latin typeface="+mn-lt"/>
              </a:rPr>
              <a:t>, </a:t>
            </a:r>
            <a:r>
              <a:rPr lang="en-US" sz="2400" b="1" dirty="0" err="1">
                <a:solidFill>
                  <a:srgbClr val="0070C0"/>
                </a:solidFill>
                <a:latin typeface="+mn-lt"/>
              </a:rPr>
              <a:t>chuẩn</a:t>
            </a:r>
            <a:r>
              <a:rPr lang="en-US" sz="2400" b="1" dirty="0">
                <a:solidFill>
                  <a:srgbClr val="0070C0"/>
                </a:solidFill>
                <a:latin typeface="+mn-lt"/>
              </a:rPr>
              <a:t> </a:t>
            </a:r>
            <a:r>
              <a:rPr lang="en-US" sz="2400" b="1" dirty="0" err="1">
                <a:solidFill>
                  <a:srgbClr val="0070C0"/>
                </a:solidFill>
                <a:latin typeface="+mn-lt"/>
              </a:rPr>
              <a:t>bị</a:t>
            </a:r>
            <a:r>
              <a:rPr lang="en-US" sz="2400" b="1" dirty="0">
                <a:solidFill>
                  <a:srgbClr val="0070C0"/>
                </a:solidFill>
                <a:latin typeface="+mn-lt"/>
              </a:rPr>
              <a:t> </a:t>
            </a:r>
            <a:r>
              <a:rPr lang="en-US" sz="2400" b="1" dirty="0" err="1">
                <a:solidFill>
                  <a:srgbClr val="0070C0"/>
                </a:solidFill>
                <a:latin typeface="+mn-lt"/>
              </a:rPr>
              <a:t>cho</a:t>
            </a:r>
            <a:r>
              <a:rPr lang="en-US" sz="2400" b="1" dirty="0">
                <a:solidFill>
                  <a:srgbClr val="0070C0"/>
                </a:solidFill>
                <a:latin typeface="+mn-lt"/>
              </a:rPr>
              <a:t> </a:t>
            </a:r>
            <a:r>
              <a:rPr lang="en-US" sz="2400" b="1" dirty="0" err="1">
                <a:solidFill>
                  <a:srgbClr val="0070C0"/>
                </a:solidFill>
                <a:latin typeface="+mn-lt"/>
              </a:rPr>
              <a:t>sự</a:t>
            </a:r>
            <a:r>
              <a:rPr lang="en-US" sz="2400" b="1" dirty="0">
                <a:solidFill>
                  <a:srgbClr val="0070C0"/>
                </a:solidFill>
                <a:latin typeface="+mn-lt"/>
              </a:rPr>
              <a:t> </a:t>
            </a:r>
            <a:r>
              <a:rPr lang="en-US" sz="2400" b="1" dirty="0" err="1">
                <a:solidFill>
                  <a:srgbClr val="0070C0"/>
                </a:solidFill>
                <a:latin typeface="+mn-lt"/>
              </a:rPr>
              <a:t>xuất</a:t>
            </a:r>
            <a:r>
              <a:rPr lang="en-US" sz="2400" b="1" dirty="0">
                <a:solidFill>
                  <a:srgbClr val="0070C0"/>
                </a:solidFill>
                <a:latin typeface="+mn-lt"/>
              </a:rPr>
              <a:t> </a:t>
            </a:r>
            <a:r>
              <a:rPr lang="en-US" sz="2400" b="1" dirty="0" err="1">
                <a:solidFill>
                  <a:srgbClr val="0070C0"/>
                </a:solidFill>
                <a:latin typeface="+mn-lt"/>
              </a:rPr>
              <a:t>hiện</a:t>
            </a:r>
            <a:r>
              <a:rPr lang="en-US" sz="2400" b="1" dirty="0">
                <a:solidFill>
                  <a:srgbClr val="0070C0"/>
                </a:solidFill>
                <a:latin typeface="+mn-lt"/>
              </a:rPr>
              <a:t> </a:t>
            </a:r>
            <a:r>
              <a:rPr lang="en-US" sz="2400" b="1" dirty="0" err="1">
                <a:solidFill>
                  <a:srgbClr val="0070C0"/>
                </a:solidFill>
                <a:latin typeface="+mn-lt"/>
              </a:rPr>
              <a:t>của</a:t>
            </a:r>
            <a:r>
              <a:rPr lang="en-US" sz="2400" b="1" dirty="0">
                <a:solidFill>
                  <a:srgbClr val="0070C0"/>
                </a:solidFill>
                <a:latin typeface="+mn-lt"/>
              </a:rPr>
              <a:t> </a:t>
            </a:r>
            <a:r>
              <a:rPr lang="en-US" sz="2400" b="1" dirty="0" err="1">
                <a:solidFill>
                  <a:srgbClr val="0070C0"/>
                </a:solidFill>
                <a:latin typeface="+mn-lt"/>
              </a:rPr>
              <a:t>từ</a:t>
            </a:r>
            <a:r>
              <a:rPr lang="en-US" sz="2400" b="1" dirty="0">
                <a:solidFill>
                  <a:srgbClr val="0070C0"/>
                </a:solidFill>
                <a:latin typeface="+mn-lt"/>
              </a:rPr>
              <a:t> </a:t>
            </a:r>
            <a:r>
              <a:rPr lang="en-US" sz="2400" b="1" dirty="0" err="1">
                <a:solidFill>
                  <a:srgbClr val="0070C0"/>
                </a:solidFill>
                <a:latin typeface="+mn-lt"/>
              </a:rPr>
              <a:t>ngữ</a:t>
            </a:r>
            <a:r>
              <a:rPr lang="en-US" sz="2400" b="1" dirty="0">
                <a:solidFill>
                  <a:srgbClr val="0070C0"/>
                </a:solidFill>
                <a:latin typeface="+mn-lt"/>
              </a:rPr>
              <a:t> </a:t>
            </a:r>
            <a:r>
              <a:rPr lang="en-US" sz="2400" b="1" dirty="0" err="1">
                <a:solidFill>
                  <a:srgbClr val="0070C0"/>
                </a:solidFill>
                <a:latin typeface="+mn-lt"/>
              </a:rPr>
              <a:t>biểu</a:t>
            </a:r>
            <a:r>
              <a:rPr lang="en-US" sz="2400" b="1" dirty="0">
                <a:solidFill>
                  <a:srgbClr val="0070C0"/>
                </a:solidFill>
                <a:latin typeface="+mn-lt"/>
              </a:rPr>
              <a:t> </a:t>
            </a:r>
            <a:r>
              <a:rPr lang="en-US" sz="2400" b="1" dirty="0" err="1">
                <a:solidFill>
                  <a:srgbClr val="0070C0"/>
                </a:solidFill>
                <a:latin typeface="+mn-lt"/>
              </a:rPr>
              <a:t>thị</a:t>
            </a:r>
            <a:r>
              <a:rPr lang="en-US" sz="2400" b="1" dirty="0">
                <a:solidFill>
                  <a:srgbClr val="0070C0"/>
                </a:solidFill>
                <a:latin typeface="+mn-lt"/>
              </a:rPr>
              <a:t> </a:t>
            </a:r>
            <a:r>
              <a:rPr lang="en-US" sz="2400" b="1" dirty="0" err="1">
                <a:solidFill>
                  <a:srgbClr val="0070C0"/>
                </a:solidFill>
                <a:latin typeface="+mn-lt"/>
              </a:rPr>
              <a:t>nội</a:t>
            </a:r>
            <a:r>
              <a:rPr lang="en-US" sz="2400" b="1" dirty="0">
                <a:solidFill>
                  <a:srgbClr val="0070C0"/>
                </a:solidFill>
                <a:latin typeface="+mn-lt"/>
              </a:rPr>
              <a:t> dung </a:t>
            </a:r>
            <a:r>
              <a:rPr lang="en-US" sz="2400" b="1" dirty="0" err="1">
                <a:solidFill>
                  <a:srgbClr val="0070C0"/>
                </a:solidFill>
                <a:latin typeface="+mn-lt"/>
              </a:rPr>
              <a:t>bất</a:t>
            </a:r>
            <a:r>
              <a:rPr lang="en-US" sz="2400" b="1" dirty="0">
                <a:solidFill>
                  <a:srgbClr val="0070C0"/>
                </a:solidFill>
                <a:latin typeface="+mn-lt"/>
              </a:rPr>
              <a:t> </a:t>
            </a:r>
            <a:r>
              <a:rPr lang="en-US" sz="2400" b="1" dirty="0" err="1">
                <a:solidFill>
                  <a:srgbClr val="0070C0"/>
                </a:solidFill>
                <a:latin typeface="+mn-lt"/>
              </a:rPr>
              <a:t>ngờ</a:t>
            </a:r>
            <a:r>
              <a:rPr lang="en-US" sz="2400" b="1" dirty="0">
                <a:solidFill>
                  <a:srgbClr val="0070C0"/>
                </a:solidFill>
                <a:latin typeface="+mn-lt"/>
              </a:rPr>
              <a:t> hay </a:t>
            </a:r>
            <a:r>
              <a:rPr lang="en-US" sz="2400" b="1" dirty="0" err="1">
                <a:solidFill>
                  <a:srgbClr val="0070C0"/>
                </a:solidFill>
                <a:latin typeface="+mn-lt"/>
              </a:rPr>
              <a:t>hài</a:t>
            </a:r>
            <a:r>
              <a:rPr lang="en-US" sz="2400" b="1" dirty="0">
                <a:solidFill>
                  <a:srgbClr val="0070C0"/>
                </a:solidFill>
                <a:latin typeface="+mn-lt"/>
              </a:rPr>
              <a:t> </a:t>
            </a:r>
            <a:r>
              <a:rPr lang="en-US" sz="2400" b="1" dirty="0" err="1">
                <a:solidFill>
                  <a:srgbClr val="0070C0"/>
                </a:solidFill>
                <a:latin typeface="+mn-lt"/>
              </a:rPr>
              <a:t>hước</a:t>
            </a:r>
            <a:r>
              <a:rPr lang="en-US" sz="2400" b="1" dirty="0">
                <a:solidFill>
                  <a:srgbClr val="0070C0"/>
                </a:solidFill>
                <a:latin typeface="+mn-lt"/>
              </a:rPr>
              <a:t>, </a:t>
            </a:r>
            <a:r>
              <a:rPr lang="en-US" sz="2400" b="1" dirty="0" err="1">
                <a:solidFill>
                  <a:srgbClr val="0070C0"/>
                </a:solidFill>
                <a:latin typeface="+mn-lt"/>
              </a:rPr>
              <a:t>châm</a:t>
            </a:r>
            <a:r>
              <a:rPr lang="en-US" sz="2400" b="1" dirty="0">
                <a:solidFill>
                  <a:srgbClr val="0070C0"/>
                </a:solidFill>
                <a:latin typeface="+mn-lt"/>
              </a:rPr>
              <a:t> </a:t>
            </a:r>
            <a:r>
              <a:rPr lang="en-US" sz="2400" b="1" dirty="0" err="1">
                <a:solidFill>
                  <a:srgbClr val="0070C0"/>
                </a:solidFill>
                <a:latin typeface="+mn-lt"/>
              </a:rPr>
              <a:t>biếm</a:t>
            </a:r>
            <a:r>
              <a:rPr lang="en-US" sz="2400" b="1" dirty="0">
                <a:solidFill>
                  <a:srgbClr val="0070C0"/>
                </a:solidFill>
                <a:latin typeface="+mn-lt"/>
              </a:rPr>
              <a:t>.</a:t>
            </a:r>
          </a:p>
          <a:p>
            <a:pPr eaLnBrk="1" hangingPunct="1">
              <a:defRPr/>
            </a:pPr>
            <a:r>
              <a:rPr lang="en-US" sz="3000" dirty="0">
                <a:latin typeface="+mn-lt"/>
              </a:rPr>
              <a:t> </a:t>
            </a: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checkerboard(across)">
                                      <p:cBhvr>
                                        <p:cTn id="7" dur="500"/>
                                        <p:tgtEl>
                                          <p:spTgt spid="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6">
            <a:extLst>
              <a:ext uri="{FF2B5EF4-FFF2-40B4-BE49-F238E27FC236}">
                <a16:creationId xmlns:a16="http://schemas.microsoft.com/office/drawing/2014/main" id="{F628258B-AC29-6ABF-3FDF-3F7884B0EAA0}"/>
              </a:ext>
            </a:extLst>
          </p:cNvPr>
          <p:cNvSpPr txBox="1">
            <a:spLocks noChangeArrowheads="1"/>
          </p:cNvSpPr>
          <p:nvPr/>
        </p:nvSpPr>
        <p:spPr bwMode="auto">
          <a:xfrm>
            <a:off x="169142" y="213701"/>
            <a:ext cx="94488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defRPr/>
            </a:pPr>
            <a:r>
              <a:rPr lang="en-US" altLang="en-US" sz="2800" b="1">
                <a:solidFill>
                  <a:srgbClr val="FF0000"/>
                </a:solidFill>
                <a:latin typeface="Times New Roman" panose="02020603050405020304" pitchFamily="18" charset="0"/>
                <a:cs typeface="Times New Roman" panose="02020603050405020304" pitchFamily="18" charset="0"/>
              </a:rPr>
              <a:t>SƠ ĐỒ TƯ DUY CÔNG DỤNG CỦA DẤU CHẤM LỬNG</a:t>
            </a:r>
          </a:p>
        </p:txBody>
      </p:sp>
      <p:pic>
        <p:nvPicPr>
          <p:cNvPr id="92163" name="Picture 83974">
            <a:extLst>
              <a:ext uri="{FF2B5EF4-FFF2-40B4-BE49-F238E27FC236}">
                <a16:creationId xmlns:a16="http://schemas.microsoft.com/office/drawing/2014/main" id="{CC0666F5-1FF6-E184-669B-712599ECCE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0886" y="1235106"/>
            <a:ext cx="7468085" cy="5622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6">
            <a:extLst>
              <a:ext uri="{FF2B5EF4-FFF2-40B4-BE49-F238E27FC236}">
                <a16:creationId xmlns:a16="http://schemas.microsoft.com/office/drawing/2014/main" id="{3823801B-9CCD-CA24-D8CF-4AFD3F664791}"/>
              </a:ext>
            </a:extLst>
          </p:cNvPr>
          <p:cNvSpPr txBox="1">
            <a:spLocks noChangeArrowheads="1"/>
          </p:cNvSpPr>
          <p:nvPr/>
        </p:nvSpPr>
        <p:spPr bwMode="auto">
          <a:xfrm>
            <a:off x="804180" y="2907958"/>
            <a:ext cx="830566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defRPr/>
            </a:pPr>
            <a:r>
              <a:rPr lang="en-US" altLang="en-US" sz="2400">
                <a:solidFill>
                  <a:srgbClr val="0070C0"/>
                </a:solidFill>
              </a:rPr>
              <a:t>TL:</a:t>
            </a:r>
          </a:p>
          <a:p>
            <a:pPr>
              <a:spcBef>
                <a:spcPct val="0"/>
              </a:spcBef>
              <a:buFontTx/>
              <a:buNone/>
              <a:defRPr/>
            </a:pPr>
            <a:r>
              <a:rPr lang="en-US" altLang="en-US" sz="2400">
                <a:solidFill>
                  <a:srgbClr val="0070C0"/>
                </a:solidFill>
              </a:rPr>
              <a:t>- Biện pháp tu từ ẩn dụ chuyển đổi cảm giác: "Ánh nắng </a:t>
            </a:r>
            <a:r>
              <a:rPr lang="en-US" altLang="en-US" sz="2400" b="1" u="sng">
                <a:solidFill>
                  <a:srgbClr val="0070C0"/>
                </a:solidFill>
              </a:rPr>
              <a:t>chảy</a:t>
            </a:r>
            <a:r>
              <a:rPr lang="en-US" altLang="en-US" sz="2400">
                <a:solidFill>
                  <a:srgbClr val="0070C0"/>
                </a:solidFill>
              </a:rPr>
              <a:t> đầy vai"</a:t>
            </a:r>
          </a:p>
          <a:p>
            <a:pPr>
              <a:spcBef>
                <a:spcPct val="0"/>
              </a:spcBef>
              <a:buFontTx/>
              <a:buNone/>
              <a:defRPr/>
            </a:pPr>
            <a:r>
              <a:rPr lang="en-US" altLang="en-US" sz="2400">
                <a:solidFill>
                  <a:srgbClr val="0070C0"/>
                </a:solidFill>
              </a:rPr>
              <a:t>- Tác dụng của biện pháp tu từ ẩn dụ đối với miêu tả sự vật:</a:t>
            </a:r>
          </a:p>
          <a:p>
            <a:pPr>
              <a:spcBef>
                <a:spcPct val="0"/>
              </a:spcBef>
              <a:buFontTx/>
              <a:buNone/>
              <a:defRPr/>
            </a:pPr>
            <a:r>
              <a:rPr lang="en-US" altLang="en-US" sz="2400">
                <a:solidFill>
                  <a:srgbClr val="0070C0"/>
                </a:solidFill>
              </a:rPr>
              <a:t>+ Khiến ánh nắng hiện lên sống động hơn.</a:t>
            </a:r>
          </a:p>
          <a:p>
            <a:pPr>
              <a:spcBef>
                <a:spcPct val="0"/>
              </a:spcBef>
              <a:buFontTx/>
              <a:buNone/>
              <a:defRPr/>
            </a:pPr>
            <a:r>
              <a:rPr lang="en-US" altLang="en-US" sz="2400">
                <a:solidFill>
                  <a:srgbClr val="0070C0"/>
                </a:solidFill>
              </a:rPr>
              <a:t>+ Cho ta thấy ánh nắng hiện lên hữu hình, nó như một chất lỏng thành dòng, thành giọt trên vai người cha. Qua đó giúp người đọc hình dung được khung cảnh đẹp đẽ khi cha con dắt nhau trên biển vào bình minh</a:t>
            </a:r>
            <a:r>
              <a:rPr lang="en-US" altLang="en-US" sz="1800"/>
              <a:t>.</a:t>
            </a:r>
          </a:p>
        </p:txBody>
      </p:sp>
      <p:sp>
        <p:nvSpPr>
          <p:cNvPr id="68611" name="Text Box 26">
            <a:extLst>
              <a:ext uri="{FF2B5EF4-FFF2-40B4-BE49-F238E27FC236}">
                <a16:creationId xmlns:a16="http://schemas.microsoft.com/office/drawing/2014/main" id="{EC339492-7D55-D14C-4C59-4B437FEB7CF1}"/>
              </a:ext>
            </a:extLst>
          </p:cNvPr>
          <p:cNvSpPr txBox="1">
            <a:spLocks noChangeArrowheads="1"/>
          </p:cNvSpPr>
          <p:nvPr/>
        </p:nvSpPr>
        <p:spPr bwMode="auto">
          <a:xfrm>
            <a:off x="575542" y="0"/>
            <a:ext cx="830565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defRPr/>
            </a:pPr>
            <a:r>
              <a:rPr lang="en-US" altLang="en-US" sz="3600" b="1">
                <a:solidFill>
                  <a:srgbClr val="FF0000"/>
                </a:solidFill>
                <a:latin typeface="Times New Roman" panose="02020603050405020304" pitchFamily="18" charset="0"/>
                <a:cs typeface="Times New Roman" panose="02020603050405020304" pitchFamily="18" charset="0"/>
              </a:rPr>
              <a:t>II. LUYỆN TẬP</a:t>
            </a:r>
          </a:p>
        </p:txBody>
      </p:sp>
      <p:sp>
        <p:nvSpPr>
          <p:cNvPr id="85006" name="Text Box 26">
            <a:extLst>
              <a:ext uri="{FF2B5EF4-FFF2-40B4-BE49-F238E27FC236}">
                <a16:creationId xmlns:a16="http://schemas.microsoft.com/office/drawing/2014/main" id="{24259A44-4D54-7F7F-CF9D-3BF1A8A83BFA}"/>
              </a:ext>
            </a:extLst>
          </p:cNvPr>
          <p:cNvSpPr txBox="1">
            <a:spLocks noChangeArrowheads="1"/>
          </p:cNvSpPr>
          <p:nvPr/>
        </p:nvSpPr>
        <p:spPr bwMode="auto">
          <a:xfrm>
            <a:off x="804180" y="645702"/>
            <a:ext cx="8305660" cy="1938992"/>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sz="2400" kern="100" dirty="0" err="1">
                <a:solidFill>
                  <a:srgbClr val="C00000"/>
                </a:solidFill>
                <a:latin typeface="Times New Roman" panose="02020603050405020304" pitchFamily="18" charset="0"/>
              </a:rPr>
              <a:t>Bài</a:t>
            </a:r>
            <a:r>
              <a:rPr lang="en-US" sz="2400" kern="100" dirty="0">
                <a:solidFill>
                  <a:srgbClr val="C00000"/>
                </a:solidFill>
                <a:latin typeface="Times New Roman" panose="02020603050405020304" pitchFamily="18" charset="0"/>
              </a:rPr>
              <a:t> 2: </a:t>
            </a:r>
            <a:r>
              <a:rPr lang="en-US" sz="2400" kern="100" dirty="0" err="1">
                <a:solidFill>
                  <a:srgbClr val="C00000"/>
                </a:solidFill>
                <a:latin typeface="Times New Roman" panose="02020603050405020304" pitchFamily="18" charset="0"/>
              </a:rPr>
              <a:t>Tìm</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biện</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pháp</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tu</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từ</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được</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sử</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dụng</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trương</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các</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dòng</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thơ</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dưới</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đây</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Nêu</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tác</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dụng</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của</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biện</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pháp</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tu</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từ</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đó</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đối</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với</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việc</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miêu</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tả</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sự</a:t>
            </a:r>
            <a:r>
              <a:rPr lang="en-US" sz="2400" kern="100" dirty="0">
                <a:solidFill>
                  <a:srgbClr val="C00000"/>
                </a:solidFill>
                <a:latin typeface="Times New Roman" panose="02020603050405020304" pitchFamily="18" charset="0"/>
              </a:rPr>
              <a:t> </a:t>
            </a:r>
            <a:r>
              <a:rPr lang="en-US" sz="2400" kern="100" dirty="0" err="1">
                <a:solidFill>
                  <a:srgbClr val="C00000"/>
                </a:solidFill>
                <a:latin typeface="Times New Roman" panose="02020603050405020304" pitchFamily="18" charset="0"/>
              </a:rPr>
              <a:t>vật</a:t>
            </a:r>
            <a:endParaRPr lang="en-US" sz="2400" dirty="0">
              <a:solidFill>
                <a:srgbClr val="C00000"/>
              </a:solidFill>
              <a:latin typeface="Times New Roman" panose="02020603050405020304" pitchFamily="18" charset="0"/>
              <a:ea typeface="Times New Roman" panose="02020603050405020304" pitchFamily="18" charset="0"/>
            </a:endParaRPr>
          </a:p>
          <a:p>
            <a:pPr algn="just">
              <a:defRPr/>
            </a:pPr>
            <a:r>
              <a:rPr lang="en-US" sz="2400" i="1" kern="100" dirty="0">
                <a:solidFill>
                  <a:srgbClr val="C00000"/>
                </a:solidFill>
                <a:latin typeface="Times New Roman" panose="02020603050405020304" pitchFamily="18" charset="0"/>
              </a:rPr>
              <a:t>Cha </a:t>
            </a:r>
            <a:r>
              <a:rPr lang="en-US" sz="2400" i="1" kern="100" dirty="0" err="1">
                <a:solidFill>
                  <a:srgbClr val="C00000"/>
                </a:solidFill>
                <a:latin typeface="Times New Roman" panose="02020603050405020304" pitchFamily="18" charset="0"/>
              </a:rPr>
              <a:t>lại</a:t>
            </a:r>
            <a:r>
              <a:rPr lang="en-US" sz="2400" i="1" kern="100" dirty="0">
                <a:solidFill>
                  <a:srgbClr val="C00000"/>
                </a:solidFill>
                <a:latin typeface="Times New Roman" panose="02020603050405020304" pitchFamily="18" charset="0"/>
              </a:rPr>
              <a:t> </a:t>
            </a:r>
            <a:r>
              <a:rPr lang="en-US" sz="2400" i="1" kern="100" dirty="0" err="1">
                <a:solidFill>
                  <a:srgbClr val="C00000"/>
                </a:solidFill>
                <a:latin typeface="Times New Roman" panose="02020603050405020304" pitchFamily="18" charset="0"/>
              </a:rPr>
              <a:t>dắt</a:t>
            </a:r>
            <a:r>
              <a:rPr lang="en-US" sz="2400" i="1" kern="100" dirty="0">
                <a:solidFill>
                  <a:srgbClr val="C00000"/>
                </a:solidFill>
                <a:latin typeface="Times New Roman" panose="02020603050405020304" pitchFamily="18" charset="0"/>
              </a:rPr>
              <a:t> con </a:t>
            </a:r>
            <a:r>
              <a:rPr lang="en-US" sz="2400" i="1" kern="100" dirty="0" err="1">
                <a:solidFill>
                  <a:srgbClr val="C00000"/>
                </a:solidFill>
                <a:latin typeface="Times New Roman" panose="02020603050405020304" pitchFamily="18" charset="0"/>
              </a:rPr>
              <a:t>đi</a:t>
            </a:r>
            <a:r>
              <a:rPr lang="en-US" sz="2400" i="1" kern="100" dirty="0">
                <a:solidFill>
                  <a:srgbClr val="C00000"/>
                </a:solidFill>
                <a:latin typeface="Times New Roman" panose="02020603050405020304" pitchFamily="18" charset="0"/>
              </a:rPr>
              <a:t> </a:t>
            </a:r>
            <a:r>
              <a:rPr lang="en-US" sz="2400" i="1" kern="100" dirty="0" err="1">
                <a:solidFill>
                  <a:srgbClr val="C00000"/>
                </a:solidFill>
                <a:latin typeface="Times New Roman" panose="02020603050405020304" pitchFamily="18" charset="0"/>
              </a:rPr>
              <a:t>trên</a:t>
            </a:r>
            <a:r>
              <a:rPr lang="en-US" sz="2400" i="1" kern="100" dirty="0">
                <a:solidFill>
                  <a:srgbClr val="C00000"/>
                </a:solidFill>
                <a:latin typeface="Times New Roman" panose="02020603050405020304" pitchFamily="18" charset="0"/>
              </a:rPr>
              <a:t> </a:t>
            </a:r>
            <a:r>
              <a:rPr lang="en-US" sz="2400" i="1" kern="100" dirty="0" err="1">
                <a:solidFill>
                  <a:srgbClr val="C00000"/>
                </a:solidFill>
                <a:latin typeface="Times New Roman" panose="02020603050405020304" pitchFamily="18" charset="0"/>
              </a:rPr>
              <a:t>cát</a:t>
            </a:r>
            <a:r>
              <a:rPr lang="en-US" sz="2400" i="1" kern="100" dirty="0">
                <a:solidFill>
                  <a:srgbClr val="C00000"/>
                </a:solidFill>
                <a:latin typeface="Times New Roman" panose="02020603050405020304" pitchFamily="18" charset="0"/>
              </a:rPr>
              <a:t> </a:t>
            </a:r>
            <a:r>
              <a:rPr lang="en-US" sz="2400" i="1" kern="100" dirty="0" err="1">
                <a:solidFill>
                  <a:srgbClr val="C00000"/>
                </a:solidFill>
                <a:latin typeface="Times New Roman" panose="02020603050405020304" pitchFamily="18" charset="0"/>
              </a:rPr>
              <a:t>mịn</a:t>
            </a:r>
            <a:endParaRPr lang="en-US" sz="2400" dirty="0">
              <a:solidFill>
                <a:srgbClr val="C00000"/>
              </a:solidFill>
              <a:latin typeface="Times New Roman" panose="02020603050405020304" pitchFamily="18" charset="0"/>
              <a:ea typeface="Times New Roman" panose="02020603050405020304" pitchFamily="18" charset="0"/>
            </a:endParaRPr>
          </a:p>
          <a:p>
            <a:pPr algn="just">
              <a:defRPr/>
            </a:pPr>
            <a:r>
              <a:rPr lang="en-US" sz="2400" i="1" kern="100" dirty="0" err="1">
                <a:solidFill>
                  <a:srgbClr val="C00000"/>
                </a:solidFill>
                <a:latin typeface="Times New Roman" panose="02020603050405020304" pitchFamily="18" charset="0"/>
              </a:rPr>
              <a:t>Ánh</a:t>
            </a:r>
            <a:r>
              <a:rPr lang="en-US" sz="2400" i="1" kern="100" dirty="0">
                <a:solidFill>
                  <a:srgbClr val="C00000"/>
                </a:solidFill>
                <a:latin typeface="Times New Roman" panose="02020603050405020304" pitchFamily="18" charset="0"/>
              </a:rPr>
              <a:t> </a:t>
            </a:r>
            <a:r>
              <a:rPr lang="en-US" sz="2400" i="1" kern="100" dirty="0" err="1">
                <a:solidFill>
                  <a:srgbClr val="C00000"/>
                </a:solidFill>
                <a:latin typeface="Times New Roman" panose="02020603050405020304" pitchFamily="18" charset="0"/>
              </a:rPr>
              <a:t>nắng</a:t>
            </a:r>
            <a:r>
              <a:rPr lang="en-US" sz="2400" i="1" kern="100" dirty="0">
                <a:solidFill>
                  <a:srgbClr val="C00000"/>
                </a:solidFill>
                <a:latin typeface="Times New Roman" panose="02020603050405020304" pitchFamily="18" charset="0"/>
              </a:rPr>
              <a:t> </a:t>
            </a:r>
            <a:r>
              <a:rPr lang="en-US" sz="2400" i="1" kern="100" dirty="0" err="1">
                <a:solidFill>
                  <a:srgbClr val="C00000"/>
                </a:solidFill>
                <a:latin typeface="Times New Roman" panose="02020603050405020304" pitchFamily="18" charset="0"/>
              </a:rPr>
              <a:t>chảy</a:t>
            </a:r>
            <a:r>
              <a:rPr lang="en-US" sz="2400" i="1" kern="100" dirty="0">
                <a:solidFill>
                  <a:srgbClr val="C00000"/>
                </a:solidFill>
                <a:latin typeface="Times New Roman" panose="02020603050405020304" pitchFamily="18" charset="0"/>
              </a:rPr>
              <a:t> </a:t>
            </a:r>
            <a:r>
              <a:rPr lang="en-US" sz="2400" i="1" kern="100" dirty="0" err="1">
                <a:solidFill>
                  <a:srgbClr val="C00000"/>
                </a:solidFill>
                <a:latin typeface="Times New Roman" panose="02020603050405020304" pitchFamily="18" charset="0"/>
              </a:rPr>
              <a:t>đầy</a:t>
            </a:r>
            <a:r>
              <a:rPr lang="en-US" sz="2400" i="1" kern="100" dirty="0">
                <a:solidFill>
                  <a:srgbClr val="C00000"/>
                </a:solidFill>
                <a:latin typeface="Times New Roman" panose="02020603050405020304" pitchFamily="18" charset="0"/>
              </a:rPr>
              <a:t> </a:t>
            </a:r>
            <a:r>
              <a:rPr lang="en-US" sz="2400" i="1" kern="100" dirty="0" err="1">
                <a:solidFill>
                  <a:srgbClr val="C00000"/>
                </a:solidFill>
                <a:latin typeface="Times New Roman" panose="02020603050405020304" pitchFamily="18" charset="0"/>
              </a:rPr>
              <a:t>vai</a:t>
            </a:r>
            <a:endParaRPr lang="en-US" sz="2400" dirty="0">
              <a:solidFill>
                <a:srgbClr val="C00000"/>
              </a:solidFill>
              <a:latin typeface="Times New Roman" panose="02020603050405020304" pitchFamily="18" charset="0"/>
              <a:ea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 Box 26">
            <a:extLst>
              <a:ext uri="{FF2B5EF4-FFF2-40B4-BE49-F238E27FC236}">
                <a16:creationId xmlns:a16="http://schemas.microsoft.com/office/drawing/2014/main" id="{C3B96461-FDE9-7985-CCEA-FAC20E9F3EE5}"/>
              </a:ext>
            </a:extLst>
          </p:cNvPr>
          <p:cNvSpPr txBox="1">
            <a:spLocks noChangeArrowheads="1"/>
          </p:cNvSpPr>
          <p:nvPr/>
        </p:nvSpPr>
        <p:spPr bwMode="auto">
          <a:xfrm>
            <a:off x="406209" y="4154592"/>
            <a:ext cx="8991574"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defRPr/>
            </a:pPr>
            <a:r>
              <a:rPr lang="en-US" altLang="en-US" sz="2400" b="1" i="1">
                <a:solidFill>
                  <a:srgbClr val="0070C0"/>
                </a:solidFill>
                <a:latin typeface="Times New Roman" panose="02020603050405020304" pitchFamily="18" charset="0"/>
                <a:cs typeface="Times New Roman" panose="02020603050405020304" pitchFamily="18" charset="0"/>
              </a:rPr>
              <a:t>TL:</a:t>
            </a:r>
          </a:p>
          <a:p>
            <a:pPr>
              <a:spcBef>
                <a:spcPct val="0"/>
              </a:spcBef>
              <a:buFontTx/>
              <a:buNone/>
              <a:defRPr/>
            </a:pPr>
            <a:r>
              <a:rPr lang="en-US" altLang="en-US" sz="2400" b="1">
                <a:solidFill>
                  <a:srgbClr val="0070C0"/>
                </a:solidFill>
              </a:rPr>
              <a:t>a) Nhiều nội dung chưa liệt kê hết</a:t>
            </a:r>
          </a:p>
          <a:p>
            <a:pPr>
              <a:spcBef>
                <a:spcPct val="0"/>
              </a:spcBef>
              <a:buFontTx/>
              <a:buNone/>
              <a:defRPr/>
            </a:pPr>
            <a:r>
              <a:rPr lang="en-US" altLang="en-US" sz="2400" b="1">
                <a:solidFill>
                  <a:srgbClr val="0070C0"/>
                </a:solidFill>
              </a:rPr>
              <a:t>b) Thể hiện lời nói ngập ngừng, ngắt quãng.</a:t>
            </a:r>
          </a:p>
          <a:p>
            <a:pPr>
              <a:spcBef>
                <a:spcPct val="0"/>
              </a:spcBef>
              <a:buFontTx/>
              <a:buNone/>
              <a:defRPr/>
            </a:pPr>
            <a:r>
              <a:rPr lang="en-US" altLang="en-US" sz="2400" b="1">
                <a:solidFill>
                  <a:srgbClr val="0070C0"/>
                </a:solidFill>
              </a:rPr>
              <a:t>c) Làm giãn nhịp điệu câu văn chuẩn bị cho 1 từ ngữ có nội dung bất ngờ.</a:t>
            </a:r>
          </a:p>
          <a:p>
            <a:pPr>
              <a:spcBef>
                <a:spcPct val="0"/>
              </a:spcBef>
              <a:buFontTx/>
              <a:buNone/>
              <a:defRPr/>
            </a:pPr>
            <a:r>
              <a:rPr lang="en-US" altLang="en-US" sz="2400" b="1">
                <a:solidFill>
                  <a:srgbClr val="0070C0"/>
                </a:solidFill>
              </a:rPr>
              <a:t>d) Thể hiện lời nói ngập ngừng, ngắt quãng/lời nói bỏ dở</a:t>
            </a:r>
            <a:endParaRPr lang="en-US" altLang="en-US" sz="2400" b="1" i="1">
              <a:solidFill>
                <a:srgbClr val="0070C0"/>
              </a:solidFill>
              <a:latin typeface="Times New Roman" panose="02020603050405020304" pitchFamily="18" charset="0"/>
              <a:cs typeface="Times New Roman" panose="02020603050405020304" pitchFamily="18" charset="0"/>
            </a:endParaRPr>
          </a:p>
        </p:txBody>
      </p:sp>
      <p:sp>
        <p:nvSpPr>
          <p:cNvPr id="86020" name="Text Box 26">
            <a:extLst>
              <a:ext uri="{FF2B5EF4-FFF2-40B4-BE49-F238E27FC236}">
                <a16:creationId xmlns:a16="http://schemas.microsoft.com/office/drawing/2014/main" id="{D437C71A-6AA9-C7FB-2C20-2AD3271490D1}"/>
              </a:ext>
            </a:extLst>
          </p:cNvPr>
          <p:cNvSpPr txBox="1">
            <a:spLocks noChangeArrowheads="1"/>
          </p:cNvSpPr>
          <p:nvPr/>
        </p:nvSpPr>
        <p:spPr bwMode="auto">
          <a:xfrm>
            <a:off x="559017" y="191911"/>
            <a:ext cx="8838766"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defRPr/>
            </a:pPr>
            <a:r>
              <a:rPr lang="en-US" altLang="en-US" sz="2400">
                <a:solidFill>
                  <a:srgbClr val="FF0000"/>
                </a:solidFill>
              </a:rPr>
              <a:t>Bài 3: Chỉ ra tác dụng của dấu chấm lửng trong các câu dưới đây:</a:t>
            </a:r>
          </a:p>
          <a:p>
            <a:pPr>
              <a:spcBef>
                <a:spcPct val="0"/>
              </a:spcBef>
              <a:buFontTx/>
              <a:buNone/>
              <a:defRPr/>
            </a:pPr>
            <a:r>
              <a:rPr lang="en-US" altLang="en-US" sz="2400">
                <a:solidFill>
                  <a:srgbClr val="FF0000"/>
                </a:solidFill>
              </a:rPr>
              <a:t>a) Chúng ta có quyền tự hào vì những trang lịch sử vẻ vang thời đại Bà Trưng, Bà Triệu, Trần Hưng Đạo, Lê Lợi, Quang Trung…</a:t>
            </a:r>
          </a:p>
          <a:p>
            <a:pPr>
              <a:spcBef>
                <a:spcPct val="0"/>
              </a:spcBef>
              <a:buFontTx/>
              <a:buNone/>
              <a:defRPr/>
            </a:pPr>
            <a:r>
              <a:rPr lang="en-US" altLang="en-US" sz="2400">
                <a:solidFill>
                  <a:srgbClr val="FF0000"/>
                </a:solidFill>
              </a:rPr>
              <a:t>b) Cha mượn cho con buồm trắng nhé,</a:t>
            </a:r>
          </a:p>
          <a:p>
            <a:pPr>
              <a:spcBef>
                <a:spcPct val="0"/>
              </a:spcBef>
              <a:buFontTx/>
              <a:buNone/>
              <a:defRPr/>
            </a:pPr>
            <a:r>
              <a:rPr lang="en-US" altLang="en-US" sz="2400">
                <a:solidFill>
                  <a:srgbClr val="FF0000"/>
                </a:solidFill>
              </a:rPr>
              <a:t>    Để con đi…</a:t>
            </a:r>
          </a:p>
          <a:p>
            <a:pPr>
              <a:spcBef>
                <a:spcPct val="0"/>
              </a:spcBef>
              <a:buFontTx/>
              <a:buNone/>
              <a:defRPr/>
            </a:pPr>
            <a:r>
              <a:rPr lang="en-US" altLang="en-US" sz="2400">
                <a:solidFill>
                  <a:srgbClr val="FF0000"/>
                </a:solidFill>
              </a:rPr>
              <a:t>c) Về đây mới thấy, sen xứng đáng để…ngợp.</a:t>
            </a:r>
          </a:p>
          <a:p>
            <a:pPr>
              <a:spcBef>
                <a:spcPct val="0"/>
              </a:spcBef>
              <a:buFontTx/>
              <a:buNone/>
              <a:defRPr/>
            </a:pPr>
            <a:r>
              <a:rPr lang="en-US" altLang="en-US" sz="2400">
                <a:solidFill>
                  <a:srgbClr val="FF0000"/>
                </a:solidFill>
              </a:rPr>
              <a:t>d) Nhưng…xin lỗi…-Từ đầu dây bên kia có giọng kinh ngạc phản đối- Tôi không thể…!</a:t>
            </a:r>
          </a:p>
          <a:p>
            <a:pPr eaLnBrk="1" hangingPunct="1">
              <a:spcBef>
                <a:spcPct val="50000"/>
              </a:spcBef>
              <a:buFontTx/>
              <a:buNone/>
              <a:defRPr/>
            </a:pPr>
            <a:endParaRPr lang="en-US" altLang="en-US" sz="36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6020"/>
                                        </p:tgtEl>
                                        <p:attrNameLst>
                                          <p:attrName>style.visibility</p:attrName>
                                        </p:attrNameLst>
                                      </p:cBhvr>
                                      <p:to>
                                        <p:strVal val="visible"/>
                                      </p:to>
                                    </p:set>
                                    <p:animEffect transition="in" filter="blinds(horizontal)">
                                      <p:cBhvr>
                                        <p:cTn id="7" dur="500"/>
                                        <p:tgtEl>
                                          <p:spTgt spid="860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linds(horizontal)">
                                      <p:cBhvr>
                                        <p:cTn id="12"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860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a:extLst>
              <a:ext uri="{FF2B5EF4-FFF2-40B4-BE49-F238E27FC236}">
                <a16:creationId xmlns:a16="http://schemas.microsoft.com/office/drawing/2014/main" id="{9EA22FF5-4D35-7452-8DD8-F9A204431B82}"/>
              </a:ext>
            </a:extLst>
          </p:cNvPr>
          <p:cNvSpPr>
            <a:spLocks noGrp="1" noChangeArrowheads="1"/>
          </p:cNvSpPr>
          <p:nvPr>
            <p:ph idx="1"/>
          </p:nvPr>
        </p:nvSpPr>
        <p:spPr bwMode="auto">
          <a:xfrm>
            <a:off x="293511" y="1067362"/>
            <a:ext cx="9527822" cy="563782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6179" tIns="33089" rIns="66179" bIns="33089" numCol="1" rtlCol="0" anchor="t" anchorCtr="0" compatLnSpc="1">
            <a:prstTxWarp prst="textNoShape">
              <a:avLst/>
            </a:prstTxWarp>
            <a:normAutofit/>
          </a:bodyPr>
          <a:lstStyle/>
          <a:p>
            <a:pPr marL="0" indent="0" algn="just">
              <a:buNone/>
            </a:pPr>
            <a:r>
              <a:rPr lang="en-US" altLang="en-US" sz="3000" b="1" dirty="0" err="1">
                <a:latin typeface="Times New Roman" panose="02020603050405020304" pitchFamily="18" charset="0"/>
              </a:rPr>
              <a:t>Bài</a:t>
            </a:r>
            <a:r>
              <a:rPr lang="en-US" altLang="en-US" sz="3000" b="1" dirty="0">
                <a:latin typeface="Times New Roman" panose="02020603050405020304" pitchFamily="18" charset="0"/>
              </a:rPr>
              <a:t> 4</a:t>
            </a:r>
            <a:endParaRPr lang="en-US" altLang="en-US" sz="3000" dirty="0">
              <a:latin typeface="Times New Roman" panose="02020603050405020304" pitchFamily="18" charset="0"/>
              <a:cs typeface="Times New Roman" panose="02020603050405020304" pitchFamily="18" charset="0"/>
            </a:endParaRPr>
          </a:p>
          <a:p>
            <a:pPr marL="0" indent="0" algn="just">
              <a:buNone/>
            </a:pPr>
            <a:r>
              <a:rPr lang="en-US" altLang="en-US" sz="3000" dirty="0" err="1">
                <a:solidFill>
                  <a:srgbClr val="000000"/>
                </a:solidFill>
                <a:latin typeface="Times New Roman" panose="02020603050405020304" pitchFamily="18" charset="0"/>
                <a:cs typeface="Times New Roman" panose="02020603050405020304" pitchFamily="18" charset="0"/>
              </a:rPr>
              <a:t>Viết</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một</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đoạn</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văn</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ngắn</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khoảng</a:t>
            </a:r>
            <a:r>
              <a:rPr lang="en-US" altLang="en-US" sz="3000" dirty="0">
                <a:solidFill>
                  <a:srgbClr val="000000"/>
                </a:solidFill>
                <a:latin typeface="Times New Roman" panose="02020603050405020304" pitchFamily="18" charset="0"/>
                <a:cs typeface="Times New Roman" panose="02020603050405020304" pitchFamily="18" charset="0"/>
              </a:rPr>
              <a:t> 5 - 7 </a:t>
            </a:r>
            <a:r>
              <a:rPr lang="en-US" altLang="en-US" sz="3000" dirty="0" err="1">
                <a:solidFill>
                  <a:srgbClr val="000000"/>
                </a:solidFill>
                <a:latin typeface="Times New Roman" panose="02020603050405020304" pitchFamily="18" charset="0"/>
                <a:cs typeface="Times New Roman" panose="02020603050405020304" pitchFamily="18" charset="0"/>
              </a:rPr>
              <a:t>dòng</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giải</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thích</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nghĩa</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của</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các</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từ</a:t>
            </a:r>
            <a:r>
              <a:rPr lang="en-US" altLang="en-US" sz="3000" dirty="0">
                <a:solidFill>
                  <a:srgbClr val="000000"/>
                </a:solidFill>
                <a:latin typeface="Times New Roman" panose="02020603050405020304" pitchFamily="18" charset="0"/>
                <a:cs typeface="Times New Roman" panose="02020603050405020304" pitchFamily="18" charset="0"/>
              </a:rPr>
              <a:t> in </a:t>
            </a:r>
            <a:r>
              <a:rPr lang="en-US" altLang="en-US" sz="3000" dirty="0" err="1">
                <a:solidFill>
                  <a:srgbClr val="000000"/>
                </a:solidFill>
                <a:latin typeface="Times New Roman" panose="02020603050405020304" pitchFamily="18" charset="0"/>
                <a:cs typeface="Times New Roman" panose="02020603050405020304" pitchFamily="18" charset="0"/>
              </a:rPr>
              <a:t>đậm</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trong</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hai</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dòng</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thơ</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dưới</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đây</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và</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cho</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biết</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em</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dựa</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vào</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đâu</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để</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xác</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định</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được</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nghĩa</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của</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mỗi</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từ</a:t>
            </a:r>
            <a:r>
              <a:rPr lang="en-US" altLang="en-US" sz="3000" dirty="0">
                <a:solidFill>
                  <a:srgbClr val="000000"/>
                </a:solidFill>
                <a:latin typeface="Times New Roman" panose="02020603050405020304" pitchFamily="18" charset="0"/>
                <a:cs typeface="Times New Roman" panose="02020603050405020304" pitchFamily="18" charset="0"/>
              </a:rPr>
              <a:t> </a:t>
            </a:r>
            <a:r>
              <a:rPr lang="en-US" altLang="en-US" sz="3000" dirty="0" err="1">
                <a:solidFill>
                  <a:srgbClr val="000000"/>
                </a:solidFill>
                <a:latin typeface="Times New Roman" panose="02020603050405020304" pitchFamily="18" charset="0"/>
                <a:cs typeface="Times New Roman" panose="02020603050405020304" pitchFamily="18" charset="0"/>
              </a:rPr>
              <a:t>đó</a:t>
            </a:r>
            <a:r>
              <a:rPr lang="en-US" altLang="en-US" sz="3000" dirty="0">
                <a:solidFill>
                  <a:srgbClr val="000000"/>
                </a:solidFill>
                <a:latin typeface="Times New Roman" panose="02020603050405020304" pitchFamily="18" charset="0"/>
                <a:cs typeface="Times New Roman" panose="02020603050405020304" pitchFamily="18" charset="0"/>
              </a:rPr>
              <a:t>:</a:t>
            </a:r>
            <a:endParaRPr lang="en-US" altLang="en-US" sz="3000" dirty="0">
              <a:latin typeface="Times New Roman" panose="02020603050405020304" pitchFamily="18" charset="0"/>
              <a:cs typeface="Times New Roman" panose="02020603050405020304" pitchFamily="18" charset="0"/>
            </a:endParaRPr>
          </a:p>
          <a:p>
            <a:pPr marL="0" indent="0">
              <a:buNone/>
            </a:pPr>
            <a:r>
              <a:rPr lang="en-US" altLang="en-US" sz="3000" i="1" dirty="0" err="1">
                <a:solidFill>
                  <a:srgbClr val="000000"/>
                </a:solidFill>
                <a:latin typeface="Times New Roman" panose="02020603050405020304" pitchFamily="18" charset="0"/>
                <a:cs typeface="Times New Roman" panose="02020603050405020304" pitchFamily="18" charset="0"/>
              </a:rPr>
              <a:t>Ngày</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i="1" dirty="0" err="1">
                <a:solidFill>
                  <a:srgbClr val="000000"/>
                </a:solidFill>
                <a:latin typeface="Times New Roman" panose="02020603050405020304" pitchFamily="18" charset="0"/>
                <a:cs typeface="Times New Roman" panose="02020603050405020304" pitchFamily="18" charset="0"/>
              </a:rPr>
              <a:t>ngày</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b="1" i="1" dirty="0" err="1">
                <a:solidFill>
                  <a:srgbClr val="000000"/>
                </a:solidFill>
                <a:latin typeface="Times New Roman" panose="02020603050405020304" pitchFamily="18" charset="0"/>
                <a:cs typeface="Times New Roman" panose="02020603050405020304" pitchFamily="18" charset="0"/>
              </a:rPr>
              <a:t>Mặt</a:t>
            </a:r>
            <a:r>
              <a:rPr lang="en-US" altLang="en-US" sz="3000" b="1" i="1" dirty="0">
                <a:solidFill>
                  <a:srgbClr val="000000"/>
                </a:solidFill>
                <a:latin typeface="Times New Roman" panose="02020603050405020304" pitchFamily="18" charset="0"/>
                <a:cs typeface="Times New Roman" panose="02020603050405020304" pitchFamily="18" charset="0"/>
              </a:rPr>
              <a:t> </a:t>
            </a:r>
            <a:r>
              <a:rPr lang="en-US" altLang="en-US" sz="3000" b="1" i="1" dirty="0" err="1">
                <a:solidFill>
                  <a:srgbClr val="000000"/>
                </a:solidFill>
                <a:latin typeface="Times New Roman" panose="02020603050405020304" pitchFamily="18" charset="0"/>
                <a:cs typeface="Times New Roman" panose="02020603050405020304" pitchFamily="18" charset="0"/>
              </a:rPr>
              <a:t>Trời</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i="1" dirty="0" err="1">
                <a:solidFill>
                  <a:srgbClr val="000000"/>
                </a:solidFill>
                <a:latin typeface="Times New Roman" panose="02020603050405020304" pitchFamily="18" charset="0"/>
                <a:cs typeface="Times New Roman" panose="02020603050405020304" pitchFamily="18" charset="0"/>
              </a:rPr>
              <a:t>đi</a:t>
            </a:r>
            <a:r>
              <a:rPr lang="en-US" altLang="en-US" sz="3000" i="1" dirty="0">
                <a:solidFill>
                  <a:srgbClr val="000000"/>
                </a:solidFill>
                <a:latin typeface="Times New Roman" panose="02020603050405020304" pitchFamily="18" charset="0"/>
                <a:cs typeface="Times New Roman" panose="02020603050405020304" pitchFamily="18" charset="0"/>
              </a:rPr>
              <a:t> qua </a:t>
            </a:r>
            <a:r>
              <a:rPr lang="en-US" altLang="en-US" sz="3000" i="1" dirty="0" err="1">
                <a:solidFill>
                  <a:srgbClr val="000000"/>
                </a:solidFill>
                <a:latin typeface="Times New Roman" panose="02020603050405020304" pitchFamily="18" charset="0"/>
                <a:cs typeface="Times New Roman" panose="02020603050405020304" pitchFamily="18" charset="0"/>
              </a:rPr>
              <a:t>trên</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i="1" dirty="0" err="1">
                <a:solidFill>
                  <a:srgbClr val="000000"/>
                </a:solidFill>
                <a:latin typeface="Times New Roman" panose="02020603050405020304" pitchFamily="18" charset="0"/>
                <a:cs typeface="Times New Roman" panose="02020603050405020304" pitchFamily="18" charset="0"/>
              </a:rPr>
              <a:t>lăng</a:t>
            </a:r>
            <a:endParaRPr lang="en-US" altLang="en-US" sz="3000" dirty="0">
              <a:latin typeface="Times New Roman" panose="02020603050405020304" pitchFamily="18" charset="0"/>
              <a:cs typeface="Times New Roman" panose="02020603050405020304" pitchFamily="18" charset="0"/>
            </a:endParaRPr>
          </a:p>
          <a:p>
            <a:pPr marL="0" indent="0">
              <a:buNone/>
            </a:pPr>
            <a:r>
              <a:rPr lang="en-US" altLang="en-US" sz="3000" i="1" dirty="0" err="1">
                <a:solidFill>
                  <a:srgbClr val="000000"/>
                </a:solidFill>
                <a:latin typeface="Times New Roman" panose="02020603050405020304" pitchFamily="18" charset="0"/>
                <a:cs typeface="Times New Roman" panose="02020603050405020304" pitchFamily="18" charset="0"/>
              </a:rPr>
              <a:t>Thấy</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i="1" dirty="0" err="1">
                <a:solidFill>
                  <a:srgbClr val="000000"/>
                </a:solidFill>
                <a:latin typeface="Times New Roman" panose="02020603050405020304" pitchFamily="18" charset="0"/>
                <a:cs typeface="Times New Roman" panose="02020603050405020304" pitchFamily="18" charset="0"/>
              </a:rPr>
              <a:t>một</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b="1" i="1" dirty="0" err="1">
                <a:solidFill>
                  <a:srgbClr val="000000"/>
                </a:solidFill>
                <a:latin typeface="Times New Roman" panose="02020603050405020304" pitchFamily="18" charset="0"/>
                <a:cs typeface="Times New Roman" panose="02020603050405020304" pitchFamily="18" charset="0"/>
              </a:rPr>
              <a:t>Mặt</a:t>
            </a:r>
            <a:r>
              <a:rPr lang="en-US" altLang="en-US" sz="3000" b="1" i="1" dirty="0">
                <a:solidFill>
                  <a:srgbClr val="000000"/>
                </a:solidFill>
                <a:latin typeface="Times New Roman" panose="02020603050405020304" pitchFamily="18" charset="0"/>
                <a:cs typeface="Times New Roman" panose="02020603050405020304" pitchFamily="18" charset="0"/>
              </a:rPr>
              <a:t> </a:t>
            </a:r>
            <a:r>
              <a:rPr lang="en-US" altLang="en-US" sz="3000" b="1" i="1" dirty="0" err="1">
                <a:solidFill>
                  <a:srgbClr val="000000"/>
                </a:solidFill>
                <a:latin typeface="Times New Roman" panose="02020603050405020304" pitchFamily="18" charset="0"/>
                <a:cs typeface="Times New Roman" panose="02020603050405020304" pitchFamily="18" charset="0"/>
              </a:rPr>
              <a:t>Trời</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i="1" dirty="0" err="1">
                <a:solidFill>
                  <a:srgbClr val="000000"/>
                </a:solidFill>
                <a:latin typeface="Times New Roman" panose="02020603050405020304" pitchFamily="18" charset="0"/>
                <a:cs typeface="Times New Roman" panose="02020603050405020304" pitchFamily="18" charset="0"/>
              </a:rPr>
              <a:t>trong</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i="1" dirty="0" err="1">
                <a:solidFill>
                  <a:srgbClr val="000000"/>
                </a:solidFill>
                <a:latin typeface="Times New Roman" panose="02020603050405020304" pitchFamily="18" charset="0"/>
                <a:cs typeface="Times New Roman" panose="02020603050405020304" pitchFamily="18" charset="0"/>
              </a:rPr>
              <a:t>lăng</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i="1" dirty="0" err="1">
                <a:solidFill>
                  <a:srgbClr val="000000"/>
                </a:solidFill>
                <a:latin typeface="Times New Roman" panose="02020603050405020304" pitchFamily="18" charset="0"/>
                <a:cs typeface="Times New Roman" panose="02020603050405020304" pitchFamily="18" charset="0"/>
              </a:rPr>
              <a:t>rất</a:t>
            </a:r>
            <a:r>
              <a:rPr lang="en-US" altLang="en-US" sz="3000" i="1" dirty="0">
                <a:solidFill>
                  <a:srgbClr val="000000"/>
                </a:solidFill>
                <a:latin typeface="Times New Roman" panose="02020603050405020304" pitchFamily="18" charset="0"/>
                <a:cs typeface="Times New Roman" panose="02020603050405020304" pitchFamily="18" charset="0"/>
              </a:rPr>
              <a:t> </a:t>
            </a:r>
            <a:r>
              <a:rPr lang="en-US" altLang="en-US" sz="3000" i="1" dirty="0" err="1">
                <a:solidFill>
                  <a:srgbClr val="000000"/>
                </a:solidFill>
                <a:latin typeface="Times New Roman" panose="02020603050405020304" pitchFamily="18" charset="0"/>
                <a:cs typeface="Times New Roman" panose="02020603050405020304" pitchFamily="18" charset="0"/>
              </a:rPr>
              <a:t>đỏ</a:t>
            </a:r>
            <a:r>
              <a:rPr lang="en-US" altLang="en-US" sz="3000" i="1" dirty="0">
                <a:solidFill>
                  <a:srgbClr val="000000"/>
                </a:solidFill>
                <a:latin typeface="Times New Roman" panose="02020603050405020304" pitchFamily="18" charset="0"/>
                <a:cs typeface="Times New Roman" panose="02020603050405020304" pitchFamily="18" charset="0"/>
              </a:rPr>
              <a:t>.</a:t>
            </a:r>
            <a:endParaRPr lang="en-US" altLang="en-US" sz="3000"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C1337A33-5A6F-984C-402D-CF7AB7EE785A}"/>
              </a:ext>
            </a:extLst>
          </p:cNvPr>
          <p:cNvSpPr/>
          <p:nvPr/>
        </p:nvSpPr>
        <p:spPr>
          <a:xfrm>
            <a:off x="5330329" y="2057745"/>
            <a:ext cx="5212620" cy="8754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000" b="1" dirty="0">
                <a:solidFill>
                  <a:srgbClr val="FF0000"/>
                </a:solidFill>
              </a:rPr>
              <a:t> </a:t>
            </a:r>
            <a:endParaRPr lang="en-US" sz="3000" b="1" dirty="0">
              <a:solidFill>
                <a:srgbClr val="FF0000"/>
              </a:solidFill>
              <a:latin typeface="Times" pitchFamily="18" charset="0"/>
              <a:cs typeface="Times" pitchFamily="18" charset="0"/>
            </a:endParaRPr>
          </a:p>
        </p:txBody>
      </p:sp>
      <p:sp>
        <p:nvSpPr>
          <p:cNvPr id="2" name="Flowchart: Alternate Process 1">
            <a:extLst>
              <a:ext uri="{FF2B5EF4-FFF2-40B4-BE49-F238E27FC236}">
                <a16:creationId xmlns:a16="http://schemas.microsoft.com/office/drawing/2014/main" id="{1D7750F4-7892-43D1-000C-AB59CA13BA6B}"/>
              </a:ext>
            </a:extLst>
          </p:cNvPr>
          <p:cNvSpPr/>
          <p:nvPr/>
        </p:nvSpPr>
        <p:spPr>
          <a:xfrm>
            <a:off x="2596811" y="150511"/>
            <a:ext cx="5434331" cy="839872"/>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000" b="1" dirty="0">
                <a:solidFill>
                  <a:srgbClr val="FF0000"/>
                </a:solidFill>
                <a:latin typeface="Times New Roman" pitchFamily="18" charset="0"/>
                <a:cs typeface="Times New Roman" pitchFamily="18" charset="0"/>
              </a:rPr>
              <a:t>VẬN DỤNG</a:t>
            </a: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20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nodeType="clickEffect">
                                  <p:stCondLst>
                                    <p:cond delay="0"/>
                                  </p:stCondLst>
                                  <p:childTnLst>
                                    <p:set>
                                      <p:cBhvr>
                                        <p:cTn id="16" dur="1" fill="hold">
                                          <p:stCondLst>
                                            <p:cond delay="0"/>
                                          </p:stCondLst>
                                        </p:cTn>
                                        <p:tgtEl>
                                          <p:spTgt spid="38914">
                                            <p:txEl>
                                              <p:pRg st="0" end="0"/>
                                            </p:txEl>
                                          </p:spTgt>
                                        </p:tgtEl>
                                        <p:attrNameLst>
                                          <p:attrName>style.visibility</p:attrName>
                                        </p:attrNameLst>
                                      </p:cBhvr>
                                      <p:to>
                                        <p:strVal val="visible"/>
                                      </p:to>
                                    </p:set>
                                    <p:animEffect transition="in" filter="fade">
                                      <p:cBhvr>
                                        <p:cTn id="17" dur="1000"/>
                                        <p:tgtEl>
                                          <p:spTgt spid="38914">
                                            <p:txEl>
                                              <p:pRg st="0" end="0"/>
                                            </p:txEl>
                                          </p:spTgt>
                                        </p:tgtEl>
                                      </p:cBhvr>
                                    </p:animEffect>
                                    <p:anim calcmode="lin" valueType="num">
                                      <p:cBhvr>
                                        <p:cTn id="18" dur="1000" fill="hold"/>
                                        <p:tgtEl>
                                          <p:spTgt spid="38914">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89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nodeType="clickEffect">
                                  <p:stCondLst>
                                    <p:cond delay="0"/>
                                  </p:stCondLst>
                                  <p:childTnLst>
                                    <p:set>
                                      <p:cBhvr>
                                        <p:cTn id="23" dur="1" fill="hold">
                                          <p:stCondLst>
                                            <p:cond delay="0"/>
                                          </p:stCondLst>
                                        </p:cTn>
                                        <p:tgtEl>
                                          <p:spTgt spid="38914">
                                            <p:txEl>
                                              <p:pRg st="1" end="1"/>
                                            </p:txEl>
                                          </p:spTgt>
                                        </p:tgtEl>
                                        <p:attrNameLst>
                                          <p:attrName>style.visibility</p:attrName>
                                        </p:attrNameLst>
                                      </p:cBhvr>
                                      <p:to>
                                        <p:strVal val="visible"/>
                                      </p:to>
                                    </p:set>
                                    <p:animEffect transition="in" filter="fade">
                                      <p:cBhvr>
                                        <p:cTn id="24" dur="1000"/>
                                        <p:tgtEl>
                                          <p:spTgt spid="38914">
                                            <p:txEl>
                                              <p:pRg st="1" end="1"/>
                                            </p:txEl>
                                          </p:spTgt>
                                        </p:tgtEl>
                                      </p:cBhvr>
                                    </p:animEffect>
                                    <p:anim calcmode="lin" valueType="num">
                                      <p:cBhvr>
                                        <p:cTn id="25" dur="1000" fill="hold"/>
                                        <p:tgtEl>
                                          <p:spTgt spid="38914">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89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nodeType="clickEffect">
                                  <p:stCondLst>
                                    <p:cond delay="0"/>
                                  </p:stCondLst>
                                  <p:childTnLst>
                                    <p:set>
                                      <p:cBhvr>
                                        <p:cTn id="30" dur="1" fill="hold">
                                          <p:stCondLst>
                                            <p:cond delay="0"/>
                                          </p:stCondLst>
                                        </p:cTn>
                                        <p:tgtEl>
                                          <p:spTgt spid="38914">
                                            <p:txEl>
                                              <p:pRg st="2" end="2"/>
                                            </p:txEl>
                                          </p:spTgt>
                                        </p:tgtEl>
                                        <p:attrNameLst>
                                          <p:attrName>style.visibility</p:attrName>
                                        </p:attrNameLst>
                                      </p:cBhvr>
                                      <p:to>
                                        <p:strVal val="visible"/>
                                      </p:to>
                                    </p:set>
                                    <p:animEffect transition="in" filter="fade">
                                      <p:cBhvr>
                                        <p:cTn id="31" dur="1000"/>
                                        <p:tgtEl>
                                          <p:spTgt spid="38914">
                                            <p:txEl>
                                              <p:pRg st="2" end="2"/>
                                            </p:txEl>
                                          </p:spTgt>
                                        </p:tgtEl>
                                      </p:cBhvr>
                                    </p:animEffect>
                                    <p:anim calcmode="lin" valueType="num">
                                      <p:cBhvr>
                                        <p:cTn id="32" dur="1000" fill="hold"/>
                                        <p:tgtEl>
                                          <p:spTgt spid="38914">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389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42" presetClass="entr" presetSubtype="0" fill="hold" nodeType="clickEffect">
                                  <p:stCondLst>
                                    <p:cond delay="0"/>
                                  </p:stCondLst>
                                  <p:childTnLst>
                                    <p:set>
                                      <p:cBhvr>
                                        <p:cTn id="37" dur="1" fill="hold">
                                          <p:stCondLst>
                                            <p:cond delay="0"/>
                                          </p:stCondLst>
                                        </p:cTn>
                                        <p:tgtEl>
                                          <p:spTgt spid="38914">
                                            <p:txEl>
                                              <p:pRg st="3" end="3"/>
                                            </p:txEl>
                                          </p:spTgt>
                                        </p:tgtEl>
                                        <p:attrNameLst>
                                          <p:attrName>style.visibility</p:attrName>
                                        </p:attrNameLst>
                                      </p:cBhvr>
                                      <p:to>
                                        <p:strVal val="visible"/>
                                      </p:to>
                                    </p:set>
                                    <p:animEffect transition="in" filter="fade">
                                      <p:cBhvr>
                                        <p:cTn id="38" dur="1000"/>
                                        <p:tgtEl>
                                          <p:spTgt spid="38914">
                                            <p:txEl>
                                              <p:pRg st="3" end="3"/>
                                            </p:txEl>
                                          </p:spTgt>
                                        </p:tgtEl>
                                      </p:cBhvr>
                                    </p:animEffect>
                                    <p:anim calcmode="lin" valueType="num">
                                      <p:cBhvr>
                                        <p:cTn id="39" dur="1000" fill="hold"/>
                                        <p:tgtEl>
                                          <p:spTgt spid="38914">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389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build="p"/>
      <p:bldP spid="7" grpId="0"/>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Content Placeholder 2">
            <a:extLst>
              <a:ext uri="{FF2B5EF4-FFF2-40B4-BE49-F238E27FC236}">
                <a16:creationId xmlns:a16="http://schemas.microsoft.com/office/drawing/2014/main" id="{1DA48B17-92C2-2866-D196-9429456C41FB}"/>
              </a:ext>
            </a:extLst>
          </p:cNvPr>
          <p:cNvSpPr>
            <a:spLocks noGrp="1" noChangeArrowheads="1"/>
          </p:cNvSpPr>
          <p:nvPr>
            <p:ph idx="1"/>
          </p:nvPr>
        </p:nvSpPr>
        <p:spPr>
          <a:xfrm>
            <a:off x="521958" y="901915"/>
            <a:ext cx="8915745" cy="5956085"/>
          </a:xfrm>
        </p:spPr>
        <p:txBody>
          <a:bodyPr>
            <a:normAutofit/>
          </a:bodyPr>
          <a:lstStyle/>
          <a:p>
            <a:pPr marL="0" indent="0" algn="just">
              <a:buNone/>
              <a:defRPr/>
            </a:pPr>
            <a:r>
              <a:rPr lang="en-US" altLang="en-US" sz="2400"/>
              <a:t> Hai câu thơ trên của nhà thơ Viễn Phương viết nhân dịp ông được ra thăm lăng Bác đã thể hiện được tình cảm yêu thương thành kính của nhà thơ dành cho Bác Hồ kính yêu. Nhà thơ dùng hình ảnh MT ở câu thơ “Ngày ngày MT đi qua trên lăng” để tả thực MT của thiên nhiên vĩnh hằng ngày ngày chiếu ánh sáng vào trong lăng Bác như đang kính cẩn nghiêng mình thành kính trước một con người vĩ đại. Nhưng ở câu thơ “Thấy một MT trong lăng rất đỏ”, nhà thơ đã khéo léo sử dụng BPNT ẩn dụ khi ngầm so sánh Bác với MT. Đúng vậy, nếu MT của thiên nhiên vĩnh hằng soi sáng vạn vật nhân gian thì Bác Hồ đã soi sáng cả một dân tộc lầm than, đem lại cơm no áo ấm cho hàng triệu người dân Việt Nam, đem lại độc lập tự do cho 1 dân tộc chịu xiềng xích thực dân hơn 80 năm. Vậy, Bác chính là ánh thái dương của dân tộc Việt, mà mãi “vĩnh hằng” trong sự biết ơn, trong sâu thẳm con tim của hàng triệu người dân Việt bây giờ và về sau</a:t>
            </a:r>
            <a:r>
              <a:rPr lang="en-US" altLang="en-US" sz="2000"/>
              <a:t>.</a:t>
            </a:r>
            <a:endParaRPr lang="en-US" altLang="en-US" sz="2000">
              <a:solidFill>
                <a:srgbClr val="FF000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DFC635C3-D617-A7D8-A770-E97C83A5C488}"/>
              </a:ext>
            </a:extLst>
          </p:cNvPr>
          <p:cNvSpPr/>
          <p:nvPr/>
        </p:nvSpPr>
        <p:spPr>
          <a:xfrm>
            <a:off x="903406" y="216001"/>
            <a:ext cx="7695574" cy="45727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4399" b="1" kern="0" dirty="0" err="1">
                <a:solidFill>
                  <a:srgbClr val="FF0000"/>
                </a:solidFill>
                <a:latin typeface="Times New Roman" pitchFamily="18" charset="0"/>
                <a:ea typeface="+mj-ea"/>
                <a:cs typeface="Times New Roman" pitchFamily="18" charset="0"/>
              </a:rPr>
              <a:t>Đoạn</a:t>
            </a:r>
            <a:r>
              <a:rPr lang="en-US" sz="4399" b="1" kern="0" dirty="0">
                <a:solidFill>
                  <a:srgbClr val="FF0000"/>
                </a:solidFill>
                <a:latin typeface="Times New Roman" pitchFamily="18" charset="0"/>
                <a:ea typeface="+mj-ea"/>
                <a:cs typeface="Times New Roman" pitchFamily="18" charset="0"/>
              </a:rPr>
              <a:t> </a:t>
            </a:r>
            <a:r>
              <a:rPr lang="en-US" sz="4399" b="1" kern="0" dirty="0" err="1">
                <a:solidFill>
                  <a:srgbClr val="FF0000"/>
                </a:solidFill>
                <a:latin typeface="Times New Roman" pitchFamily="18" charset="0"/>
                <a:ea typeface="+mj-ea"/>
                <a:cs typeface="Times New Roman" pitchFamily="18" charset="0"/>
              </a:rPr>
              <a:t>văn</a:t>
            </a:r>
            <a:r>
              <a:rPr lang="en-US" sz="4399" b="1" kern="0" dirty="0">
                <a:solidFill>
                  <a:srgbClr val="FF0000"/>
                </a:solidFill>
                <a:latin typeface="Times New Roman" pitchFamily="18" charset="0"/>
                <a:ea typeface="+mj-ea"/>
                <a:cs typeface="Times New Roman" pitchFamily="18" charset="0"/>
              </a:rPr>
              <a:t> </a:t>
            </a:r>
            <a:r>
              <a:rPr lang="en-US" sz="4399" b="1" kern="0" dirty="0" err="1">
                <a:solidFill>
                  <a:srgbClr val="FF0000"/>
                </a:solidFill>
                <a:latin typeface="Times New Roman" pitchFamily="18" charset="0"/>
                <a:ea typeface="+mj-ea"/>
                <a:cs typeface="Times New Roman" pitchFamily="18" charset="0"/>
              </a:rPr>
              <a:t>tham</a:t>
            </a:r>
            <a:r>
              <a:rPr lang="en-US" sz="4399" b="1" kern="0" dirty="0">
                <a:solidFill>
                  <a:srgbClr val="FF0000"/>
                </a:solidFill>
                <a:latin typeface="Times New Roman" pitchFamily="18" charset="0"/>
                <a:ea typeface="+mj-ea"/>
                <a:cs typeface="Times New Roman" pitchFamily="18" charset="0"/>
              </a:rPr>
              <a:t> </a:t>
            </a:r>
            <a:r>
              <a:rPr lang="en-US" sz="4399" b="1" kern="0" dirty="0" err="1">
                <a:solidFill>
                  <a:srgbClr val="FF0000"/>
                </a:solidFill>
                <a:latin typeface="Times New Roman" pitchFamily="18" charset="0"/>
                <a:ea typeface="+mj-ea"/>
                <a:cs typeface="Times New Roman" pitchFamily="18" charset="0"/>
              </a:rPr>
              <a:t>khảo</a:t>
            </a:r>
            <a:endParaRPr lang="en-US" sz="3000" b="1"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Click="0" advTm="3000"/>
    </mc:Choice>
    <mc:Fallback>
      <p:transition spd="slow" advClick="0" advTm="300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6" presetClass="entr" presetSubtype="0" fill="hold" nodeType="clickEffect">
                                  <p:stCondLst>
                                    <p:cond delay="0"/>
                                  </p:stCondLst>
                                  <p:childTnLst>
                                    <p:set>
                                      <p:cBhvr>
                                        <p:cTn id="11" dur="1" fill="hold">
                                          <p:stCondLst>
                                            <p:cond delay="0"/>
                                          </p:stCondLst>
                                        </p:cTn>
                                        <p:tgtEl>
                                          <p:spTgt spid="55299">
                                            <p:txEl>
                                              <p:pRg st="0" end="0"/>
                                            </p:txEl>
                                          </p:spTgt>
                                        </p:tgtEl>
                                        <p:attrNameLst>
                                          <p:attrName>style.visibility</p:attrName>
                                        </p:attrNameLst>
                                      </p:cBhvr>
                                      <p:to>
                                        <p:strVal val="visible"/>
                                      </p:to>
                                    </p:set>
                                    <p:animEffect transition="in" filter="wipe(down)">
                                      <p:cBhvr>
                                        <p:cTn id="12" dur="580">
                                          <p:stCondLst>
                                            <p:cond delay="0"/>
                                          </p:stCondLst>
                                        </p:cTn>
                                        <p:tgtEl>
                                          <p:spTgt spid="55299">
                                            <p:txEl>
                                              <p:pRg st="0" end="0"/>
                                            </p:txEl>
                                          </p:spTgt>
                                        </p:tgtEl>
                                      </p:cBhvr>
                                    </p:animEffect>
                                    <p:anim calcmode="lin" valueType="num">
                                      <p:cBhvr>
                                        <p:cTn id="13" dur="1822" tmFilter="0,0; 0.14,0.36; 0.43,0.73; 0.71,0.91; 1.0,1.0">
                                          <p:stCondLst>
                                            <p:cond delay="0"/>
                                          </p:stCondLst>
                                        </p:cTn>
                                        <p:tgtEl>
                                          <p:spTgt spid="55299">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5299">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5299">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5299">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5299">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55299">
                                            <p:txEl>
                                              <p:pRg st="0" end="0"/>
                                            </p:txEl>
                                          </p:spTgt>
                                        </p:tgtEl>
                                      </p:cBhvr>
                                      <p:to x="100000" y="60000"/>
                                    </p:animScale>
                                    <p:animScale>
                                      <p:cBhvr>
                                        <p:cTn id="19" dur="166" decel="50000">
                                          <p:stCondLst>
                                            <p:cond delay="676"/>
                                          </p:stCondLst>
                                        </p:cTn>
                                        <p:tgtEl>
                                          <p:spTgt spid="55299">
                                            <p:txEl>
                                              <p:pRg st="0" end="0"/>
                                            </p:txEl>
                                          </p:spTgt>
                                        </p:tgtEl>
                                      </p:cBhvr>
                                      <p:to x="100000" y="100000"/>
                                    </p:animScale>
                                    <p:animScale>
                                      <p:cBhvr>
                                        <p:cTn id="20" dur="26">
                                          <p:stCondLst>
                                            <p:cond delay="1312"/>
                                          </p:stCondLst>
                                        </p:cTn>
                                        <p:tgtEl>
                                          <p:spTgt spid="55299">
                                            <p:txEl>
                                              <p:pRg st="0" end="0"/>
                                            </p:txEl>
                                          </p:spTgt>
                                        </p:tgtEl>
                                      </p:cBhvr>
                                      <p:to x="100000" y="80000"/>
                                    </p:animScale>
                                    <p:animScale>
                                      <p:cBhvr>
                                        <p:cTn id="21" dur="166" decel="50000">
                                          <p:stCondLst>
                                            <p:cond delay="1338"/>
                                          </p:stCondLst>
                                        </p:cTn>
                                        <p:tgtEl>
                                          <p:spTgt spid="55299">
                                            <p:txEl>
                                              <p:pRg st="0" end="0"/>
                                            </p:txEl>
                                          </p:spTgt>
                                        </p:tgtEl>
                                      </p:cBhvr>
                                      <p:to x="100000" y="100000"/>
                                    </p:animScale>
                                    <p:animScale>
                                      <p:cBhvr>
                                        <p:cTn id="22" dur="26">
                                          <p:stCondLst>
                                            <p:cond delay="1642"/>
                                          </p:stCondLst>
                                        </p:cTn>
                                        <p:tgtEl>
                                          <p:spTgt spid="55299">
                                            <p:txEl>
                                              <p:pRg st="0" end="0"/>
                                            </p:txEl>
                                          </p:spTgt>
                                        </p:tgtEl>
                                      </p:cBhvr>
                                      <p:to x="100000" y="90000"/>
                                    </p:animScale>
                                    <p:animScale>
                                      <p:cBhvr>
                                        <p:cTn id="23" dur="166" decel="50000">
                                          <p:stCondLst>
                                            <p:cond delay="1668"/>
                                          </p:stCondLst>
                                        </p:cTn>
                                        <p:tgtEl>
                                          <p:spTgt spid="55299">
                                            <p:txEl>
                                              <p:pRg st="0" end="0"/>
                                            </p:txEl>
                                          </p:spTgt>
                                        </p:tgtEl>
                                      </p:cBhvr>
                                      <p:to x="100000" y="100000"/>
                                    </p:animScale>
                                    <p:animScale>
                                      <p:cBhvr>
                                        <p:cTn id="24" dur="26">
                                          <p:stCondLst>
                                            <p:cond delay="1808"/>
                                          </p:stCondLst>
                                        </p:cTn>
                                        <p:tgtEl>
                                          <p:spTgt spid="55299">
                                            <p:txEl>
                                              <p:pRg st="0" end="0"/>
                                            </p:txEl>
                                          </p:spTgt>
                                        </p:tgtEl>
                                      </p:cBhvr>
                                      <p:to x="100000" y="95000"/>
                                    </p:animScale>
                                    <p:animScale>
                                      <p:cBhvr>
                                        <p:cTn id="25" dur="166" decel="50000">
                                          <p:stCondLst>
                                            <p:cond delay="1834"/>
                                          </p:stCondLst>
                                        </p:cTn>
                                        <p:tgtEl>
                                          <p:spTgt spid="55299">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282" name="Picture 4">
            <a:extLst>
              <a:ext uri="{FF2B5EF4-FFF2-40B4-BE49-F238E27FC236}">
                <a16:creationId xmlns:a16="http://schemas.microsoft.com/office/drawing/2014/main" id="{39902FBE-A38C-10EB-143C-B9B7DF4867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2277" y="3811021"/>
            <a:ext cx="2511574" cy="3046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97284" name="WordArt 3">
            <a:extLst>
              <a:ext uri="{FF2B5EF4-FFF2-40B4-BE49-F238E27FC236}">
                <a16:creationId xmlns:a16="http://schemas.microsoft.com/office/drawing/2014/main" id="{852AABCC-53DC-B51F-BBE9-D25E91F0D5F7}"/>
              </a:ext>
            </a:extLst>
          </p:cNvPr>
          <p:cNvSpPr>
            <a:spLocks noChangeArrowheads="1" noChangeShapeType="1" noTextEdit="1"/>
          </p:cNvSpPr>
          <p:nvPr/>
        </p:nvSpPr>
        <p:spPr bwMode="auto">
          <a:xfrm>
            <a:off x="2896647" y="281890"/>
            <a:ext cx="4344128" cy="1047830"/>
          </a:xfrm>
          <a:prstGeom prst="rect">
            <a:avLst/>
          </a:prstGeom>
        </p:spPr>
        <p:txBody>
          <a:bodyPr wrap="none" fromWordArt="1">
            <a:prstTxWarp prst="textPlain">
              <a:avLst>
                <a:gd name="adj" fmla="val 50000"/>
              </a:avLst>
            </a:prstTxWarp>
          </a:bodyPr>
          <a:lstStyle/>
          <a:p>
            <a:pPr algn="ctr"/>
            <a:r>
              <a:rPr lang="vi-VN"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HƯỚNG  DẪN VỀ NHÀ</a:t>
            </a:r>
            <a:endParaRPr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endParaRPr>
          </a:p>
        </p:txBody>
      </p:sp>
      <p:sp>
        <p:nvSpPr>
          <p:cNvPr id="72709" name="Content Placeholder 2">
            <a:extLst>
              <a:ext uri="{FF2B5EF4-FFF2-40B4-BE49-F238E27FC236}">
                <a16:creationId xmlns:a16="http://schemas.microsoft.com/office/drawing/2014/main" id="{C5DB324E-F10B-3EB9-B275-8ECEA8163004}"/>
              </a:ext>
            </a:extLst>
          </p:cNvPr>
          <p:cNvSpPr txBox="1">
            <a:spLocks/>
          </p:cNvSpPr>
          <p:nvPr/>
        </p:nvSpPr>
        <p:spPr bwMode="auto">
          <a:xfrm>
            <a:off x="508001" y="1600468"/>
            <a:ext cx="8712532" cy="3809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00000"/>
              </a:lnSpc>
              <a:spcBef>
                <a:spcPct val="0"/>
              </a:spcBef>
              <a:buFontTx/>
              <a:buNone/>
              <a:defRPr/>
            </a:pPr>
            <a:r>
              <a:rPr lang="vi-VN" altLang="en-US" sz="3199" dirty="0">
                <a:latin typeface="Times New Roman" panose="02020603050405020304" pitchFamily="18" charset="0"/>
              </a:rPr>
              <a:t>- Học và nắm chắc ND bài học. </a:t>
            </a:r>
            <a:endParaRPr lang="en-US" altLang="en-US" dirty="0">
              <a:latin typeface="Times New Roman" panose="02020603050405020304" pitchFamily="18" charset="0"/>
              <a:ea typeface="Times New Roman" panose="02020603050405020304" pitchFamily="18" charset="0"/>
            </a:endParaRPr>
          </a:p>
          <a:p>
            <a:pPr algn="just">
              <a:lnSpc>
                <a:spcPct val="100000"/>
              </a:lnSpc>
              <a:spcBef>
                <a:spcPct val="0"/>
              </a:spcBef>
              <a:buFontTx/>
              <a:buNone/>
              <a:defRPr/>
            </a:pPr>
            <a:r>
              <a:rPr lang="en-US" altLang="en-US" sz="3199" dirty="0">
                <a:latin typeface="Times New Roman" panose="02020603050405020304" pitchFamily="18" charset="0"/>
              </a:rPr>
              <a:t>- </a:t>
            </a:r>
            <a:r>
              <a:rPr lang="en-US" altLang="en-US" sz="3199" dirty="0" err="1">
                <a:latin typeface="Times New Roman" panose="02020603050405020304" pitchFamily="18" charset="0"/>
              </a:rPr>
              <a:t>Hoàn</a:t>
            </a:r>
            <a:r>
              <a:rPr lang="en-US" altLang="en-US" sz="3199" dirty="0">
                <a:latin typeface="Times New Roman" panose="02020603050405020304" pitchFamily="18" charset="0"/>
              </a:rPr>
              <a:t> </a:t>
            </a:r>
            <a:r>
              <a:rPr lang="en-US" altLang="en-US" sz="3199" dirty="0" err="1">
                <a:latin typeface="Times New Roman" panose="02020603050405020304" pitchFamily="18" charset="0"/>
              </a:rPr>
              <a:t>thiện</a:t>
            </a:r>
            <a:r>
              <a:rPr lang="en-US" altLang="en-US" sz="3199" dirty="0">
                <a:latin typeface="Times New Roman" panose="02020603050405020304" pitchFamily="18" charset="0"/>
              </a:rPr>
              <a:t> </a:t>
            </a:r>
            <a:r>
              <a:rPr lang="en-US" altLang="en-US" sz="3199" dirty="0" err="1">
                <a:latin typeface="Times New Roman" panose="02020603050405020304" pitchFamily="18" charset="0"/>
              </a:rPr>
              <a:t>các</a:t>
            </a:r>
            <a:r>
              <a:rPr lang="en-US" altLang="en-US" sz="3199" dirty="0">
                <a:latin typeface="Times New Roman" panose="02020603050405020304" pitchFamily="18" charset="0"/>
              </a:rPr>
              <a:t> </a:t>
            </a:r>
            <a:r>
              <a:rPr lang="en-US" altLang="en-US" sz="3199" dirty="0" err="1">
                <a:latin typeface="Times New Roman" panose="02020603050405020304" pitchFamily="18" charset="0"/>
              </a:rPr>
              <a:t>bài</a:t>
            </a:r>
            <a:r>
              <a:rPr lang="en-US" altLang="en-US" sz="3199" dirty="0">
                <a:latin typeface="Times New Roman" panose="02020603050405020304" pitchFamily="18" charset="0"/>
              </a:rPr>
              <a:t> </a:t>
            </a:r>
            <a:r>
              <a:rPr lang="en-US" altLang="en-US" sz="3199" dirty="0" err="1">
                <a:latin typeface="Times New Roman" panose="02020603050405020304" pitchFamily="18" charset="0"/>
              </a:rPr>
              <a:t>tập</a:t>
            </a:r>
            <a:r>
              <a:rPr lang="en-US" altLang="en-US" sz="3199" dirty="0">
                <a:latin typeface="Times New Roman" panose="02020603050405020304" pitchFamily="18" charset="0"/>
              </a:rPr>
              <a:t>.</a:t>
            </a:r>
            <a:endParaRPr lang="en-US" altLang="en-US" dirty="0">
              <a:latin typeface="Times New Roman" panose="02020603050405020304" pitchFamily="18" charset="0"/>
              <a:cs typeface="Times New Roman" panose="02020603050405020304" pitchFamily="18" charset="0"/>
            </a:endParaRPr>
          </a:p>
          <a:p>
            <a:pPr algn="just">
              <a:lnSpc>
                <a:spcPct val="100000"/>
              </a:lnSpc>
              <a:spcBef>
                <a:spcPct val="0"/>
              </a:spcBef>
              <a:buFontTx/>
              <a:buNone/>
              <a:defRPr/>
            </a:pPr>
            <a:r>
              <a:rPr lang="vi-VN" altLang="en-US" sz="3199" dirty="0">
                <a:latin typeface="Times New Roman" panose="02020603050405020304" pitchFamily="18" charset="0"/>
              </a:rPr>
              <a:t>- Chuẩn bị bài: </a:t>
            </a:r>
            <a:r>
              <a:rPr lang="en-US" altLang="en-US" sz="3199" i="1" dirty="0" err="1">
                <a:latin typeface="Times New Roman" panose="02020603050405020304" pitchFamily="18" charset="0"/>
              </a:rPr>
              <a:t>Thực</a:t>
            </a:r>
            <a:r>
              <a:rPr lang="en-US" altLang="en-US" sz="3199" i="1" dirty="0">
                <a:latin typeface="Times New Roman" panose="02020603050405020304" pitchFamily="18" charset="0"/>
              </a:rPr>
              <a:t> </a:t>
            </a:r>
            <a:r>
              <a:rPr lang="en-US" altLang="en-US" sz="3199" i="1" dirty="0" err="1">
                <a:latin typeface="Times New Roman" panose="02020603050405020304" pitchFamily="18" charset="0"/>
              </a:rPr>
              <a:t>hành</a:t>
            </a:r>
            <a:r>
              <a:rPr lang="en-US" altLang="en-US" sz="3199" i="1" dirty="0">
                <a:latin typeface="Times New Roman" panose="02020603050405020304" pitchFamily="18" charset="0"/>
              </a:rPr>
              <a:t> </a:t>
            </a:r>
            <a:r>
              <a:rPr lang="en-US" altLang="en-US" sz="3199" i="1" dirty="0" err="1">
                <a:latin typeface="Times New Roman" panose="02020603050405020304" pitchFamily="18" charset="0"/>
              </a:rPr>
              <a:t>đọc</a:t>
            </a:r>
            <a:r>
              <a:rPr lang="en-US" altLang="en-US" sz="3199" i="1" dirty="0">
                <a:latin typeface="Times New Roman" panose="02020603050405020304" pitchFamily="18" charset="0"/>
              </a:rPr>
              <a:t> </a:t>
            </a:r>
            <a:r>
              <a:rPr lang="en-US" altLang="en-US" sz="3199" i="1" dirty="0" err="1">
                <a:latin typeface="Times New Roman" panose="02020603050405020304" pitchFamily="18" charset="0"/>
              </a:rPr>
              <a:t>hiểu</a:t>
            </a:r>
            <a:r>
              <a:rPr lang="en-US" altLang="en-US" sz="3199" i="1" dirty="0">
                <a:latin typeface="Times New Roman" panose="02020603050405020304" pitchFamily="18" charset="0"/>
              </a:rPr>
              <a:t>: </a:t>
            </a:r>
            <a:r>
              <a:rPr lang="en-US" altLang="en-US" sz="3199" i="1" dirty="0" err="1">
                <a:latin typeface="Times New Roman" panose="02020603050405020304" pitchFamily="18" charset="0"/>
              </a:rPr>
              <a:t>Mẹ</a:t>
            </a:r>
            <a:r>
              <a:rPr lang="en-US" altLang="en-US" sz="3199" i="1" dirty="0">
                <a:latin typeface="Times New Roman" panose="02020603050405020304" pitchFamily="18" charset="0"/>
              </a:rPr>
              <a:t> </a:t>
            </a:r>
            <a:r>
              <a:rPr lang="en-US" altLang="en-US" sz="3199" i="1" dirty="0" err="1">
                <a:latin typeface="Times New Roman" panose="02020603050405020304" pitchFamily="18" charset="0"/>
              </a:rPr>
              <a:t>và</a:t>
            </a:r>
            <a:r>
              <a:rPr lang="en-US" altLang="en-US" sz="3199" i="1" dirty="0">
                <a:latin typeface="Times New Roman" panose="02020603050405020304" pitchFamily="18" charset="0"/>
              </a:rPr>
              <a:t> </a:t>
            </a:r>
            <a:r>
              <a:rPr lang="en-US" altLang="en-US" sz="3199" i="1" dirty="0" err="1">
                <a:latin typeface="Times New Roman" panose="02020603050405020304" pitchFamily="18" charset="0"/>
              </a:rPr>
              <a:t>quả</a:t>
            </a:r>
            <a:r>
              <a:rPr lang="en-US" altLang="en-US" sz="3199" i="1" dirty="0">
                <a:latin typeface="Times New Roman" panose="02020603050405020304" pitchFamily="18" charset="0"/>
              </a:rPr>
              <a:t>.</a:t>
            </a:r>
            <a:endParaRPr lang="en-US" altLang="en-US" dirty="0">
              <a:latin typeface="Times New Roman" panose="02020603050405020304" pitchFamily="18" charset="0"/>
              <a:cs typeface="Times New Roman" panose="02020603050405020304" pitchFamily="18" charset="0"/>
            </a:endParaRPr>
          </a:p>
          <a:p>
            <a:pPr algn="ctr">
              <a:lnSpc>
                <a:spcPct val="115000"/>
              </a:lnSpc>
              <a:spcBef>
                <a:spcPct val="0"/>
              </a:spcBef>
              <a:buFontTx/>
              <a:buNone/>
              <a:defRPr/>
            </a:pPr>
            <a:r>
              <a:rPr lang="en-US" altLang="en-US" sz="3199" i="1" dirty="0">
                <a:solidFill>
                  <a:srgbClr val="000000"/>
                </a:solidFill>
                <a:latin typeface="Times New Roman" panose="02020603050405020304" pitchFamily="18" charset="0"/>
                <a:cs typeface="Calibri" panose="020F0502020204030204" pitchFamily="34" charset="0"/>
              </a:rPr>
              <a:t> </a:t>
            </a:r>
            <a:endParaRPr lang="en-US" altLang="en-US" dirty="0">
              <a:latin typeface="Times New Roman" panose="02020603050405020304" pitchFamily="18" charset="0"/>
              <a:cs typeface="Times New Roman" panose="02020603050405020304" pitchFamily="18" charset="0"/>
            </a:endParaRPr>
          </a:p>
          <a:p>
            <a:pPr>
              <a:lnSpc>
                <a:spcPct val="100000"/>
              </a:lnSpc>
              <a:spcBef>
                <a:spcPct val="20000"/>
              </a:spcBef>
              <a:buFont typeface="Arial" panose="020B0604020202020204" pitchFamily="34" charset="0"/>
              <a:buNone/>
              <a:defRPr/>
            </a:pPr>
            <a:endParaRPr lang="en-US" altLang="en-US" sz="3199" dirty="0">
              <a:solidFill>
                <a:srgbClr val="2A2A2A"/>
              </a:solidFill>
            </a:endParaRP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{91BF86F4-5088-CA4B-AF33-79E8DD372258}tf10001060</Template>
  <TotalTime>1</TotalTime>
  <Words>813</Words>
  <Application>Microsoft Macintosh PowerPoint</Application>
  <PresentationFormat>Widescreen</PresentationFormat>
  <Paragraphs>51</Paragraphs>
  <Slides>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Times</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PHAM DINH HOAN</dc:creator>
  <cp:lastModifiedBy>PHAM DINH HOAN</cp:lastModifiedBy>
  <cp:revision>1</cp:revision>
  <dcterms:created xsi:type="dcterms:W3CDTF">2023-03-14T18:27:11Z</dcterms:created>
  <dcterms:modified xsi:type="dcterms:W3CDTF">2023-03-14T18:28:46Z</dcterms:modified>
</cp:coreProperties>
</file>