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7" r:id="rId2"/>
    <p:sldId id="280" r:id="rId3"/>
    <p:sldId id="276" r:id="rId4"/>
    <p:sldId id="308" r:id="rId5"/>
    <p:sldId id="281" r:id="rId6"/>
    <p:sldId id="282" r:id="rId7"/>
    <p:sldId id="283" r:id="rId8"/>
    <p:sldId id="290" r:id="rId9"/>
    <p:sldId id="295" r:id="rId10"/>
    <p:sldId id="284" r:id="rId11"/>
    <p:sldId id="285" r:id="rId12"/>
    <p:sldId id="286" r:id="rId13"/>
    <p:sldId id="291" r:id="rId14"/>
    <p:sldId id="294" r:id="rId15"/>
    <p:sldId id="296" r:id="rId16"/>
    <p:sldId id="289" r:id="rId17"/>
    <p:sldId id="292" r:id="rId18"/>
    <p:sldId id="297" r:id="rId19"/>
    <p:sldId id="298" r:id="rId20"/>
    <p:sldId id="300" r:id="rId21"/>
    <p:sldId id="301" r:id="rId22"/>
    <p:sldId id="302" r:id="rId23"/>
    <p:sldId id="303" r:id="rId24"/>
    <p:sldId id="304" r:id="rId25"/>
    <p:sldId id="305" r:id="rId26"/>
    <p:sldId id="299" r:id="rId27"/>
    <p:sldId id="258" r:id="rId28"/>
    <p:sldId id="293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 autoAdjust="0"/>
    <p:restoredTop sz="94648"/>
  </p:normalViewPr>
  <p:slideViewPr>
    <p:cSldViewPr snapToGrid="0">
      <p:cViewPr varScale="1">
        <p:scale>
          <a:sx n="107" d="100"/>
          <a:sy n="107" d="100"/>
        </p:scale>
        <p:origin x="71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203F0-C3FC-40CE-8D43-26E3E0D06466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17FC0-4571-4F25-BAE7-F608DA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8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7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3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0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4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7A9D-B967-4F2E-921C-0DB7C8E79D75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jpe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jpe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1.emf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1.emf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pc="-40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1" name="Picture 10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2273" y="1856096"/>
            <a:ext cx="4603844" cy="460384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 rot="20857281" flipH="1">
            <a:off x="1706524" y="950254"/>
            <a:ext cx="6005856" cy="3155227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75963" y="541065"/>
            <a:ext cx="73697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i="1" dirty="0">
                <a:latin typeface="+mj-lt"/>
              </a:rPr>
              <a:t>Thầy sờ vòi bảo: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- Tưởng con voi như thế nào, hoá ra nó sun sun như con đỉa.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Thầy sờ ngà bảo: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- Không phải, nó chần chẫn như cái đòn càn. 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Thầy sờ tai bảo: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- Đâu có! Nó bè bè như cái quạt thóc.</a:t>
            </a:r>
            <a:endParaRPr lang="vi-VN" sz="30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3576" y="4435521"/>
            <a:ext cx="7478972" cy="166502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1173707" y="4266029"/>
            <a:ext cx="2606725" cy="18754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4336" y="4555782"/>
            <a:ext cx="6277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- T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dirty="0">
                <a:latin typeface="+mj-lt"/>
              </a:rPr>
              <a:t>hững câu có từ ngữ phủ định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  <a:p>
            <a:pPr algn="just"/>
            <a:r>
              <a:rPr lang="vi-VN" sz="2800" dirty="0">
                <a:latin typeface="+mj-lt"/>
              </a:rPr>
              <a:t>- Mấy ông thầy bói xem voi dùng những câu có từ ngữ phủ định để làm gì?</a:t>
            </a:r>
          </a:p>
        </p:txBody>
      </p:sp>
      <p:pic>
        <p:nvPicPr>
          <p:cNvPr id="13" name="Picture 12" descr="86034885cff140b8bd2576cfe0e5c576.png"/>
          <p:cNvPicPr>
            <a:picLocks noChangeAspect="1"/>
          </p:cNvPicPr>
          <p:nvPr/>
        </p:nvPicPr>
        <p:blipFill>
          <a:blip r:embed="rId4"/>
          <a:srcRect t="36667" r="26468" b="34444"/>
          <a:stretch>
            <a:fillRect/>
          </a:stretch>
        </p:blipFill>
        <p:spPr>
          <a:xfrm>
            <a:off x="465160" y="564108"/>
            <a:ext cx="2837598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5592" y="244294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"/>
          <p:cNvGrpSpPr/>
          <p:nvPr/>
        </p:nvGrpSpPr>
        <p:grpSpPr>
          <a:xfrm>
            <a:off x="1222868" y="1863689"/>
            <a:ext cx="4099763" cy="1112877"/>
            <a:chOff x="6096000" y="2039370"/>
            <a:chExt cx="4100447" cy="1113153"/>
          </a:xfrm>
        </p:grpSpPr>
        <p:sp>
          <p:nvSpPr>
            <p:cNvPr id="6" name="矩形 19"/>
            <p:cNvSpPr/>
            <p:nvPr/>
          </p:nvSpPr>
          <p:spPr>
            <a:xfrm>
              <a:off x="7419266" y="2039370"/>
              <a:ext cx="2777181" cy="1077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âu có từ ngữ phủ định</a:t>
              </a:r>
              <a:endParaRPr lang="zh-CN" altLang="en-US" sz="3200" b="1" dirty="0">
                <a:solidFill>
                  <a:srgbClr val="0070C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7" name="组合 1"/>
            <p:cNvGrpSpPr/>
            <p:nvPr/>
          </p:nvGrpSpPr>
          <p:grpSpPr>
            <a:xfrm>
              <a:off x="6096000" y="2072604"/>
              <a:ext cx="1072427" cy="1079919"/>
              <a:chOff x="6096000" y="2072604"/>
              <a:chExt cx="1072427" cy="1079919"/>
            </a:xfrm>
          </p:grpSpPr>
          <p:grpSp>
            <p:nvGrpSpPr>
              <p:cNvPr id="8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4"/>
                <a:ext cx="1072427" cy="1079919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0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1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3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</p:grp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5" name="Rectangle 24"/>
          <p:cNvSpPr/>
          <p:nvPr/>
        </p:nvSpPr>
        <p:spPr>
          <a:xfrm>
            <a:off x="6387153" y="1469118"/>
            <a:ext cx="7820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latin typeface="+mj-lt"/>
              </a:rPr>
              <a:t>Không phải</a:t>
            </a:r>
            <a:endParaRPr lang="vi-VN" sz="3200" b="1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62131" y="2699690"/>
            <a:ext cx="7820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latin typeface="+mj-lt"/>
              </a:rPr>
              <a:t>Đâu có! </a:t>
            </a:r>
            <a:endParaRPr lang="vi-VN" sz="3200" b="1" dirty="0">
              <a:latin typeface="+mj-lt"/>
            </a:endParaRPr>
          </a:p>
        </p:txBody>
      </p:sp>
      <p:cxnSp>
        <p:nvCxnSpPr>
          <p:cNvPr id="28" name="Straight Arrow Connector 27"/>
          <p:cNvCxnSpPr>
            <a:stCxn id="6" idx="3"/>
            <a:endCxn id="25" idx="1"/>
          </p:cNvCxnSpPr>
          <p:nvPr/>
        </p:nvCxnSpPr>
        <p:spPr>
          <a:xfrm flipV="1">
            <a:off x="5322631" y="1761506"/>
            <a:ext cx="1064522" cy="640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  <a:endCxn id="26" idx="1"/>
          </p:cNvCxnSpPr>
          <p:nvPr/>
        </p:nvCxnSpPr>
        <p:spPr>
          <a:xfrm>
            <a:off x="5322631" y="2402299"/>
            <a:ext cx="1039500" cy="5897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Kết quả hình ảnh cho lắc đầu gif&quot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3790" y="898974"/>
            <a:ext cx="2286000" cy="304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组合 2"/>
          <p:cNvGrpSpPr/>
          <p:nvPr/>
        </p:nvGrpSpPr>
        <p:grpSpPr>
          <a:xfrm>
            <a:off x="1238789" y="4014592"/>
            <a:ext cx="3483336" cy="1079650"/>
            <a:chOff x="6096000" y="2072604"/>
            <a:chExt cx="3483918" cy="1079919"/>
          </a:xfrm>
        </p:grpSpPr>
        <p:sp>
          <p:nvSpPr>
            <p:cNvPr id="32" name="矩形 19"/>
            <p:cNvSpPr/>
            <p:nvPr/>
          </p:nvSpPr>
          <p:spPr>
            <a:xfrm>
              <a:off x="7364665" y="2353354"/>
              <a:ext cx="2215253" cy="584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zh-CN" altLang="en-US" sz="3200" b="1" dirty="0">
                <a:solidFill>
                  <a:srgbClr val="0070C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33" name="组合 1"/>
            <p:cNvGrpSpPr/>
            <p:nvPr/>
          </p:nvGrpSpPr>
          <p:grpSpPr>
            <a:xfrm>
              <a:off x="6096000" y="2072604"/>
              <a:ext cx="1072427" cy="1079919"/>
              <a:chOff x="6096000" y="2072604"/>
              <a:chExt cx="1072427" cy="1079919"/>
            </a:xfrm>
          </p:grpSpPr>
          <p:grpSp>
            <p:nvGrpSpPr>
              <p:cNvPr id="34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4"/>
                <a:ext cx="1072427" cy="1079919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36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7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8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9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</p:grpSp>
          <p:pic>
            <p:nvPicPr>
              <p:cNvPr id="35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4849505" y="4285105"/>
            <a:ext cx="7820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500651" y="5223553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bỏ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组合 23"/>
          <p:cNvGrpSpPr/>
          <p:nvPr/>
        </p:nvGrpSpPr>
        <p:grpSpPr>
          <a:xfrm>
            <a:off x="556875" y="838484"/>
            <a:ext cx="3523804" cy="4948167"/>
            <a:chOff x="1655584" y="776653"/>
            <a:chExt cx="3625151" cy="4872483"/>
          </a:xfrm>
        </p:grpSpPr>
        <p:pic>
          <p:nvPicPr>
            <p:cNvPr id="31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584" y="776653"/>
              <a:ext cx="3625151" cy="4872483"/>
            </a:xfrm>
            <a:prstGeom prst="rect">
              <a:avLst/>
            </a:prstGeom>
          </p:spPr>
        </p:pic>
        <p:sp>
          <p:nvSpPr>
            <p:cNvPr id="33" name="Rectangle 8"/>
            <p:cNvSpPr/>
            <p:nvPr/>
          </p:nvSpPr>
          <p:spPr>
            <a:xfrm>
              <a:off x="3512626" y="3293881"/>
              <a:ext cx="1571327" cy="12828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b="1" dirty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  <a:sym typeface="Times New Roman" panose="02020603050405020304" pitchFamily="18" charset="0"/>
                </a:rPr>
                <a:t>GHI NHỚ</a:t>
              </a:r>
            </a:p>
          </p:txBody>
        </p:sp>
      </p:grpSp>
      <p:sp>
        <p:nvSpPr>
          <p:cNvPr id="43" name="椭圆 19"/>
          <p:cNvSpPr/>
          <p:nvPr/>
        </p:nvSpPr>
        <p:spPr>
          <a:xfrm>
            <a:off x="4367274" y="1352816"/>
            <a:ext cx="739671" cy="76258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rgbClr val="98B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5D6D3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1676" y="791571"/>
            <a:ext cx="6018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…</a:t>
            </a:r>
          </a:p>
        </p:txBody>
      </p:sp>
      <p:sp>
        <p:nvSpPr>
          <p:cNvPr id="47" name="椭圆 19"/>
          <p:cNvSpPr/>
          <p:nvPr/>
        </p:nvSpPr>
        <p:spPr>
          <a:xfrm>
            <a:off x="4383196" y="2910924"/>
            <a:ext cx="739671" cy="76258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rgbClr val="98B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5D6D3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97598" y="3032079"/>
            <a:ext cx="555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13775" y="3689442"/>
            <a:ext cx="5554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22878" y="5254637"/>
            <a:ext cx="5513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47" grpId="0" animBg="1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0"/>
          <p:cNvSpPr txBox="1"/>
          <p:nvPr/>
        </p:nvSpPr>
        <p:spPr>
          <a:xfrm>
            <a:off x="2538482" y="1068594"/>
            <a:ext cx="293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nhanh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8036" y="868612"/>
            <a:ext cx="5991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endParaRPr lang="vi-VN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89633" y="4410499"/>
            <a:ext cx="45014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tả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637365" y="4411119"/>
            <a:ext cx="43900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bỏ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ute animal giraffe smile face_4974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961" y="436727"/>
            <a:ext cx="1794681" cy="1794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1119116" y="2674959"/>
            <a:ext cx="4678907" cy="13898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30373" y="2677233"/>
            <a:ext cx="4678907" cy="13898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28298" y="2852377"/>
            <a:ext cx="46265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A: Thu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580495" y="2786413"/>
            <a:ext cx="454243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A: Thu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429295" y="5204962"/>
            <a:ext cx="77655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căn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tiếp</a:t>
            </a:r>
            <a:endParaRPr kumimoji="0" lang="en-US" sz="6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 animBg="1"/>
      <p:bldP spid="13" grpId="0" animBg="1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4b6e57f1a3bb1d9fabbb0660e0a7a77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440" y="232009"/>
            <a:ext cx="1978925" cy="197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067" y="141936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352" y="873463"/>
            <a:ext cx="715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3711" y="2538470"/>
            <a:ext cx="1031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Trẫm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9637" y="3946472"/>
            <a:ext cx="667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4080" y="3261803"/>
            <a:ext cx="8013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2704" y="4683442"/>
            <a:ext cx="795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4" y="5381762"/>
            <a:ext cx="6673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3/ A: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á?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1441" y="5682003"/>
            <a:ext cx="5388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4b6e57f1a3bb1d9fabbb0660e0a7a77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28" y="327545"/>
            <a:ext cx="2522555" cy="2522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411" y="1883390"/>
            <a:ext cx="1503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5226" y="1828804"/>
            <a:ext cx="715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3516" y="3480182"/>
            <a:ext cx="900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357" y="4546984"/>
            <a:ext cx="900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39" y="3442431"/>
            <a:ext cx="764275" cy="753091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96" y="4713947"/>
            <a:ext cx="764275" cy="753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11" y="805215"/>
            <a:ext cx="6094760" cy="5261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286" y="723328"/>
            <a:ext cx="410797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Amazone" pitchFamily="66" charset="0"/>
                <a:cs typeface="Times New Roman" pitchFamily="18" charset="0"/>
              </a:rPr>
              <a:t>II. </a:t>
            </a:r>
            <a:r>
              <a:rPr lang="en-US" sz="11500" b="1" dirty="0" err="1">
                <a:latin typeface="Amazone" pitchFamily="66" charset="0"/>
                <a:cs typeface="Times New Roman" pitchFamily="18" charset="0"/>
              </a:rPr>
              <a:t>Luyện</a:t>
            </a:r>
            <a:r>
              <a:rPr lang="en-US" sz="115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11500" b="1" dirty="0" err="1">
                <a:latin typeface="Amazone" pitchFamily="66" charset="0"/>
                <a:cs typeface="Times New Roman" pitchFamily="18" charset="0"/>
              </a:rPr>
              <a:t>tập</a:t>
            </a:r>
            <a:endParaRPr lang="en-US" sz="11500" b="1" dirty="0">
              <a:latin typeface="Amazone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31810" y="1064523"/>
            <a:ext cx="571840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5’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(SGK – tr53)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3705" y="3098047"/>
            <a:ext cx="1856096" cy="270225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8" y="887110"/>
            <a:ext cx="2357652" cy="2961568"/>
          </a:xfrm>
          <a:prstGeom prst="rect">
            <a:avLst/>
          </a:prstGeom>
        </p:spPr>
      </p:pic>
      <p:sp>
        <p:nvSpPr>
          <p:cNvPr id="13" name="10"/>
          <p:cNvSpPr txBox="1"/>
          <p:nvPr/>
        </p:nvSpPr>
        <p:spPr>
          <a:xfrm>
            <a:off x="1282889" y="2487962"/>
            <a:ext cx="1637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Vòng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1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5" name="Picture 14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1903" y="1064526"/>
            <a:ext cx="948518" cy="948518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434086" y="2527111"/>
            <a:ext cx="57184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5’, 4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&amp; 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4179" y="2704538"/>
            <a:ext cx="948518" cy="948518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409067" y="4494672"/>
            <a:ext cx="57184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3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2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1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6456" y="4726691"/>
            <a:ext cx="948518" cy="9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" grpId="0" animBg="1"/>
      <p:bldP spid="13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95612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55412" y="1585425"/>
            <a:ext cx="7572231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 </a:t>
            </a:r>
            <a:r>
              <a:rPr kumimoji="0" lang="en-US" sz="32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Cụ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cứ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đấy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chứ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chả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84895" y="4056290"/>
            <a:ext cx="7601803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c) 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Kết quả hình ảnh cho ông giáo và lão hạc&quot;"/>
          <p:cNvPicPr>
            <a:picLocks noChangeAspect="1" noChangeArrowheads="1"/>
          </p:cNvPicPr>
          <p:nvPr/>
        </p:nvPicPr>
        <p:blipFill>
          <a:blip r:embed="rId3"/>
          <a:srcRect l="11929" r="15713"/>
          <a:stretch>
            <a:fillRect/>
          </a:stretch>
        </p:blipFill>
        <p:spPr bwMode="auto">
          <a:xfrm>
            <a:off x="709685" y="1473959"/>
            <a:ext cx="2702256" cy="2100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Kết quả hình ảnh cho chị dậu và con&quot;"/>
          <p:cNvPicPr>
            <a:picLocks noChangeAspect="1" noChangeArrowheads="1"/>
          </p:cNvPicPr>
          <p:nvPr/>
        </p:nvPicPr>
        <p:blipFill>
          <a:blip r:embed="rId4"/>
          <a:srcRect l="14015" r="19940"/>
          <a:stretch>
            <a:fillRect/>
          </a:stretch>
        </p:blipFill>
        <p:spPr bwMode="auto">
          <a:xfrm>
            <a:off x="545910" y="3865481"/>
            <a:ext cx="2920621" cy="2249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423" y="15919"/>
            <a:ext cx="2726142" cy="1130490"/>
          </a:xfrm>
          <a:prstGeom prst="rect">
            <a:avLst/>
          </a:prstGeom>
        </p:spPr>
      </p:pic>
      <p:sp>
        <p:nvSpPr>
          <p:cNvPr id="16" name="出品 10"/>
          <p:cNvSpPr txBox="1"/>
          <p:nvPr/>
        </p:nvSpPr>
        <p:spPr>
          <a:xfrm>
            <a:off x="5635421" y="497322"/>
            <a:ext cx="144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1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91819" y="2035784"/>
            <a:ext cx="98946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hấn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50961" y="3906159"/>
            <a:ext cx="1104103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 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…, song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 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 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nghển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30" y="411710"/>
            <a:ext cx="2630606" cy="1198728"/>
          </a:xfrm>
          <a:prstGeom prst="rect">
            <a:avLst/>
          </a:prstGeom>
        </p:spPr>
      </p:pic>
      <p:sp>
        <p:nvSpPr>
          <p:cNvPr id="14" name="出品 10"/>
          <p:cNvSpPr txBox="1"/>
          <p:nvPr/>
        </p:nvSpPr>
        <p:spPr>
          <a:xfrm>
            <a:off x="5526228" y="961351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 descr="—Pngtree—chinese style paper spool title_135620.png"/>
          <p:cNvPicPr>
            <a:picLocks noChangeAspect="1"/>
          </p:cNvPicPr>
          <p:nvPr/>
        </p:nvPicPr>
        <p:blipFill>
          <a:blip r:embed="rId3"/>
          <a:srcRect t="14129" b="26368"/>
          <a:stretch>
            <a:fillRect/>
          </a:stretch>
        </p:blipFill>
        <p:spPr>
          <a:xfrm>
            <a:off x="-582311" y="0"/>
            <a:ext cx="13211034" cy="660799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483893" y="1514902"/>
            <a:ext cx="7124131" cy="3657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Chu,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bền,số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ngủi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…”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729551" y="3985147"/>
            <a:ext cx="6564573" cy="13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45473" y="4451445"/>
            <a:ext cx="6564573" cy="13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20452" y="4913194"/>
            <a:ext cx="4007894" cy="18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6962" y="1214651"/>
            <a:ext cx="62370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3705" y="2811438"/>
            <a:ext cx="1856096" cy="333004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8" y="600502"/>
            <a:ext cx="2357652" cy="2961568"/>
          </a:xfrm>
          <a:prstGeom prst="rect">
            <a:avLst/>
          </a:prstGeom>
        </p:spPr>
      </p:pic>
      <p:sp>
        <p:nvSpPr>
          <p:cNvPr id="13" name="10"/>
          <p:cNvSpPr txBox="1"/>
          <p:nvPr/>
        </p:nvSpPr>
        <p:spPr>
          <a:xfrm>
            <a:off x="1282889" y="2201354"/>
            <a:ext cx="1637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Vòng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2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5" name="Picture 14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7055" y="941694"/>
            <a:ext cx="948518" cy="948518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081515" y="2392913"/>
            <a:ext cx="623247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8904" y="2420212"/>
            <a:ext cx="948518" cy="94851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097438" y="3800908"/>
            <a:ext cx="623247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4827" y="4305887"/>
            <a:ext cx="948518" cy="9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" grpId="0" animBg="1"/>
      <p:bldP spid="13" grpId="0"/>
      <p:bldP spid="18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Kết quả hình ảnh cho trời nắng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6" name="Picture 6" descr="Kết quả hình ảnh cho cá bo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46" name="Picture 2" descr="Kết quả hình ảnh cho trường thcs liên hà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0" name="Picture 2" descr="Kết quả hình ảnh cho gia đình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16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 descr="Kết quả hình ảnh cho vui vẻ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6962" y="887099"/>
            <a:ext cx="623703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5’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270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6270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320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6270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hay à?</a:t>
            </a:r>
          </a:p>
          <a:p>
            <a:pPr marL="6270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à?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3705" y="3098047"/>
            <a:ext cx="1856096" cy="270225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8" y="887110"/>
            <a:ext cx="2357652" cy="2961568"/>
          </a:xfrm>
          <a:prstGeom prst="rect">
            <a:avLst/>
          </a:prstGeom>
        </p:spPr>
      </p:pic>
      <p:sp>
        <p:nvSpPr>
          <p:cNvPr id="13" name="10"/>
          <p:cNvSpPr txBox="1"/>
          <p:nvPr/>
        </p:nvSpPr>
        <p:spPr>
          <a:xfrm>
            <a:off x="1282889" y="2487962"/>
            <a:ext cx="1637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Vòng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3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5" name="Picture 14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7055" y="941694"/>
            <a:ext cx="948518" cy="948518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122459" y="4221712"/>
            <a:ext cx="623247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5’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3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2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9848" y="4453731"/>
            <a:ext cx="948518" cy="9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" grpId="0" animBg="1"/>
      <p:bldP spid="13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7" name="Picture 23" descr="Cover">
            <a:extLst>
              <a:ext uri="{FF2B5EF4-FFF2-40B4-BE49-F238E27FC236}">
                <a16:creationId xmlns:a16="http://schemas.microsoft.com/office/drawing/2014/main" id="{A9338563-E8DD-423C-80F7-78C765F0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70" y="6172200"/>
            <a:ext cx="566166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>
            <a:extLst>
              <a:ext uri="{FF2B5EF4-FFF2-40B4-BE49-F238E27FC236}">
                <a16:creationId xmlns:a16="http://schemas.microsoft.com/office/drawing/2014/main" id="{2E3E3731-832E-4FED-B201-01F79B15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10" y="5800726"/>
            <a:ext cx="3924300" cy="7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>
            <a:extLst>
              <a:ext uri="{FF2B5EF4-FFF2-40B4-BE49-F238E27FC236}">
                <a16:creationId xmlns:a16="http://schemas.microsoft.com/office/drawing/2014/main" id="{75CB21A1-A644-420F-9767-9298E5DF9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0" y="3712846"/>
            <a:ext cx="1365886" cy="273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>
            <a:extLst>
              <a:ext uri="{FF2B5EF4-FFF2-40B4-BE49-F238E27FC236}">
                <a16:creationId xmlns:a16="http://schemas.microsoft.com/office/drawing/2014/main" id="{FACA8D2F-8599-42DB-A224-EFA95A7F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4" y="4684396"/>
            <a:ext cx="3790950" cy="93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:a16="http://schemas.microsoft.com/office/drawing/2014/main" id="{5DC54527-2F97-4C30-8B74-52E7935B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8" y="3977640"/>
            <a:ext cx="4105276" cy="81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A0415568-24FC-46AE-8B4F-B231FE1B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1" y="3539491"/>
            <a:ext cx="2091690" cy="144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88943591-EFA5-4740-9D18-96C3EC8D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44" y="2326434"/>
            <a:ext cx="1859280" cy="12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F43BBB15-7E18-4824-84C7-F5E9827A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8" y="2267380"/>
            <a:ext cx="2752726" cy="7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0AC94198-B5D2-4F71-B7BA-A40452CC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8" y="1705404"/>
            <a:ext cx="283464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467812FB-718C-41AC-9E80-E2A84112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99" y="1813805"/>
            <a:ext cx="106299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DE025574-E904-4CDB-B7EC-FAF8597B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8" y="802250"/>
            <a:ext cx="3716656" cy="114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947E8BF7-9446-4948-A1DF-1B9E9030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2238376" cy="191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EE036B19-B0DC-4410-8252-B37C518E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32" y="4362451"/>
            <a:ext cx="3055620" cy="9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7375CF17-CA51-4C8B-AA5B-6C23E456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28" y="3249255"/>
            <a:ext cx="3297554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3DC489DE-0B22-4A55-8C24-7206F04D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0" y="3419476"/>
            <a:ext cx="2360296" cy="12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81E467A0-B71A-4C03-9FB3-F6F3A163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28" y="1436984"/>
            <a:ext cx="3246120" cy="159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D380885A-F459-4FB8-9D36-2883C904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04" y="1264306"/>
            <a:ext cx="3400424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A354E355-7C46-4A80-B725-347E6E7F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34" y="386777"/>
            <a:ext cx="3488054" cy="10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749BD953-AAE8-4978-961B-C057E8FEB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1234441"/>
            <a:ext cx="2070734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91CB2D17-F20A-462E-9095-E8001544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90" y="3122296"/>
            <a:ext cx="1958340" cy="7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Hình ảnh có liên quan">
            <a:extLst>
              <a:ext uri="{FF2B5EF4-FFF2-40B4-BE49-F238E27FC236}">
                <a16:creationId xmlns:a16="http://schemas.microsoft.com/office/drawing/2014/main" id="{C18FC6A3-F081-4E45-BEDD-86099D72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11" y="2910840"/>
            <a:ext cx="142113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 descr="Kết quả hình ảnh cho chiếc lược ngà">
            <a:extLst>
              <a:ext uri="{FF2B5EF4-FFF2-40B4-BE49-F238E27FC236}">
                <a16:creationId xmlns:a16="http://schemas.microsoft.com/office/drawing/2014/main" id="{03067268-4994-4A1C-80BF-A4C79C48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65" y="2666872"/>
            <a:ext cx="1609725" cy="11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Kết quả hình ảnh cho Huế">
            <a:extLst>
              <a:ext uri="{FF2B5EF4-FFF2-40B4-BE49-F238E27FC236}">
                <a16:creationId xmlns:a16="http://schemas.microsoft.com/office/drawing/2014/main" id="{39367EEE-6C42-4EE8-A3B7-722F2EDC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30" y="-9526"/>
            <a:ext cx="2695576" cy="124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1" descr="59af418a3766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780431"/>
            <a:ext cx="3275463" cy="3077569"/>
          </a:xfrm>
          <a:prstGeom prst="rect">
            <a:avLst/>
          </a:prstGeom>
        </p:spPr>
      </p:pic>
      <p:pic>
        <p:nvPicPr>
          <p:cNvPr id="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918" y="234286"/>
            <a:ext cx="4011305" cy="1520726"/>
          </a:xfrm>
          <a:prstGeom prst="rect">
            <a:avLst/>
          </a:prstGeom>
        </p:spPr>
      </p:pic>
      <p:sp>
        <p:nvSpPr>
          <p:cNvPr id="8" name="品 10"/>
          <p:cNvSpPr txBox="1"/>
          <p:nvPr/>
        </p:nvSpPr>
        <p:spPr>
          <a:xfrm>
            <a:off x="3875965" y="888681"/>
            <a:ext cx="375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Hướng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tự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học</a:t>
            </a:r>
            <a:endParaRPr lang="zh-CN" altLang="en-US" sz="3600" b="1" dirty="0">
              <a:solidFill>
                <a:srgbClr val="78893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200" y="2511188"/>
            <a:ext cx="9424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9472" y="3564342"/>
            <a:ext cx="86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3013" y="4753972"/>
            <a:ext cx="568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Hịch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19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16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62353" y="2489324"/>
            <a:ext cx="812800" cy="812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2124"/>
            <a:ext cx="2208810" cy="2176486"/>
          </a:xfrm>
          <a:prstGeom prst="rect">
            <a:avLst/>
          </a:prstGeom>
        </p:spPr>
      </p:pic>
      <p:grpSp>
        <p:nvGrpSpPr>
          <p:cNvPr id="2" name="组合 17"/>
          <p:cNvGrpSpPr/>
          <p:nvPr/>
        </p:nvGrpSpPr>
        <p:grpSpPr>
          <a:xfrm>
            <a:off x="1146413" y="736401"/>
            <a:ext cx="9838030" cy="5364147"/>
            <a:chOff x="-6300496" y="5642681"/>
            <a:chExt cx="23412450" cy="11961811"/>
          </a:xfrm>
        </p:grpSpPr>
        <p:grpSp>
          <p:nvGrpSpPr>
            <p:cNvPr id="3" name="组合 1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sp>
        <p:nvSpPr>
          <p:cNvPr id="24" name="TextBox 12"/>
          <p:cNvSpPr txBox="1"/>
          <p:nvPr/>
        </p:nvSpPr>
        <p:spPr>
          <a:xfrm>
            <a:off x="2402010" y="2586045"/>
            <a:ext cx="7893896" cy="23390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buFontTx/>
              <a:buNone/>
            </a:pP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Xin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cảm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ơn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thầy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cô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giáo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và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em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!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7078" y="1244298"/>
            <a:ext cx="1796529" cy="86149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6865214" y="1378905"/>
            <a:ext cx="1434748" cy="12351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4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4 0.55772 0.33733 0.52284 0.33472 0.50618 C 0.33143 0.48334 0.32674 0.46513 0.32084 0.44445 C 0.31788 0.43334 0.31476 0.42254 0.31111 0.41235 C 0.30504 0.39445 0.30052 0.37408 0.29167 0.3605 L 0.26667 0.32099 C 0.2625 0.3142 0.25816 0.30803 0.25417 0.30124 L 0.24167 0.27902 C 0.24028 0.28056 0.23837 0.28118 0.2375 0.28396 C 0.23594 0.28982 0.23594 0.29723 0.23472 0.30371 C 0.23334 0.31112 0.23212 0.31852 0.23056 0.32593 C 0.2283 0.33673 0.22049 0.36636 0.21806 0.37284 C 0.21719 0.37531 0.21615 0.37747 0.21528 0.38025 C 0.21354 0.38673 0.21372 0.39291 0.2125 0.4 C 0.21181 0.40402 0.21077 0.40803 0.20972 0.41235 C 0.20486 0.39908 0.2066 0.40618 0.20556 0.38272 C 0.20452 0.35803 0.204 0.33303 0.20278 0.30865 C 0.20243 0.29908 0.20087 0.26019 0.2 0.24939 C 0.19966 0.24291 0.19827 0.23334 0.19722 0.22717 C 0.19531 0.23766 0.19323 0.24815 0.19167 0.25926 C 0.19063 0.26729 0.19045 0.27593 0.18889 0.28396 C 0.1875 0.29167 0.18507 0.29846 0.18334 0.30618 C 0.17986 0.32223 0.17952 0.33056 0.175 0.34568 C 0.17292 0.35278 0.16823 0.36328 0.16528 0.37038 C 0.16511 0.37161 0.16337 0.38612 0.15972 0.38272 C 0.15695 0.37963 0.15608 0.37284 0.15417 0.36791 C 0.15243 0.35062 0.15104 0.33303 0.14861 0.31605 C 0.14775 0.30926 0.1467 0.30278 0.14584 0.2963 C 0.14531 0.29044 0.14497 0.28457 0.14445 0.27902 C 0.14341 0.26698 0.14358 0.26852 0.14167 0.25926 C 0.13993 0.27439 0.14045 0.27192 0.1375 0.28889 C 0.13663 0.29383 0.13594 0.29877 0.13472 0.30371 C 0.13403 0.3071 0.13281 0.31019 0.13195 0.31359 C 0.13143 0.31575 0.13108 0.31821 0.13056 0.32099 C 0.13004 0.32408 0.13004 0.32747 0.12917 0.33087 C 0.12535 0.3463 0.12604 0.33951 0.12084 0.35062 C 0.11511 0.36297 0.12153 0.35371 0.11389 0.36297 C 0.09688 0.33241 0.11597 0.3713 0.10139 0.29383 C 0.09653 0.26698 0.09497 0.26173 0.09167 0.23457 C 0.08959 0.21729 0.08733 0.2 0.08611 0.18272 C 0.08438 0.15772 0.08542 0.16945 0.08334 0.14815 C 0.07466 0.18396 0.08281 0.14599 0.07778 0.18519 C 0.07639 0.19661 0.07344 0.20772 0.07222 0.21976 C 0.07188 0.2247 0.0717 0.22963 0.07084 0.23457 C 0.07031 0.23735 0.06893 0.2392 0.06806 0.24198 C 0.06719 0.24538 0.0658 0.25587 0.06528 0.25926 C 0.0625 0.2534 0.05886 0.24846 0.05695 0.24198 C 0.05504 0.23519 0.05504 0.22717 0.05417 0.21976 C 0.05122 0.19383 0.05191 0.2 0.05 0.17778 C 0.04913 0.18087 0.04792 0.18396 0.04722 0.18766 C 0.04653 0.19229 0.04636 0.19754 0.04584 0.20247 C 0.04497 0.21019 0.04445 0.21266 0.04306 0.21976 C 0.04132 0.21544 0.03889 0.21204 0.0375 0.20741 C 0.03091 0.18488 0.029 0.16019 0.02639 0.13581 C 0.02466 0.11852 0.02361 0.10062 0.02084 0.08396 C 0.01754 0.06328 0.01893 0.07223 0.01667 0.05679 C 0.01632 0.06173 0.01597 0.06667 0.01528 0.07161 C 0.01493 0.07408 0.01406 0.07624 0.01389 0.07902 C 0.0132 0.08859 0.01302 0.09877 0.0125 0.10865 C 0.00573 0.09229 0.00938 0.10433 0.00695 0.07902 C 0.00625 0.07068 0.00521 0.06235 0.00417 0.05433 C 0.00243 0.04013 0.00052 0.03612 -2.22222E-6 0.02223 C -0.00017 0.01482 -2.22222E-6 0.00741 -2.22222E-6 -4.81481E-6 " pathEditMode="relative" rAng="0" ptsTypes="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5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  <p:audio>
              <p:cMediaNode numSld="999" showWhenStopped="0">
                <p:cTn id="46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19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16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62353" y="2489324"/>
            <a:ext cx="812800" cy="812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2124"/>
            <a:ext cx="2208810" cy="2176486"/>
          </a:xfrm>
          <a:prstGeom prst="rect">
            <a:avLst/>
          </a:prstGeom>
        </p:spPr>
      </p:pic>
      <p:grpSp>
        <p:nvGrpSpPr>
          <p:cNvPr id="3" name="组合 17"/>
          <p:cNvGrpSpPr/>
          <p:nvPr/>
        </p:nvGrpSpPr>
        <p:grpSpPr>
          <a:xfrm>
            <a:off x="1947553" y="736402"/>
            <a:ext cx="9036889" cy="4512492"/>
            <a:chOff x="-6300496" y="5642681"/>
            <a:chExt cx="23412450" cy="11961811"/>
          </a:xfrm>
        </p:grpSpPr>
        <p:grpSp>
          <p:nvGrpSpPr>
            <p:cNvPr id="4" name="组合 1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sp>
        <p:nvSpPr>
          <p:cNvPr id="24" name="TextBox 12"/>
          <p:cNvSpPr txBox="1"/>
          <p:nvPr/>
        </p:nvSpPr>
        <p:spPr>
          <a:xfrm>
            <a:off x="2748088" y="2272141"/>
            <a:ext cx="7640868" cy="176971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0700" dirty="0" err="1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Câu</a:t>
            </a:r>
            <a:r>
              <a:rPr lang="en-US" sz="10700" dirty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sz="10700" dirty="0" err="1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phủ</a:t>
            </a:r>
            <a:r>
              <a:rPr lang="en-US" sz="10700" dirty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sz="10700" dirty="0" err="1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định</a:t>
            </a:r>
            <a:endParaRPr lang="en-US" sz="10700" dirty="0">
              <a:solidFill>
                <a:srgbClr val="1D9BB8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7078" y="1244298"/>
            <a:ext cx="1796529" cy="86149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6865214" y="1378905"/>
            <a:ext cx="1434748" cy="12351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4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4 0.55772 0.33733 0.52284 0.33472 0.50618 C 0.33143 0.48334 0.32674 0.46513 0.32084 0.44445 C 0.31788 0.43334 0.31476 0.42254 0.31111 0.41235 C 0.30504 0.39445 0.30052 0.37408 0.29167 0.3605 L 0.26667 0.32099 C 0.2625 0.3142 0.25816 0.30803 0.25417 0.30124 L 0.24167 0.27902 C 0.24028 0.28056 0.23837 0.28118 0.2375 0.28396 C 0.23594 0.28982 0.23594 0.29723 0.23472 0.30371 C 0.23334 0.31112 0.23212 0.31852 0.23056 0.32593 C 0.2283 0.33673 0.22049 0.36636 0.21806 0.37284 C 0.21719 0.37531 0.21615 0.37747 0.21528 0.38025 C 0.21354 0.38673 0.21372 0.39291 0.2125 0.4 C 0.21181 0.40402 0.21077 0.40803 0.20972 0.41235 C 0.20486 0.39908 0.2066 0.40618 0.20556 0.38272 C 0.20452 0.35803 0.204 0.33303 0.20278 0.30865 C 0.20243 0.29908 0.20087 0.26019 0.2 0.24939 C 0.19966 0.24291 0.19827 0.23334 0.19722 0.22717 C 0.19531 0.23766 0.19323 0.24815 0.19167 0.25926 C 0.19063 0.26729 0.19045 0.27593 0.18889 0.28396 C 0.1875 0.29167 0.18507 0.29846 0.18334 0.30618 C 0.17986 0.32223 0.17952 0.33056 0.175 0.34568 C 0.17292 0.35278 0.16823 0.36328 0.16528 0.37038 C 0.16511 0.37161 0.16337 0.38612 0.15972 0.38272 C 0.15695 0.37963 0.15608 0.37284 0.15417 0.36791 C 0.15243 0.35062 0.15104 0.33303 0.14861 0.31605 C 0.14775 0.30926 0.1467 0.30278 0.14584 0.2963 C 0.14531 0.29044 0.14497 0.28457 0.14445 0.27902 C 0.14341 0.26698 0.14358 0.26852 0.14167 0.25926 C 0.13993 0.27439 0.14045 0.27192 0.1375 0.28889 C 0.13663 0.29383 0.13594 0.29877 0.13472 0.30371 C 0.13403 0.3071 0.13281 0.31019 0.13195 0.31359 C 0.13143 0.31575 0.13108 0.31821 0.13056 0.32099 C 0.13004 0.32408 0.13004 0.32747 0.12917 0.33087 C 0.12535 0.3463 0.12604 0.33951 0.12084 0.35062 C 0.11511 0.36297 0.12153 0.35371 0.11389 0.36297 C 0.09688 0.33241 0.11597 0.3713 0.10139 0.29383 C 0.09653 0.26698 0.09497 0.26173 0.09167 0.23457 C 0.08959 0.21729 0.08733 0.2 0.08611 0.18272 C 0.08438 0.15772 0.08542 0.16945 0.08334 0.14815 C 0.07466 0.18396 0.08281 0.14599 0.07778 0.18519 C 0.07639 0.19661 0.07344 0.20772 0.07222 0.21976 C 0.07188 0.2247 0.0717 0.22963 0.07084 0.23457 C 0.07031 0.23735 0.06893 0.2392 0.06806 0.24198 C 0.06719 0.24538 0.0658 0.25587 0.06528 0.25926 C 0.0625 0.2534 0.05886 0.24846 0.05695 0.24198 C 0.05504 0.23519 0.05504 0.22717 0.05417 0.21976 C 0.05122 0.19383 0.05191 0.2 0.05 0.17778 C 0.04913 0.18087 0.04792 0.18396 0.04722 0.18766 C 0.04653 0.19229 0.04636 0.19754 0.04584 0.20247 C 0.04497 0.21019 0.04445 0.21266 0.04306 0.21976 C 0.04132 0.21544 0.03889 0.21204 0.0375 0.20741 C 0.03091 0.18488 0.029 0.16019 0.02639 0.13581 C 0.02466 0.11852 0.02361 0.10062 0.02084 0.08396 C 0.01754 0.06328 0.01893 0.07223 0.01667 0.05679 C 0.01632 0.06173 0.01597 0.06667 0.01528 0.07161 C 0.01493 0.07408 0.01406 0.07624 0.01389 0.07902 C 0.0132 0.08859 0.01302 0.09877 0.0125 0.10865 C 0.00573 0.09229 0.00938 0.10433 0.00695 0.07902 C 0.00625 0.07068 0.00521 0.06235 0.00417 0.05433 C 0.00243 0.04013 0.00052 0.03612 -2.22222E-6 0.02223 C -0.00017 0.01482 -2.22222E-6 0.00741 -2.22222E-6 -4.81481E-6 " pathEditMode="relative" rAng="0" ptsTypes="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5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  <p:audio>
              <p:cMediaNode numSld="999" showWhenStopped="0">
                <p:cTn id="46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pc="-40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557" y="3110938"/>
            <a:ext cx="891585" cy="891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696" y="2720052"/>
            <a:ext cx="3064966" cy="4009307"/>
          </a:xfrm>
          <a:prstGeom prst="rect">
            <a:avLst/>
          </a:prstGeom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539" y="680326"/>
            <a:ext cx="3727285" cy="1735326"/>
          </a:xfrm>
          <a:prstGeom prst="rect">
            <a:avLst/>
          </a:prstGeom>
        </p:spPr>
      </p:pic>
      <p:sp>
        <p:nvSpPr>
          <p:cNvPr id="26" name="10"/>
          <p:cNvSpPr txBox="1"/>
          <p:nvPr/>
        </p:nvSpPr>
        <p:spPr>
          <a:xfrm>
            <a:off x="4622303" y="1030240"/>
            <a:ext cx="1860440" cy="80021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Bố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cục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3325" y="3016155"/>
            <a:ext cx="567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80" y="4614469"/>
            <a:ext cx="891585" cy="891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909259" y="4806294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11" y="805215"/>
            <a:ext cx="6094760" cy="5261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286" y="887104"/>
            <a:ext cx="50997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Amazone" pitchFamily="66" charset="0"/>
                <a:cs typeface="Times New Roman" pitchFamily="18" charset="0"/>
              </a:rPr>
              <a:t>I. </a:t>
            </a:r>
            <a:r>
              <a:rPr lang="en-US" sz="8000" b="1" dirty="0" err="1">
                <a:latin typeface="Amazone" pitchFamily="66" charset="0"/>
                <a:cs typeface="Times New Roman" pitchFamily="18" charset="0"/>
              </a:rPr>
              <a:t>Đặc</a:t>
            </a:r>
            <a:r>
              <a:rPr lang="en-US" sz="80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Amazone" pitchFamily="66" charset="0"/>
                <a:cs typeface="Times New Roman" pitchFamily="18" charset="0"/>
              </a:rPr>
              <a:t>điểm</a:t>
            </a:r>
            <a:r>
              <a:rPr lang="en-US" sz="80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Amazone" pitchFamily="66" charset="0"/>
                <a:cs typeface="Times New Roman" pitchFamily="18" charset="0"/>
              </a:rPr>
              <a:t>hình</a:t>
            </a:r>
            <a:r>
              <a:rPr lang="en-US" sz="80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Amazone" pitchFamily="66" charset="0"/>
                <a:cs typeface="Times New Roman" pitchFamily="18" charset="0"/>
              </a:rPr>
              <a:t>thức</a:t>
            </a:r>
            <a:r>
              <a:rPr lang="en-US" sz="80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Amazone" pitchFamily="66" charset="0"/>
                <a:cs typeface="Times New Roman" pitchFamily="18" charset="0"/>
              </a:rPr>
              <a:t>và</a:t>
            </a:r>
            <a:r>
              <a:rPr lang="en-US" sz="80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Amazone" pitchFamily="66" charset="0"/>
                <a:cs typeface="Times New Roman" pitchFamily="18" charset="0"/>
              </a:rPr>
              <a:t>chức</a:t>
            </a:r>
            <a:r>
              <a:rPr lang="en-US" sz="80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Amazone" pitchFamily="66" charset="0"/>
                <a:cs typeface="Times New Roman" pitchFamily="18" charset="0"/>
              </a:rPr>
              <a:t>năng</a:t>
            </a:r>
            <a:endParaRPr lang="en-US" sz="8000" b="1" dirty="0">
              <a:latin typeface="Amazone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10" y="1119116"/>
            <a:ext cx="6411645" cy="4694829"/>
          </a:xfrm>
          <a:prstGeom prst="rect">
            <a:avLst/>
          </a:prstGeom>
        </p:spPr>
      </p:pic>
      <p:sp>
        <p:nvSpPr>
          <p:cNvPr id="5" name="10"/>
          <p:cNvSpPr txBox="1"/>
          <p:nvPr/>
        </p:nvSpPr>
        <p:spPr>
          <a:xfrm>
            <a:off x="3197089" y="1175559"/>
            <a:ext cx="1682506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Ví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dụ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1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3479" y="2616028"/>
            <a:ext cx="4376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a) </a:t>
            </a:r>
            <a:r>
              <a:rPr lang="vi-VN" sz="3600" i="1" dirty="0">
                <a:latin typeface="+mj-lt"/>
              </a:rPr>
              <a:t>Nam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b) </a:t>
            </a:r>
            <a:r>
              <a:rPr lang="vi-VN" sz="3600" i="1" dirty="0">
                <a:latin typeface="+mj-lt"/>
              </a:rPr>
              <a:t>Nam không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c) </a:t>
            </a:r>
            <a:r>
              <a:rPr lang="vi-VN" sz="3600" i="1" dirty="0">
                <a:latin typeface="+mj-lt"/>
              </a:rPr>
              <a:t>Nam chưa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d) </a:t>
            </a:r>
            <a:r>
              <a:rPr lang="vi-VN" sz="3600" i="1" dirty="0">
                <a:latin typeface="+mj-lt"/>
              </a:rPr>
              <a:t>Nam chẳng đi Huế.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0250" y="1307878"/>
            <a:ext cx="33118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Các câu (b), (c), (d) có đặc điểm hình thức gì khác so với câu (a)?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3467" y="3823545"/>
            <a:ext cx="3311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Những câu này có gì khác với câu (a) về chức năng?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50880" y="3074033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9463" y="1032890"/>
            <a:ext cx="3175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a) </a:t>
            </a:r>
            <a:r>
              <a:rPr lang="vi-VN" sz="3600" i="1" dirty="0">
                <a:latin typeface="+mj-lt"/>
              </a:rPr>
              <a:t>Nam đi Huế.</a:t>
            </a:r>
            <a:endParaRPr lang="en-US" sz="3600" dirty="0">
              <a:latin typeface="+mj-lt"/>
            </a:endParaRPr>
          </a:p>
        </p:txBody>
      </p:sp>
      <p:pic>
        <p:nvPicPr>
          <p:cNvPr id="7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1954" y="3059619"/>
            <a:ext cx="5092333" cy="525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71402" y="639368"/>
            <a:ext cx="4376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b) </a:t>
            </a:r>
            <a:r>
              <a:rPr lang="vi-VN" sz="3600" i="1" dirty="0">
                <a:latin typeface="+mj-lt"/>
              </a:rPr>
              <a:t>Nam không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c) </a:t>
            </a:r>
            <a:r>
              <a:rPr lang="vi-VN" sz="3600" i="1" dirty="0">
                <a:latin typeface="+mj-lt"/>
              </a:rPr>
              <a:t>Nam chưa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d) </a:t>
            </a:r>
            <a:r>
              <a:rPr lang="vi-VN" sz="3600" i="1" dirty="0">
                <a:latin typeface="+mj-lt"/>
              </a:rPr>
              <a:t>Nam chẳng đi Huế.</a:t>
            </a:r>
            <a:endParaRPr lang="en-US" sz="3600" dirty="0">
              <a:latin typeface="+mj-lt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 rot="5244177">
            <a:off x="2588784" y="2182492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798868" y="3362906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 rot="5244177">
            <a:off x="8254884" y="2594197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8020341" y="1201208"/>
            <a:ext cx="16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chưa đi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5363" y="461957"/>
            <a:ext cx="1835619" cy="8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i="1" dirty="0">
                <a:solidFill>
                  <a:srgbClr val="FF0000"/>
                </a:solidFill>
                <a:latin typeface="+mj-lt"/>
              </a:rPr>
              <a:t>không đi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47636" y="1746324"/>
            <a:ext cx="18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chẳng đi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39505" y="5000642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Khẳng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 rot="5244177">
            <a:off x="2632001" y="4095453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637361" y="4989264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 rot="5244177">
            <a:off x="8229857" y="4138667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612340" y="5687577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tả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6" grpId="0"/>
      <p:bldP spid="10" grpId="0"/>
      <p:bldP spid="11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2765" y="2524836"/>
            <a:ext cx="631891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4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—Pngtree—men reading newspapers_42827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093" y="2238234"/>
            <a:ext cx="3295934" cy="3295934"/>
          </a:xfrm>
          <a:prstGeom prst="rect">
            <a:avLst/>
          </a:prstGeom>
        </p:spPr>
      </p:pic>
      <p:pic>
        <p:nvPicPr>
          <p:cNvPr id="17" name="图片 8" descr="6e3e461d6fe4261ffac34bab182ac1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755" y="409434"/>
            <a:ext cx="4804012" cy="14330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72990" y="1134770"/>
            <a:ext cx="4096986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6620" y="998014"/>
            <a:ext cx="539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4050" y="1041639"/>
            <a:ext cx="3295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1170" y="1753595"/>
            <a:ext cx="4453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báo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72250" y="1769517"/>
            <a:ext cx="3700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8427" y="2516716"/>
            <a:ext cx="5172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truyện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81334" y="2552042"/>
            <a:ext cx="4005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0226" y="3714381"/>
            <a:ext cx="9849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Tờ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9529" y="3685934"/>
            <a:ext cx="3782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hệ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—Pngtree—men reading newspapers_42827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9255" y="4421874"/>
            <a:ext cx="2026691" cy="2026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1171</Words>
  <Application>Microsoft Macintosh PowerPoint</Application>
  <PresentationFormat>Widescreen</PresentationFormat>
  <Paragraphs>116</Paragraphs>
  <Slides>29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Microsoft YaHei UI</vt:lpstr>
      <vt:lpstr>Amazone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PHAM DINH HOAN</cp:lastModifiedBy>
  <cp:revision>382</cp:revision>
  <dcterms:created xsi:type="dcterms:W3CDTF">2019-05-04T04:43:34Z</dcterms:created>
  <dcterms:modified xsi:type="dcterms:W3CDTF">2023-03-03T01:24:04Z</dcterms:modified>
</cp:coreProperties>
</file>