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342" r:id="rId3"/>
    <p:sldId id="316" r:id="rId4"/>
    <p:sldId id="31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15142A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9" d="100"/>
          <a:sy n="59" d="100"/>
        </p:scale>
        <p:origin x="1296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</a:fld>
            <a:endParaRPr lang="en-US" dirty="0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slide" Target="slide11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6.w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30.wmf"/><Relationship Id="rId1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11.png"/><Relationship Id="rId7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tags" Target="../tags/tag2.xml"/><Relationship Id="rId4" Type="http://schemas.openxmlformats.org/officeDocument/2006/relationships/image" Target="../media/image9.png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5.xml"/><Relationship Id="rId11" Type="http://schemas.microsoft.com/office/2007/relationships/hdphoto" Target="../media/image13.wdp"/><Relationship Id="rId10" Type="http://schemas.openxmlformats.org/officeDocument/2006/relationships/image" Target="../media/image12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5805" y="1580505"/>
            <a:ext cx="7489190" cy="2707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 </a:t>
            </a:r>
            <a:r>
              <a:rPr lang="vi-VN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49</a:t>
            </a:r>
            <a:endParaRPr lang="en-US" altLang="en-US" sz="32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§</a:t>
            </a: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1: THU THẬP, TỔ CHỨC, BIỂU DIỄN, 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PHÂN TÍCH VÀ XỬ LÝ DỮ LIỆU</a:t>
            </a:r>
            <a:endParaRPr lang="en-US" alt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058" y="3561062"/>
            <a:ext cx="4067175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Thanh Chà</a:t>
            </a:r>
            <a:endParaRPr lang="en-US" sz="28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384" y="234491"/>
            <a:ext cx="34670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(SGK-T4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384" y="956761"/>
            <a:ext cx="10856685" cy="32441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3446" y="4200919"/>
            <a:ext cx="94419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ối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kê. </a:t>
            </a:r>
            <a:endParaRPr lang="en-US" sz="3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toy, doll&#10;&#10;Description automatically generated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" y="5357950"/>
            <a:ext cx="1441994" cy="144199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 rot="5400000">
            <a:off x="8486045" y="3128212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B Cầu Lông: cơ thể dẻo dai, tinh thần sảng khoái - Trường Tiểu học &amp;amp; THCS  FPT Cầu Giấy - Môi trường học tập hạnh phúc : Trường Tiểu học &amp;amp;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13" y="3442454"/>
            <a:ext cx="3365487" cy="2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Câu Lạc Bộ Bóng Bàn Quán La Xã ở Quận Bắc Từ Liêm, Hà Nội | Foody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4" name="AutoShape 6" descr="Câu Lạc Bộ Bóng Bàn Quán La Xã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7" name="AutoShape 8" descr="Câu Lạc Bộ Bóng Bàn Quán La Xã ở Quận Bắc Từ Liêm, Hà Nội | Foody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1" name="AutoShape 10" descr="Câu Lạc Bộ Bóng Bàn Quán La Xã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2" name="AutoShape 12" descr="Câu lạc bộ bóng bàn Hà Nội - Địa điểm đánh bóng hay nhất hiện na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3" name="AutoShape 14" descr="Câu lạc bộ bóng bàn Hà Nội - Địa điểm đánh bóng hay nhất hiện na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4" name="AutoShape 16" descr="Địa điểm CLB bóng bàn ở Hà Nộ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pic>
        <p:nvPicPr>
          <p:cNvPr id="6161" name="Picture 17" descr="D:\DU LIEU HA\Danh sach lop\clb-bong-ban-ha-n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13" y="887025"/>
            <a:ext cx="3365488" cy="24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ác CLB bóng đá Châu Âu bỏ tiền &amp;#39;đầu tư&amp;#39; vào các danh thủ bóng đá trẻ Việt 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55" y="3432846"/>
            <a:ext cx="3198776" cy="22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ợi ích của thể dục nhịp điệu dành cho trẻ thiếu nhi trong mùa h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54" y="885948"/>
            <a:ext cx="3198777" cy="246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1517" y="5827789"/>
            <a:ext cx="1075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ft Arrow Callout 15"/>
          <p:cNvSpPr/>
          <p:nvPr/>
        </p:nvSpPr>
        <p:spPr>
          <a:xfrm>
            <a:off x="10508348" y="1553029"/>
            <a:ext cx="906058" cy="576577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Arrow Callout 21"/>
          <p:cNvSpPr/>
          <p:nvPr/>
        </p:nvSpPr>
        <p:spPr>
          <a:xfrm>
            <a:off x="10482589" y="4264559"/>
            <a:ext cx="980565" cy="576577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Arrow Callout 23"/>
          <p:cNvSpPr/>
          <p:nvPr/>
        </p:nvSpPr>
        <p:spPr>
          <a:xfrm>
            <a:off x="3222544" y="4034410"/>
            <a:ext cx="1086515" cy="658517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Callout 24"/>
          <p:cNvSpPr/>
          <p:nvPr/>
        </p:nvSpPr>
        <p:spPr>
          <a:xfrm>
            <a:off x="3222544" y="1814192"/>
            <a:ext cx="1086515" cy="658517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9826" y="438483"/>
            <a:ext cx="33945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(SGK-T4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5400000">
            <a:off x="8511813" y="3150242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7975" y="3198273"/>
            <a:ext cx="2880329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vi-VN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9" y="922337"/>
            <a:ext cx="2082307" cy="208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22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4575" y="41965"/>
            <a:ext cx="1036319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, TỔ CHỨC, PHÂN TÍCH VÀ XỬ LÍ DỮ LIỆU</a:t>
            </a:r>
            <a:r>
              <a:rPr lang="en-US" sz="2800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11A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827" y="826795"/>
            <a:ext cx="320583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(SGK-T4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9827" y="1591432"/>
            <a:ext cx="10277941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53974" y="5700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5" y="2960541"/>
            <a:ext cx="42962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10800000" flipV="1">
            <a:off x="3947884" y="4084959"/>
            <a:ext cx="75658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kumimoji="0" lang="en-US" sz="2800" b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kumimoji="0" lang="en-US" sz="2800" b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38178" y="2995793"/>
            <a:ext cx="72755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lông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nhịp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454" y="4089797"/>
            <a:ext cx="3732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0391" y="2119479"/>
            <a:ext cx="9656811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đăng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lạc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11A7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11A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8508551" y="3178051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8917" y="5931168"/>
            <a:ext cx="2557931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7" y="4613017"/>
            <a:ext cx="2082307" cy="208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3" grpId="0"/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4792" y="830618"/>
            <a:ext cx="3481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(SGK-T4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Câu Lạc Bộ Bóng Bàn Quán La Xã ở Quận Bắc Từ Liêm, Hà Nội | Foody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4" name="AutoShape 6" descr="Câu Lạc Bộ Bóng Bàn Quán La Xã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7" name="AutoShape 8" descr="Câu Lạc Bộ Bóng Bàn Quán La Xã ở Quận Bắc Từ Liêm, Hà Nội | Foody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1" name="AutoShape 10" descr="Câu Lạc Bộ Bóng Bàn Quán La Xã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2" name="AutoShape 12" descr="Câu lạc bộ bóng bàn Hà Nội - Địa điểm đánh bóng hay nhất hiện na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3" name="AutoShape 14" descr="Câu lạc bộ bóng bàn Hà Nội - Địa điểm đánh bóng hay nhất hiện na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4" name="AutoShape 16" descr="Địa điểm CLB bóng bàn ở Hà Nộ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64696" y="1600278"/>
            <a:ext cx="5544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87350" y="2900363"/>
          <a:ext cx="3311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" imgW="75590400" imgH="7924800" progId="Equation.DSMT4">
                  <p:embed/>
                </p:oleObj>
              </mc:Choice>
              <mc:Fallback>
                <p:oleObj name="Equation" r:id="rId1" imgW="75590400" imgH="7924800" progId="Equation.DSMT4">
                  <p:embed/>
                  <p:pic>
                    <p:nvPicPr>
                      <p:cNvPr id="0" name="Object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7350" y="2900363"/>
                        <a:ext cx="3311525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685516" y="2803489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32224" y="3568728"/>
            <a:ext cx="558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ãy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8325" y="4629835"/>
            <a:ext cx="5561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6A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với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5" name="Group 6144"/>
          <p:cNvGrpSpPr/>
          <p:nvPr/>
        </p:nvGrpSpPr>
        <p:grpSpPr>
          <a:xfrm>
            <a:off x="5820224" y="769938"/>
            <a:ext cx="5702550" cy="5572806"/>
            <a:chOff x="5975632" y="769937"/>
            <a:chExt cx="5984139" cy="5732463"/>
          </a:xfrm>
        </p:grpSpPr>
        <p:pic>
          <p:nvPicPr>
            <p:cNvPr id="6146" name="Picture 2" descr="CLB Cầu Lông: cơ thể dẻo dai, tinh thần sảng khoái - Trường Tiểu học &amp;amp; THCS  FPT Cầu Giấy - Môi trường học tập hạnh phúc : Trường Tiểu học &amp;amp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224" y="3326776"/>
              <a:ext cx="2173030" cy="1923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1" name="Picture 17" descr="D:\DU LIEU HA\Danh sach lop\clb-bong-ban-ha-no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223" y="1307931"/>
              <a:ext cx="2173031" cy="201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2" name="Picture 2" descr="Các CLB bóng đá Châu Âu bỏ tiền &amp;#39;đầu tư&amp;#39; vào các danh thủ bóng đá trẻ Việt  Na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206" y="3324598"/>
              <a:ext cx="2093173" cy="1925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Lợi ích của thể dục nhịp điệu dành cho trẻ thiếu nhi trong mùa hè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5476" y="1319733"/>
              <a:ext cx="2079903" cy="2007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eft Arrow Callout 15"/>
            <p:cNvSpPr/>
            <p:nvPr/>
          </p:nvSpPr>
          <p:spPr>
            <a:xfrm>
              <a:off x="10900226" y="1741711"/>
              <a:ext cx="812800" cy="576577"/>
            </a:xfrm>
            <a:prstGeom prst="left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eft Arrow Callout 21"/>
            <p:cNvSpPr/>
            <p:nvPr/>
          </p:nvSpPr>
          <p:spPr>
            <a:xfrm>
              <a:off x="10784113" y="3957487"/>
              <a:ext cx="1088565" cy="753024"/>
            </a:xfrm>
            <a:prstGeom prst="left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ight Arrow Callout 7"/>
            <p:cNvSpPr/>
            <p:nvPr/>
          </p:nvSpPr>
          <p:spPr>
            <a:xfrm>
              <a:off x="6096316" y="3989781"/>
              <a:ext cx="1086515" cy="860040"/>
            </a:xfrm>
            <a:prstGeom prst="right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ight Arrow Callout 22"/>
            <p:cNvSpPr/>
            <p:nvPr/>
          </p:nvSpPr>
          <p:spPr>
            <a:xfrm>
              <a:off x="6096316" y="1785164"/>
              <a:ext cx="1086515" cy="658517"/>
            </a:xfrm>
            <a:prstGeom prst="right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4" name="Rectangle 6143"/>
            <p:cNvSpPr/>
            <p:nvPr/>
          </p:nvSpPr>
          <p:spPr>
            <a:xfrm>
              <a:off x="5975632" y="769937"/>
              <a:ext cx="5984139" cy="57324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32224" y="190223"/>
            <a:ext cx="1021079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, TỔ CHỨC, PHÂN TÍCH VÀ XỬ LÍ DỮ LIỆU</a:t>
            </a:r>
            <a:r>
              <a:rPr lang="en-US" sz="2800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11A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 rot="5400000">
            <a:off x="8537579" y="3178051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8627" y="375075"/>
            <a:ext cx="100379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, TỔ CHỨC, PHÂN TÍCH VÀ XỬ LÍ DỮ LIỆU</a:t>
            </a:r>
            <a:r>
              <a:rPr lang="en-US" sz="2800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11A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453" y="1062585"/>
            <a:ext cx="216080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53974" y="5700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1489" y="4314845"/>
            <a:ext cx="10159996" cy="1478418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3428" y="1843095"/>
            <a:ext cx="1021805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 smtClean="0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liệu.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749" y="3614710"/>
            <a:ext cx="216263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 smtClean="0">
                <a:ln w="1905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n w="1905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ý:</a:t>
            </a:r>
            <a:endParaRPr lang="vi-VN" sz="3200" b="1" dirty="0">
              <a:ln w="1905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8413475" y="3128212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Câu Lạc Bộ Bóng Bàn Quán La Xã ở Quận Bắc Từ Liêm, Hà Nội | Foody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4" name="AutoShape 6" descr="Câu Lạc Bộ Bóng Bàn Quán La Xã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7" name="AutoShape 8" descr="Câu Lạc Bộ Bóng Bàn Quán La Xã ở Quận Bắc Từ Liêm, Hà Nội | Foody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1" name="AutoShape 10" descr="Câu Lạc Bộ Bóng Bàn Quán La Xã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2" name="AutoShape 12" descr="Câu lạc bộ bóng bàn Hà Nội - Địa điểm đánh bóng hay nhất hiện na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14" name="AutoShape 16" descr="Địa điểm CLB bóng bàn ở Hà Nộ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vi-VN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60375" y="884034"/>
            <a:ext cx="11005912" cy="52322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defTabSz="1600200">
              <a:spcBef>
                <a:spcPct val="0"/>
              </a:spcBef>
              <a:spcAft>
                <a:spcPct val="35000"/>
              </a:spcAft>
            </a:pPr>
            <a:r>
              <a:rPr lang="vi-VN" sz="2800" dirty="0" smtClean="0"/>
              <a:t>Bảng liệt kê tên các </a:t>
            </a:r>
            <a:r>
              <a:rPr lang="vi-VN" sz="2800" dirty="0"/>
              <a:t>bạn có cùng tháng </a:t>
            </a:r>
            <a:r>
              <a:rPr lang="vi-VN" sz="2800" dirty="0" smtClean="0"/>
              <a:t>sinh (ở phần trò chơi)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192150" y="1597413"/>
          <a:ext cx="11804193" cy="276636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58342"/>
                <a:gridCol w="974985"/>
                <a:gridCol w="983898"/>
                <a:gridCol w="1031973"/>
                <a:gridCol w="967681"/>
                <a:gridCol w="972457"/>
                <a:gridCol w="972457"/>
                <a:gridCol w="972457"/>
                <a:gridCol w="1001486"/>
                <a:gridCol w="957943"/>
                <a:gridCol w="1028406"/>
                <a:gridCol w="982108"/>
              </a:tblGrid>
              <a:tr h="963138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Tháng</a:t>
                      </a:r>
                      <a:endParaRPr lang="vi-VN" sz="2000" dirty="0" smtClean="0"/>
                    </a:p>
                    <a:p>
                      <a:pPr algn="ctr"/>
                      <a:r>
                        <a:rPr lang="vi-VN" sz="2000" baseline="0" dirty="0" smtClean="0"/>
                        <a:t>1</a:t>
                      </a:r>
                      <a:endParaRPr lang="vi-VN" sz="20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2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3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4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5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6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7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8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9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endParaRPr lang="vi-VN" sz="2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baseline="0" smtClean="0"/>
                        <a:t>10</a:t>
                      </a:r>
                      <a:endParaRPr lang="vi-VN" sz="2000" kern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endParaRPr lang="vi-VN" sz="2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baseline="0" smtClean="0"/>
                        <a:t>11</a:t>
                      </a:r>
                      <a:endParaRPr lang="vi-VN" sz="2000" kern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smtClean="0"/>
                        <a:t>Tháng</a:t>
                      </a:r>
                      <a:r>
                        <a:rPr lang="vi-VN" sz="2000" kern="1200" baseline="0" smtClean="0"/>
                        <a:t>12</a:t>
                      </a:r>
                      <a:endParaRPr lang="vi-VN" sz="2000" kern="12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3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5130" y="4647494"/>
            <a:ext cx="55323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775" y="5201492"/>
            <a:ext cx="5268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image2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1" y="251936"/>
            <a:ext cx="464304" cy="55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662491" y="238269"/>
            <a:ext cx="5021519" cy="462753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112542" y="7937"/>
            <a:ext cx="11943219" cy="675045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3067" y="4780686"/>
            <a:ext cx="47623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kê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10800000" flipV="1">
            <a:off x="4760667" y="5520965"/>
            <a:ext cx="58492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kumimoji="0" lang="en-US" sz="32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kumimoji="0" lang="en-US" sz="32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endParaRPr kumimoji="0" lang="en-US" sz="32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9000" y="4798954"/>
            <a:ext cx="62722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174" y="5510601"/>
            <a:ext cx="421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iêu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28145" y="918428"/>
            <a:ext cx="11731623" cy="52322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defTabSz="1600200">
              <a:spcBef>
                <a:spcPct val="0"/>
              </a:spcBef>
              <a:spcAft>
                <a:spcPct val="35000"/>
              </a:spcAft>
            </a:pPr>
            <a:r>
              <a:rPr lang="vi-VN" sz="2800" dirty="0" smtClean="0"/>
              <a:t>Bảng liệt kê tên các </a:t>
            </a:r>
            <a:r>
              <a:rPr lang="vi-VN" sz="2800" dirty="0"/>
              <a:t>bạn có cùng tháng </a:t>
            </a:r>
            <a:r>
              <a:rPr lang="vi-VN" sz="2800" dirty="0" smtClean="0"/>
              <a:t>sinh (ở phần trò chơi đầu)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17" name="image27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1" y="251936"/>
            <a:ext cx="464304" cy="55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996313" y="175216"/>
            <a:ext cx="5021519" cy="462753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2150" y="1691633"/>
          <a:ext cx="11804193" cy="290287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58342"/>
                <a:gridCol w="974985"/>
                <a:gridCol w="983898"/>
                <a:gridCol w="1031973"/>
                <a:gridCol w="967681"/>
                <a:gridCol w="957942"/>
                <a:gridCol w="957943"/>
                <a:gridCol w="957943"/>
                <a:gridCol w="1001486"/>
                <a:gridCol w="1001486"/>
                <a:gridCol w="1028406"/>
                <a:gridCol w="982108"/>
              </a:tblGrid>
              <a:tr h="1153167">
                <a:tc>
                  <a:txBody>
                    <a:bodyPr/>
                    <a:lstStyle/>
                    <a:p>
                      <a:pPr algn="ctr"/>
                      <a:r>
                        <a:rPr lang="vi-VN" sz="2000" dirty="0" smtClean="0"/>
                        <a:t>Tháng</a:t>
                      </a:r>
                      <a:endParaRPr lang="vi-VN" sz="2000" dirty="0" smtClean="0"/>
                    </a:p>
                    <a:p>
                      <a:pPr algn="ctr"/>
                      <a:r>
                        <a:rPr lang="vi-VN" sz="2000" baseline="0" dirty="0" smtClean="0"/>
                        <a:t>1</a:t>
                      </a:r>
                      <a:endParaRPr lang="vi-VN" sz="20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2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3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4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5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6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7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8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 9</a:t>
                      </a:r>
                      <a:endParaRPr lang="vi-VN" sz="20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endParaRPr lang="vi-VN" sz="2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baseline="0" dirty="0" smtClean="0"/>
                        <a:t>10</a:t>
                      </a:r>
                      <a:endParaRPr lang="vi-VN" sz="2000" kern="1200" dirty="0" smtClean="0"/>
                    </a:p>
                    <a:p>
                      <a:pPr algn="ctr"/>
                      <a:endParaRPr lang="vi-VN" sz="20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endParaRPr lang="vi-VN" sz="2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baseline="0" dirty="0" smtClean="0"/>
                        <a:t>11</a:t>
                      </a:r>
                      <a:endParaRPr lang="vi-VN" sz="2000" kern="1200" dirty="0" smtClean="0"/>
                    </a:p>
                    <a:p>
                      <a:pPr algn="ctr"/>
                      <a:endParaRPr lang="vi-VN" sz="20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000" kern="1200" dirty="0" smtClean="0"/>
                        <a:t>Tháng</a:t>
                      </a:r>
                      <a:r>
                        <a:rPr lang="vi-VN" sz="2000" kern="1200" baseline="0" dirty="0" smtClean="0"/>
                        <a:t>12</a:t>
                      </a:r>
                      <a:endParaRPr lang="vi-VN" sz="2000" kern="1200" dirty="0" smtClean="0"/>
                    </a:p>
                    <a:p>
                      <a:pPr algn="ctr"/>
                      <a:endParaRPr lang="vi-VN" sz="20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70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Linh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Mạnh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Tuấn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Quốc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Ngọc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Hoàng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Ân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Hưng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Vũ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Thắng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Duy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Giang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Thảo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Nhã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Nhung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Hằng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Hường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Quỳnh</a:t>
                      </a:r>
                      <a:endParaRPr 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Huyền</a:t>
                      </a:r>
                      <a:endParaRPr lang="vi-VN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8474" y="110192"/>
            <a:ext cx="326969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(SGK-T4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oy, doll&#10;&#10;Description automatically generated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8949"/>
            <a:ext cx="1935486" cy="15257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989" y="744076"/>
            <a:ext cx="11253756" cy="15788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6D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9, 8, 10, 6, 6, 4, 3, 7, 9, 6, 5, 5, 8, 8, 7, 7, 5, 7, 8, 6,</a:t>
            </a:r>
            <a:endParaRPr lang="en-US" sz="2800" dirty="0" smtClean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7, 7, 9, 5, 6, 8, 5, 5, 9, 9, 6, 7, 5, 7, 6, 6, 3, 5, 7, 9</a:t>
            </a:r>
            <a:endParaRPr lang="vi-VN" sz="2800" dirty="0"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1058" y="3008082"/>
          <a:ext cx="10021840" cy="132318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43239"/>
                <a:gridCol w="760899"/>
                <a:gridCol w="760899"/>
                <a:gridCol w="760899"/>
                <a:gridCol w="760899"/>
                <a:gridCol w="760899"/>
                <a:gridCol w="760899"/>
                <a:gridCol w="760899"/>
                <a:gridCol w="760899"/>
                <a:gridCol w="760899"/>
                <a:gridCol w="1130510"/>
              </a:tblGrid>
              <a:tr h="26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61058" y="2408025"/>
            <a:ext cx="4838788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989" y="4493159"/>
            <a:ext cx="1175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6D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6D.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989" y="5070511"/>
            <a:ext cx="1053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 với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55961" y="27795"/>
            <a:ext cx="5021519" cy="462753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3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196" y="187015"/>
            <a:ext cx="322034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(SGK-T4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820" y="731338"/>
            <a:ext cx="351146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a) Ta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520" y="3072995"/>
            <a:ext cx="4969780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6287" y="3130652"/>
          <a:ext cx="49911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1" imgW="56083200" imgH="4267200" progId="Equation.DSMT4">
                  <p:embed/>
                </p:oleObj>
              </mc:Choice>
              <mc:Fallback>
                <p:oleObj name="Equation" r:id="rId1" imgW="56083200" imgH="4267200" progId="Equation.DSMT4">
                  <p:embed/>
                  <p:pic>
                    <p:nvPicPr>
                      <p:cNvPr id="0" name="Object 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36287" y="3130652"/>
                        <a:ext cx="499110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327387" y="3061803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2575" y="3859949"/>
            <a:ext cx="5095355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56275" y="3905340"/>
          <a:ext cx="14097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3" imgW="13106400" imgH="4267200" progId="Equation.DSMT4">
                  <p:embed/>
                </p:oleObj>
              </mc:Choice>
              <mc:Fallback>
                <p:oleObj name="Equation" r:id="rId3" imgW="13106400" imgH="4267200" progId="Equation.DSMT4">
                  <p:embed/>
                  <p:pic>
                    <p:nvPicPr>
                      <p:cNvPr id="0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6275" y="3905340"/>
                        <a:ext cx="140970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124666" y="3859949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9754" y="4546472"/>
            <a:ext cx="11151686" cy="5232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so với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376665" y="5232995"/>
          <a:ext cx="272891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5" imgW="28346400" imgH="9448800" progId="Equation.DSMT4">
                  <p:embed/>
                </p:oleObj>
              </mc:Choice>
              <mc:Fallback>
                <p:oleObj name="Equation" r:id="rId5" imgW="28346400" imgH="9448800" progId="Equation.DSMT4">
                  <p:embed/>
                  <p:pic>
                    <p:nvPicPr>
                      <p:cNvPr id="0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6665" y="5232995"/>
                        <a:ext cx="2728912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197709" y="1388485"/>
          <a:ext cx="9796581" cy="132318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43239"/>
                <a:gridCol w="760899"/>
                <a:gridCol w="760899"/>
                <a:gridCol w="760899"/>
                <a:gridCol w="760899"/>
                <a:gridCol w="760899"/>
                <a:gridCol w="760899"/>
                <a:gridCol w="760899"/>
                <a:gridCol w="760899"/>
                <a:gridCol w="760899"/>
                <a:gridCol w="905251"/>
              </a:tblGrid>
              <a:tr h="26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Điểm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3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6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7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8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Số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học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sinh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29832" y="1863040"/>
          <a:ext cx="7789667" cy="8300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6305"/>
                <a:gridCol w="755381"/>
                <a:gridCol w="743197"/>
                <a:gridCol w="779748"/>
                <a:gridCol w="755381"/>
                <a:gridCol w="767564"/>
                <a:gridCol w="755381"/>
                <a:gridCol w="767564"/>
                <a:gridCol w="755381"/>
                <a:gridCol w="913765"/>
              </a:tblGrid>
              <a:tr h="830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7083397" y="85417"/>
            <a:ext cx="5021519" cy="462753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 descr="A picture containing toy, doll&#10;&#10;Description automatically generated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445"/>
            <a:ext cx="1935486" cy="152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2942" y="91500"/>
            <a:ext cx="338000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SGK-T5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0225" y="662113"/>
            <a:ext cx="10146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924" y="3906945"/>
            <a:ext cx="6824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235371" y="723900"/>
            <a:ext cx="2035111" cy="1723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925" y="4607397"/>
            <a:ext cx="109629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vi-VN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16709" y="1686102"/>
          <a:ext cx="5500700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5175"/>
                <a:gridCol w="1375175"/>
                <a:gridCol w="1375175"/>
                <a:gridCol w="13751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Giỏi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 rot="5400000">
            <a:off x="8752570" y="3171018"/>
            <a:ext cx="6154854" cy="462753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12542" y="0"/>
            <a:ext cx="11948832" cy="6743879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6194" y="1111454"/>
            <a:ext cx="11350807" cy="25734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lnSpc>
                <a:spcPct val="120000"/>
              </a:lnSpc>
              <a:buAutoNum type="arabicPeriod"/>
            </a:pP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endParaRPr lang="vi-VN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14"/>
          <p:cNvGrpSpPr/>
          <p:nvPr/>
        </p:nvGrpSpPr>
        <p:grpSpPr>
          <a:xfrm>
            <a:off x="3748578" y="235140"/>
            <a:ext cx="4927600" cy="707886"/>
            <a:chOff x="3632200" y="425718"/>
            <a:chExt cx="4927600" cy="707886"/>
          </a:xfrm>
        </p:grpSpPr>
        <p:sp>
          <p:nvSpPr>
            <p:cNvPr id="10" name="Freeform 6"/>
            <p:cNvSpPr/>
            <p:nvPr/>
          </p:nvSpPr>
          <p:spPr bwMode="auto">
            <a:xfrm>
              <a:off x="3632200" y="455613"/>
              <a:ext cx="4927600" cy="577850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F5F59"/>
            </a:solidFill>
            <a:ln>
              <a:noFill/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6"/>
            <p:cNvSpPr txBox="1"/>
            <p:nvPr/>
          </p:nvSpPr>
          <p:spPr>
            <a:xfrm>
              <a:off x="4502456" y="425718"/>
              <a:ext cx="31870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汉仪夏日体W" panose="00020600040101010101" pitchFamily="18" charset="-122"/>
                  <a:cs typeface="Arial" panose="020B0604020202020204" pitchFamily="34" charset="0"/>
                </a:rPr>
                <a:t>KHỞI ĐỘNG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夏日体W" panose="00020600040101010101" pitchFamily="18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8962" y="161192"/>
            <a:ext cx="33364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SGK-T5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23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392" y="1549503"/>
            <a:ext cx="608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6183" y="3088705"/>
            <a:ext cx="84361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+ 1 = 12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+ 1 = 12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+ 1 = 12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6644" y="5120030"/>
            <a:ext cx="5498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8592916" y="3112962"/>
            <a:ext cx="6154854" cy="462753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336459" y="925426"/>
          <a:ext cx="5689605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7921"/>
                <a:gridCol w="1137921"/>
                <a:gridCol w="1137921"/>
                <a:gridCol w="1137921"/>
                <a:gridCol w="1137921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Đội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Giỏi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235371" y="723900"/>
            <a:ext cx="2035111" cy="1723086"/>
          </a:xfrm>
          <a:prstGeom prst="rect">
            <a:avLst/>
          </a:prstGeom>
        </p:spPr>
      </p:pic>
      <p:sp>
        <p:nvSpPr>
          <p:cNvPr id="12" name="Rectangle 2"/>
          <p:cNvSpPr/>
          <p:nvPr/>
        </p:nvSpPr>
        <p:spPr>
          <a:xfrm>
            <a:off x="112542" y="85093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652" y="382635"/>
            <a:ext cx="334233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SGK-T5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53974" y="570012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 rot="10800000" flipV="1">
            <a:off x="211755" y="1600209"/>
            <a:ext cx="6448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221476" y="2341024"/>
          <a:ext cx="21653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1" imgW="20116800" imgH="4267200" progId="Equation.DSMT4">
                  <p:embed/>
                </p:oleObj>
              </mc:Choice>
              <mc:Fallback>
                <p:oleObj name="Equation" r:id="rId1" imgW="20116800" imgH="4267200" progId="Equation.DSMT4">
                  <p:embed/>
                  <p:pic>
                    <p:nvPicPr>
                      <p:cNvPr id="0" name="Object 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21476" y="2341024"/>
                        <a:ext cx="21653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409902" y="2277479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 rot="10800000" flipV="1">
            <a:off x="342380" y="2951678"/>
            <a:ext cx="56115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20986" y="3639271"/>
          <a:ext cx="35433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3" imgW="32918400" imgH="4267200" progId="Equation.DSMT4">
                  <p:embed/>
                </p:oleObj>
              </mc:Choice>
              <mc:Fallback>
                <p:oleObj name="Equation" r:id="rId3" imgW="32918400" imgH="4267200" progId="Equation.DSMT4">
                  <p:embed/>
                  <p:pic>
                    <p:nvPicPr>
                      <p:cNvPr id="0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0986" y="3639271"/>
                        <a:ext cx="354330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255755" y="3560243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 rot="10800000" flipV="1">
            <a:off x="211755" y="4362996"/>
            <a:ext cx="1183907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giỏi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kumimoji="0" lang="en-US" sz="27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7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7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</a:t>
            </a:r>
            <a:r>
              <a:rPr lang="en-US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7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sz="27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505565" y="5039709"/>
          <a:ext cx="19685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5" imgW="18288000" imgH="3962400" progId="Equation.DSMT4">
                  <p:embed/>
                </p:oleObj>
              </mc:Choice>
              <mc:Fallback>
                <p:oleObj name="Equation" r:id="rId5" imgW="18288000" imgH="3962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65" y="5039709"/>
                        <a:ext cx="19685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3471291" y="4976933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67152" y="5596399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938257" y="204986"/>
            <a:ext cx="5021519" cy="462753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611093" y="1612715"/>
          <a:ext cx="5367165" cy="2072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3433"/>
                <a:gridCol w="1073433"/>
                <a:gridCol w="1073433"/>
                <a:gridCol w="1073433"/>
                <a:gridCol w="1073433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Đội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Giỏi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</a:t>
                      </a:r>
                      <a:r>
                        <a:rPr lang="en-US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2"/>
          <p:cNvSpPr/>
          <p:nvPr/>
        </p:nvSpPr>
        <p:spPr>
          <a:xfrm>
            <a:off x="141570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19" grpId="0"/>
      <p:bldP spid="27" grpId="0"/>
      <p:bldP spid="28" grpId="0"/>
      <p:bldP spid="30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779" y="435009"/>
            <a:ext cx="270691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779" y="1541729"/>
            <a:ext cx="10769600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b="1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5400000">
            <a:off x="8434167" y="3194038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8631" y="457601"/>
            <a:ext cx="379943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(SGK -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8):</a:t>
            </a:r>
            <a:endParaRPr lang="vi-VN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914" y="4369224"/>
            <a:ext cx="7634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Cỡ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3427" y="4963653"/>
            <a:ext cx="10305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trong tháng tiếp theo?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59538" y="2728216"/>
          <a:ext cx="9622969" cy="147218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989943"/>
                <a:gridCol w="1093221"/>
                <a:gridCol w="1107961"/>
                <a:gridCol w="1107961"/>
                <a:gridCol w="1107961"/>
                <a:gridCol w="1107961"/>
                <a:gridCol w="1107961"/>
              </a:tblGrid>
              <a:tr h="26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Cỡ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áo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áo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</a:t>
                      </a:r>
                      <a:r>
                        <a:rPr lang="en-US" sz="2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38631" y="1212374"/>
            <a:ext cx="1060994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mi.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!!4"/>
          <p:cNvSpPr/>
          <p:nvPr/>
        </p:nvSpPr>
        <p:spPr>
          <a:xfrm>
            <a:off x="6682185" y="217710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5995" y="1673110"/>
            <a:ext cx="3846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427" y="3179076"/>
            <a:ext cx="696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3427" y="4426635"/>
            <a:ext cx="9836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39, 40, 41.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3427" y="2415740"/>
            <a:ext cx="3425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911" y="733367"/>
            <a:ext cx="379943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(SGK -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8):</a:t>
            </a:r>
            <a:endParaRPr lang="vi-VN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8349" y="1677484"/>
            <a:ext cx="545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37; 38; 39; 40; 41; 42.</a:t>
            </a:r>
            <a:endParaRPr lang="vi-V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4673" y="2431536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1259" y="3702296"/>
            <a:ext cx="562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42. </a:t>
            </a:r>
            <a:endParaRPr lang="vi-VN" sz="2800" dirty="0"/>
          </a:p>
        </p:txBody>
      </p:sp>
      <p:sp>
        <p:nvSpPr>
          <p:cNvPr id="14" name="!!4"/>
          <p:cNvSpPr/>
          <p:nvPr/>
        </p:nvSpPr>
        <p:spPr>
          <a:xfrm>
            <a:off x="6754755" y="159654"/>
            <a:ext cx="5321133" cy="526145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2" grpId="0"/>
      <p:bldP spid="4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/>
          <p:cNvSpPr/>
          <p:nvPr/>
        </p:nvSpPr>
        <p:spPr>
          <a:xfrm>
            <a:off x="3225504" y="328207"/>
            <a:ext cx="5717294" cy="765051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 DẪN TỰ HỌC Ở NHÀ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981" y="1356902"/>
            <a:ext cx="10305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887" y="3560683"/>
          <a:ext cx="10203542" cy="1661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3918"/>
                <a:gridCol w="651183"/>
                <a:gridCol w="781017"/>
                <a:gridCol w="630047"/>
                <a:gridCol w="696473"/>
                <a:gridCol w="781017"/>
                <a:gridCol w="781017"/>
                <a:gridCol w="781017"/>
                <a:gridCol w="781017"/>
                <a:gridCol w="696473"/>
                <a:gridCol w="707545"/>
                <a:gridCol w="686409"/>
                <a:gridCol w="686409"/>
              </a:tblGrid>
              <a:tr h="679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79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320" y="2434120"/>
            <a:ext cx="111019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B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ảng số liệu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982" y="5485616"/>
            <a:ext cx="3642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bài tập </a:t>
            </a:r>
            <a:r>
              <a:rPr lang="vi-VN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 2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2" y="721810"/>
            <a:ext cx="11672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: GV chia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err="1" smtClean="0">
                <a:latin typeface="Arial" panose="020B0604020202020204" pitchFamily="34" charset="0"/>
                <a:cs typeface="Arial" panose="020B0604020202020204" pitchFamily="34" charset="0"/>
              </a:rPr>
              <a:t>nhiệ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0914" y="4785214"/>
          <a:ext cx="10348684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9799"/>
                <a:gridCol w="1075771"/>
                <a:gridCol w="855608"/>
                <a:gridCol w="928648"/>
                <a:gridCol w="1126898"/>
                <a:gridCol w="1032990"/>
                <a:gridCol w="1032990"/>
                <a:gridCol w="1032990"/>
                <a:gridCol w="103299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đình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0914" y="4167793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822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3142" y="1748487"/>
            <a:ext cx="9361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của 20</a:t>
            </a:r>
            <a:r>
              <a:rPr lang="fr-FR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fr-FR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smtClean="0">
                <a:latin typeface="Arial" panose="020B0604020202020204" pitchFamily="34" charset="0"/>
                <a:cs typeface="Arial" panose="020B0604020202020204" pitchFamily="34" charset="0"/>
              </a:rPr>
              <a:t>đìn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712677" y="2371757"/>
          <a:ext cx="8476348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583"/>
                <a:gridCol w="3956627"/>
                <a:gridCol w="3182138"/>
              </a:tblGrid>
              <a:tr h="419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 và Tên chủ hộ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người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9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9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9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2688" y="2058276"/>
            <a:ext cx="11248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8225" algn="l"/>
              </a:tabLst>
            </a:pP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!!4"/>
          <p:cNvSpPr/>
          <p:nvPr/>
        </p:nvSpPr>
        <p:spPr>
          <a:xfrm>
            <a:off x="3201069" y="214653"/>
            <a:ext cx="5717294" cy="595790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 DẪN TỰ HỌC Ở NHÀ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12542" y="70579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9827" y="360457"/>
          <a:ext cx="10733648" cy="591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484"/>
                <a:gridCol w="6016281"/>
                <a:gridCol w="3577883"/>
              </a:tblGrid>
              <a:tr h="79309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</a:t>
                      </a: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ước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Hỏi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từng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về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chiều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cao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ghi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chép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lại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77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</a:t>
                      </a: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ước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2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Lập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dãy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bảng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liệu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vẽ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biểu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đồ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9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</a:t>
                      </a: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ước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3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Nhận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xét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đ</a:t>
                      </a:r>
                      <a:r>
                        <a:rPr lang="vi-VN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ược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nào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cao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nhất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thấp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nhât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tính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chiều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cao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TB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và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nhận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định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thông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tin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các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có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chính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xác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không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(VD: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một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bạn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cao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2m4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thì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số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liệu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này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có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vấn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đề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706638" y="360457"/>
            <a:ext cx="3557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Thu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thập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phân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loại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kiểm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đếm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ghi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chép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88123" y="1631849"/>
          <a:ext cx="5106572" cy="122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370"/>
                <a:gridCol w="2000202"/>
              </a:tblGrid>
              <a:tr h="4079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Chiều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cao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…………….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96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33963" y="2802409"/>
            <a:ext cx="436728" cy="341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632110" y="2824406"/>
            <a:ext cx="436728" cy="341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8135" y="3121830"/>
            <a:ext cx="2748384" cy="387798"/>
          </a:xfrm>
          <a:prstGeom prst="rect">
            <a:avLst/>
          </a:prstGeom>
          <a:solidFill>
            <a:srgbClr val="FAE14E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rgbClr val="0070C0"/>
                </a:solidFill>
              </a:rPr>
              <a:t>ĐỐI </a:t>
            </a:r>
            <a:r>
              <a:rPr lang="en-US" sz="1600" b="1" dirty="0" smtClean="0">
                <a:solidFill>
                  <a:srgbClr val="0070C0"/>
                </a:solidFill>
              </a:rPr>
              <a:t>T</a:t>
            </a:r>
            <a:r>
              <a:rPr lang="vi-VN" sz="1600" b="1" dirty="0" smtClean="0">
                <a:solidFill>
                  <a:srgbClr val="0070C0"/>
                </a:solidFill>
              </a:rPr>
              <a:t>ƯỢNG</a:t>
            </a:r>
            <a:r>
              <a:rPr lang="en-US" sz="1600" b="1" dirty="0">
                <a:solidFill>
                  <a:srgbClr val="0070C0"/>
                </a:solidFill>
              </a:rPr>
              <a:t> THỐNG KÊ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5912" y="3116103"/>
            <a:ext cx="2209123" cy="387798"/>
          </a:xfrm>
          <a:prstGeom prst="rect">
            <a:avLst/>
          </a:prstGeom>
          <a:solidFill>
            <a:srgbClr val="FAE14E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rgbClr val="0070C0"/>
                </a:solidFill>
              </a:rPr>
              <a:t>TIÊU CHÍ THỐNG KÊ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2991" y="2043005"/>
            <a:ext cx="226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Biểu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diễn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liệu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61217" y="4175797"/>
            <a:ext cx="3452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557038" y="5064903"/>
            <a:ext cx="3149600" cy="171268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 smtClean="0">
                <a:solidFill>
                  <a:srgbClr val="FF0000"/>
                </a:solidFill>
              </a:rPr>
              <a:t>THỐNG KÊ</a:t>
            </a:r>
            <a:endParaRPr lang="vi-VN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7"/>
          <a:stretch>
            <a:fillRect/>
          </a:stretch>
        </p:blipFill>
        <p:spPr bwMode="auto">
          <a:xfrm>
            <a:off x="408349" y="489950"/>
            <a:ext cx="11260403" cy="578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: Rounded Corners 19"/>
          <p:cNvSpPr/>
          <p:nvPr/>
        </p:nvSpPr>
        <p:spPr>
          <a:xfrm>
            <a:off x="159654" y="116270"/>
            <a:ext cx="5040029" cy="48465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75889" y="289706"/>
            <a:ext cx="1136776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 dirty="0">
                <a:cs typeface="Arial" panose="020B0604020202020204" pitchFamily="34" charset="0"/>
              </a:rPr>
              <a:t>CHƯƠNG </a:t>
            </a:r>
            <a:r>
              <a:rPr lang="en-US" altLang="en-US" b="1" u="sng" dirty="0" smtClean="0">
                <a:cs typeface="Arial" panose="020B0604020202020204" pitchFamily="34" charset="0"/>
              </a:rPr>
              <a:t>IV:</a:t>
            </a:r>
            <a:r>
              <a:rPr lang="en-US" altLang="en-US" b="1" dirty="0" smtClean="0"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cs typeface="Arial" panose="020B0604020202020204" pitchFamily="34" charset="0"/>
              </a:rPr>
              <a:t>MỘT SỐ YẾU TỐ THỐNG KÊ VÀ XÁC SUẤT</a:t>
            </a:r>
            <a:endParaRPr lang="en-US" altLang="en-US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3575029" y="1090162"/>
            <a:ext cx="6102437" cy="880801"/>
          </a:xfrm>
          <a:prstGeom prst="roundRect">
            <a:avLst>
              <a:gd name="adj" fmla="val 11921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diễn, phân</a:t>
            </a:r>
            <a:endParaRPr lang="en-US" altLang="en-US" sz="28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gray">
          <a:xfrm>
            <a:off x="3575029" y="2210245"/>
            <a:ext cx="6102437" cy="811847"/>
          </a:xfrm>
          <a:prstGeom prst="roundRect">
            <a:avLst>
              <a:gd name="adj" fmla="val 11921"/>
            </a:avLst>
          </a:prstGeom>
          <a:solidFill>
            <a:srgbClr val="00B0F0"/>
          </a:solidFill>
          <a:ln w="25400">
            <a:noFill/>
            <a:rou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gray">
          <a:xfrm>
            <a:off x="3593142" y="3226880"/>
            <a:ext cx="6084324" cy="1225139"/>
          </a:xfrm>
          <a:prstGeom prst="roundRect">
            <a:avLst>
              <a:gd name="adj" fmla="val 11921"/>
            </a:avLst>
          </a:prstGeom>
          <a:solidFill>
            <a:srgbClr val="FFC000"/>
          </a:solidFill>
          <a:ln w="25400">
            <a:noFill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gray">
          <a:xfrm>
            <a:off x="3552341" y="4675888"/>
            <a:ext cx="6125125" cy="1315412"/>
          </a:xfrm>
          <a:prstGeom prst="roundRect">
            <a:avLst>
              <a:gd name="adj" fmla="val 11921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noFill/>
            <a:rou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gray">
          <a:xfrm>
            <a:off x="1966685" y="1380024"/>
            <a:ext cx="1175425" cy="1385256"/>
          </a:xfrm>
          <a:custGeom>
            <a:avLst/>
            <a:gdLst>
              <a:gd name="T0" fmla="*/ 2147483646 w 933"/>
              <a:gd name="T1" fmla="*/ 2147483646 h 1182"/>
              <a:gd name="T2" fmla="*/ 2147483646 w 933"/>
              <a:gd name="T3" fmla="*/ 2147483646 h 1182"/>
              <a:gd name="T4" fmla="*/ 2147483646 w 933"/>
              <a:gd name="T5" fmla="*/ 2147483646 h 1182"/>
              <a:gd name="T6" fmla="*/ 2147483646 w 933"/>
              <a:gd name="T7" fmla="*/ 2147483646 h 1182"/>
              <a:gd name="T8" fmla="*/ 2147483646 w 933"/>
              <a:gd name="T9" fmla="*/ 2147483646 h 1182"/>
              <a:gd name="T10" fmla="*/ 2147483646 w 933"/>
              <a:gd name="T11" fmla="*/ 2147483646 h 1182"/>
              <a:gd name="T12" fmla="*/ 2147483646 w 933"/>
              <a:gd name="T13" fmla="*/ 0 h 1182"/>
              <a:gd name="T14" fmla="*/ 2147483646 w 933"/>
              <a:gd name="T15" fmla="*/ 2147483646 h 1182"/>
              <a:gd name="T16" fmla="*/ 2147483646 w 933"/>
              <a:gd name="T17" fmla="*/ 2147483646 h 1182"/>
              <a:gd name="T18" fmla="*/ 0 w 933"/>
              <a:gd name="T19" fmla="*/ 2147483646 h 1182"/>
              <a:gd name="T20" fmla="*/ 0 w 933"/>
              <a:gd name="T21" fmla="*/ 2147483646 h 1182"/>
              <a:gd name="T22" fmla="*/ 2147483646 w 933"/>
              <a:gd name="T23" fmla="*/ 2147483646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4"/>
          <p:cNvSpPr/>
          <p:nvPr/>
        </p:nvSpPr>
        <p:spPr bwMode="gray">
          <a:xfrm flipV="1">
            <a:off x="1974020" y="2681558"/>
            <a:ext cx="1217279" cy="1282254"/>
          </a:xfrm>
          <a:custGeom>
            <a:avLst/>
            <a:gdLst>
              <a:gd name="T0" fmla="*/ 2147483646 w 933"/>
              <a:gd name="T1" fmla="*/ 2147483646 h 1182"/>
              <a:gd name="T2" fmla="*/ 2147483646 w 933"/>
              <a:gd name="T3" fmla="*/ 2147483646 h 1182"/>
              <a:gd name="T4" fmla="*/ 2147483646 w 933"/>
              <a:gd name="T5" fmla="*/ 2147483646 h 1182"/>
              <a:gd name="T6" fmla="*/ 2147483646 w 933"/>
              <a:gd name="T7" fmla="*/ 2147483646 h 1182"/>
              <a:gd name="T8" fmla="*/ 2147483646 w 933"/>
              <a:gd name="T9" fmla="*/ 2147483646 h 1182"/>
              <a:gd name="T10" fmla="*/ 2147483646 w 933"/>
              <a:gd name="T11" fmla="*/ 2147483646 h 1182"/>
              <a:gd name="T12" fmla="*/ 2147483646 w 933"/>
              <a:gd name="T13" fmla="*/ 0 h 1182"/>
              <a:gd name="T14" fmla="*/ 2147483646 w 933"/>
              <a:gd name="T15" fmla="*/ 2147483646 h 1182"/>
              <a:gd name="T16" fmla="*/ 2147483646 w 933"/>
              <a:gd name="T17" fmla="*/ 2147483646 h 1182"/>
              <a:gd name="T18" fmla="*/ 0 w 933"/>
              <a:gd name="T19" fmla="*/ 2147483646 h 1182"/>
              <a:gd name="T20" fmla="*/ 0 w 933"/>
              <a:gd name="T21" fmla="*/ 2147483646 h 1182"/>
              <a:gd name="T22" fmla="*/ 2147483646 w 933"/>
              <a:gd name="T23" fmla="*/ 2147483646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5"/>
          <p:cNvSpPr/>
          <p:nvPr/>
        </p:nvSpPr>
        <p:spPr bwMode="gray">
          <a:xfrm rot="16200000">
            <a:off x="2422484" y="2138258"/>
            <a:ext cx="343285" cy="1095968"/>
          </a:xfrm>
          <a:custGeom>
            <a:avLst/>
            <a:gdLst>
              <a:gd name="T0" fmla="*/ 2147483646 w 142"/>
              <a:gd name="T1" fmla="*/ 2147483646 h 604"/>
              <a:gd name="T2" fmla="*/ 2147483646 w 142"/>
              <a:gd name="T3" fmla="*/ 2147483646 h 604"/>
              <a:gd name="T4" fmla="*/ 0 w 142"/>
              <a:gd name="T5" fmla="*/ 2147483646 h 604"/>
              <a:gd name="T6" fmla="*/ 2147483646 w 142"/>
              <a:gd name="T7" fmla="*/ 2147483646 h 604"/>
              <a:gd name="T8" fmla="*/ 2147483646 w 142"/>
              <a:gd name="T9" fmla="*/ 2147483646 h 604"/>
              <a:gd name="T10" fmla="*/ 2147483646 w 142"/>
              <a:gd name="T11" fmla="*/ 2147483646 h 604"/>
              <a:gd name="T12" fmla="*/ 2147483646 w 142"/>
              <a:gd name="T13" fmla="*/ 0 h 604"/>
              <a:gd name="T14" fmla="*/ 2147483646 w 142"/>
              <a:gd name="T15" fmla="*/ 214748364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4"/>
          <p:cNvSpPr/>
          <p:nvPr/>
        </p:nvSpPr>
        <p:spPr bwMode="gray">
          <a:xfrm flipV="1">
            <a:off x="1989177" y="3981443"/>
            <a:ext cx="1188719" cy="1342188"/>
          </a:xfrm>
          <a:custGeom>
            <a:avLst/>
            <a:gdLst>
              <a:gd name="T0" fmla="*/ 2147483646 w 933"/>
              <a:gd name="T1" fmla="*/ 2147483646 h 1182"/>
              <a:gd name="T2" fmla="*/ 2147483646 w 933"/>
              <a:gd name="T3" fmla="*/ 2147483646 h 1182"/>
              <a:gd name="T4" fmla="*/ 2147483646 w 933"/>
              <a:gd name="T5" fmla="*/ 2147483646 h 1182"/>
              <a:gd name="T6" fmla="*/ 2147483646 w 933"/>
              <a:gd name="T7" fmla="*/ 2147483646 h 1182"/>
              <a:gd name="T8" fmla="*/ 2147483646 w 933"/>
              <a:gd name="T9" fmla="*/ 2147483646 h 1182"/>
              <a:gd name="T10" fmla="*/ 2147483646 w 933"/>
              <a:gd name="T11" fmla="*/ 2147483646 h 1182"/>
              <a:gd name="T12" fmla="*/ 2147483646 w 933"/>
              <a:gd name="T13" fmla="*/ 0 h 1182"/>
              <a:gd name="T14" fmla="*/ 2147483646 w 933"/>
              <a:gd name="T15" fmla="*/ 2147483646 h 1182"/>
              <a:gd name="T16" fmla="*/ 2147483646 w 933"/>
              <a:gd name="T17" fmla="*/ 2147483646 h 1182"/>
              <a:gd name="T18" fmla="*/ 0 w 933"/>
              <a:gd name="T19" fmla="*/ 2147483646 h 1182"/>
              <a:gd name="T20" fmla="*/ 0 w 933"/>
              <a:gd name="T21" fmla="*/ 2147483646 h 1182"/>
              <a:gd name="T22" fmla="*/ 2147483646 w 933"/>
              <a:gd name="T23" fmla="*/ 2147483646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4302" y="2297804"/>
            <a:ext cx="1958994" cy="1958994"/>
            <a:chOff x="654302" y="2365039"/>
            <a:chExt cx="1958994" cy="1958994"/>
          </a:xfrm>
        </p:grpSpPr>
        <p:pic>
          <p:nvPicPr>
            <p:cNvPr id="24" name="Picture 19" descr="YG_circl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302" y="2365039"/>
              <a:ext cx="1958994" cy="195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91738" y="2920588"/>
              <a:ext cx="16961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5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80" y="972818"/>
            <a:ext cx="5029200" cy="50292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907040" y="2020787"/>
            <a:ext cx="1030501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harsh" dir="t"/>
            </a:scene3d>
            <a:sp3d extrusionH="57150" prstMaterial="matte">
              <a:bevelT w="63500" h="127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§1: </a:t>
            </a:r>
            <a:r>
              <a:rPr lang="en-US" altLang="en-US" sz="4000" b="1" dirty="0">
                <a:solidFill>
                  <a:srgbClr val="35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THẬP, TỔ CHỨC, BIỂU DIỄN, </a:t>
            </a:r>
            <a:endParaRPr lang="en-US" altLang="en-US" sz="4000" b="1" dirty="0" smtClean="0">
              <a:solidFill>
                <a:srgbClr val="35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35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altLang="en-US" sz="4000" b="1" dirty="0">
                <a:solidFill>
                  <a:srgbClr val="35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VÀ XỬ LÝ DỮ LIỆU</a:t>
            </a:r>
            <a:endParaRPr lang="en-US" altLang="en-US" sz="4000" b="1" dirty="0">
              <a:solidFill>
                <a:srgbClr val="35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 descr="A close up of a flower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" b="23943"/>
          <a:stretch>
            <a:fillRect/>
          </a:stretch>
        </p:blipFill>
        <p:spPr>
          <a:xfrm>
            <a:off x="-14383" y="-191447"/>
            <a:ext cx="1897412" cy="3886200"/>
          </a:xfrm>
          <a:prstGeom prst="rect">
            <a:avLst/>
          </a:prstGeom>
        </p:spPr>
      </p:pic>
      <p:pic>
        <p:nvPicPr>
          <p:cNvPr id="64" name="Picture 63" descr="A close up of a flower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" b="23943"/>
          <a:stretch>
            <a:fillRect/>
          </a:stretch>
        </p:blipFill>
        <p:spPr>
          <a:xfrm flipH="1">
            <a:off x="10214732" y="-171125"/>
            <a:ext cx="1994639" cy="3886200"/>
          </a:xfrm>
          <a:prstGeom prst="rect">
            <a:avLst/>
          </a:prstGeom>
        </p:spPr>
      </p:pic>
      <p:pic>
        <p:nvPicPr>
          <p:cNvPr id="65" name="PA_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2042">
            <a:off x="9929666" y="2871818"/>
            <a:ext cx="3551723" cy="2266129"/>
          </a:xfrm>
          <a:prstGeom prst="rect">
            <a:avLst/>
          </a:prstGeom>
        </p:spPr>
      </p:pic>
      <p:pic>
        <p:nvPicPr>
          <p:cNvPr id="66" name="PA_图片 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15136" b="37127"/>
          <a:stretch>
            <a:fillRect/>
          </a:stretch>
        </p:blipFill>
        <p:spPr>
          <a:xfrm flipH="1">
            <a:off x="5390872" y="5755430"/>
            <a:ext cx="6781800" cy="1159152"/>
          </a:xfrm>
          <a:prstGeom prst="rect">
            <a:avLst/>
          </a:prstGeom>
        </p:spPr>
      </p:pic>
      <p:pic>
        <p:nvPicPr>
          <p:cNvPr id="67" name="PA_图片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7958" flipH="1">
            <a:off x="-868822" y="3237973"/>
            <a:ext cx="3551723" cy="2541049"/>
          </a:xfrm>
          <a:prstGeom prst="rect">
            <a:avLst/>
          </a:prstGeom>
        </p:spPr>
      </p:pic>
      <p:pic>
        <p:nvPicPr>
          <p:cNvPr id="68" name="PA_图片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49" y="23880"/>
            <a:ext cx="3222457" cy="1501993"/>
          </a:xfrm>
          <a:prstGeom prst="rect">
            <a:avLst/>
          </a:prstGeom>
        </p:spPr>
      </p:pic>
      <p:pic>
        <p:nvPicPr>
          <p:cNvPr id="69" name="PA_图片 3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53" y="39832"/>
            <a:ext cx="3222457" cy="1501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09825" y="331592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20" dur="3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2.22222E-6 L -2.91667E-6 -0.25 " pathEditMode="relative" rAng="0" ptsTypes="AA">
                                      <p:cBhvr>
                                        <p:cTn id="22" dur="3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04167E-6 2.59259E-6 L -0.04037 0.006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3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95833E-6 2.59259E-6 L 0.04818 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41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77" y="1598558"/>
            <a:ext cx="7483373" cy="504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7174483" y="1238861"/>
            <a:ext cx="4049292" cy="2012326"/>
          </a:xfrm>
          <a:prstGeom prst="cloudCallout">
            <a:avLst/>
          </a:prstGeom>
          <a:solidFill>
            <a:srgbClr val="EDDD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dân số nhiều </a:t>
            </a:r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 là: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7997" y="2558101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Đắk Lắk</a:t>
            </a:r>
            <a:endParaRPr lang="vi-VN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443430" y="2414241"/>
            <a:ext cx="3290867" cy="2423779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 có dân số ít </a:t>
            </a:r>
            <a:r>
              <a:rPr lang="vi-V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 </a:t>
            </a:r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  <a:endParaRPr lang="vi-V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0500" y="4122021"/>
            <a:ext cx="1616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 Tum</a:t>
            </a:r>
            <a:endParaRPr lang="vi-VN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66993" y="15368"/>
            <a:ext cx="1076203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THU THẬP, TỔ CHỨC, BIỂU DIỄN</a:t>
            </a:r>
            <a:r>
              <a:rPr lang="en-US" alt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en-US" sz="3200" b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VÀ XỬ LÝ DỮ LIỆU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8674727" y="3128212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7449" y="2972597"/>
            <a:ext cx="978205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6393" y="2032002"/>
            <a:ext cx="1393374" cy="840573"/>
            <a:chOff x="6705600" y="4703884"/>
            <a:chExt cx="838200" cy="553916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6705600" y="4770566"/>
              <a:ext cx="838200" cy="449134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703884"/>
              <a:ext cx="451224" cy="5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638626" y="1421345"/>
            <a:ext cx="102826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, TỔ CHỨC, PHÂN TÍCH VÀ XỬ LÍ DỮ LIỆU</a:t>
            </a:r>
            <a:r>
              <a:rPr lang="en-US" sz="2800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11A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66993" y="15368"/>
            <a:ext cx="1076203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THU THẬP, TỔ CHỨC, BIỂU DIỄN</a:t>
            </a:r>
            <a:r>
              <a:rPr lang="en-US" alt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en-US" sz="3200" b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VÀ XỬ LÝ DỮ LIỆU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rot="5400000">
            <a:off x="8674727" y="3128212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8074" y="2020928"/>
            <a:ext cx="1393374" cy="840573"/>
            <a:chOff x="6705600" y="4703884"/>
            <a:chExt cx="838200" cy="553916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6705600" y="4770566"/>
              <a:ext cx="838200" cy="449134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2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4703884"/>
              <a:ext cx="451224" cy="5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666993" y="1276404"/>
            <a:ext cx="104949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800" b="1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en-US" sz="2800" b="1" dirty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 , TỔ CHỨC, PHÂN TÍCH VÀ XỬ LÍ DỮ LIỆU</a:t>
            </a:r>
            <a:r>
              <a:rPr lang="en-US" sz="2800" dirty="0" smtClean="0">
                <a:solidFill>
                  <a:srgbClr val="11A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solidFill>
                <a:srgbClr val="11A7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074" y="3006726"/>
            <a:ext cx="10713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 tiếp: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người thu thập điều tra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phải tự mình trực tiếp quan sát, phỏng vấn thực tế,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cân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đong, đo đếm và tự ghi chép tài liệu.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074" y="4536947"/>
            <a:ext cx="10713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Phương pháp gián </a:t>
            </a:r>
            <a:r>
              <a:rPr lang="vi-VN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tiếp:</a:t>
            </a:r>
            <a:r>
              <a:rPr lang="vi-VN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tra thu thập tài liệu theo các nội dung cần nghiên cứu phải thông qua một </a:t>
            </a:r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phương </a:t>
            </a:r>
            <a:r>
              <a:rPr lang="vi-VN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 trung gian như điện </a:t>
            </a:r>
            <a:r>
              <a:rPr lang="vi-VN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thoại, mạng internet trên máy tính.....  </a:t>
            </a:r>
            <a:endParaRPr lang="vi-VN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350606" y="2122119"/>
            <a:ext cx="5096256" cy="335089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8674727" y="3128212"/>
            <a:ext cx="6476820" cy="557726"/>
          </a:xfrm>
          <a:prstGeom prst="roundRect">
            <a:avLst/>
          </a:prstGeom>
          <a:solidFill>
            <a:srgbClr val="28A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vi-VN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66993" y="15368"/>
            <a:ext cx="1076203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THU THẬP, TỔ CHỨC, BIỂU DIỄN</a:t>
            </a:r>
            <a:r>
              <a:rPr lang="en-US" alt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en-US" sz="3200" b="1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VÀ XỬ LÝ DỮ LIỆU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7233</Words>
  <Application>WPS Presentation</Application>
  <PresentationFormat>Widescreen</PresentationFormat>
  <Paragraphs>839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SimSun</vt:lpstr>
      <vt:lpstr>Wingdings</vt:lpstr>
      <vt:lpstr>Times New Roman</vt:lpstr>
      <vt:lpstr>汉仪夏日体W</vt:lpstr>
      <vt:lpstr>Calibri</vt:lpstr>
      <vt:lpstr>Times New Roman</vt:lpstr>
      <vt:lpstr>Microsoft YaHei</vt:lpstr>
      <vt:lpstr>Arial Unicode MS</vt:lpstr>
      <vt:lpstr>Calibri Light</vt:lpstr>
      <vt:lpstr>Tahoma</vt:lpstr>
      <vt:lpstr>Office Theme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Phương Lương</cp:lastModifiedBy>
  <cp:revision>27</cp:revision>
  <dcterms:created xsi:type="dcterms:W3CDTF">2021-06-07T13:44:00Z</dcterms:created>
  <dcterms:modified xsi:type="dcterms:W3CDTF">2023-02-12T12:54:16Z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17AEE2B3B87C4331BA4F046B73003772</vt:lpwstr>
  </property>
  <property fmtid="{D5CDD505-2E9C-101B-9397-08002B2CF9AE}" pid="4" name="KSOProductBuildVer">
    <vt:lpwstr>2057-11.2.0.11440</vt:lpwstr>
  </property>
</Properties>
</file>