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64" r:id="rId2"/>
    <p:sldId id="591" r:id="rId3"/>
    <p:sldId id="257" r:id="rId4"/>
    <p:sldId id="267" r:id="rId5"/>
    <p:sldId id="268" r:id="rId6"/>
    <p:sldId id="259" r:id="rId7"/>
    <p:sldId id="265" r:id="rId8"/>
    <p:sldId id="258" r:id="rId9"/>
    <p:sldId id="269" r:id="rId10"/>
    <p:sldId id="260" r:id="rId11"/>
    <p:sldId id="593" r:id="rId12"/>
    <p:sldId id="594" r:id="rId13"/>
    <p:sldId id="589" r:id="rId14"/>
    <p:sldId id="273" r:id="rId15"/>
    <p:sldId id="590" r:id="rId16"/>
    <p:sldId id="275" r:id="rId17"/>
    <p:sldId id="277" r:id="rId18"/>
    <p:sldId id="588" r:id="rId19"/>
    <p:sldId id="278" r:id="rId20"/>
    <p:sldId id="282" r:id="rId21"/>
    <p:sldId id="281" r:id="rId22"/>
    <p:sldId id="283" r:id="rId23"/>
    <p:sldId id="284" r:id="rId24"/>
    <p:sldId id="596" r:id="rId25"/>
    <p:sldId id="285" r:id="rId26"/>
    <p:sldId id="629" r:id="rId27"/>
    <p:sldId id="287" r:id="rId28"/>
    <p:sldId id="599" r:id="rId29"/>
    <p:sldId id="598" r:id="rId30"/>
    <p:sldId id="600" r:id="rId31"/>
    <p:sldId id="601" r:id="rId32"/>
    <p:sldId id="602" r:id="rId33"/>
    <p:sldId id="605" r:id="rId34"/>
    <p:sldId id="604" r:id="rId35"/>
    <p:sldId id="288" r:id="rId36"/>
    <p:sldId id="289" r:id="rId37"/>
    <p:sldId id="296" r:id="rId38"/>
    <p:sldId id="606" r:id="rId39"/>
    <p:sldId id="607" r:id="rId40"/>
    <p:sldId id="298" r:id="rId41"/>
    <p:sldId id="299" r:id="rId42"/>
    <p:sldId id="305" r:id="rId43"/>
    <p:sldId id="609" r:id="rId44"/>
    <p:sldId id="608" r:id="rId45"/>
    <p:sldId id="610" r:id="rId46"/>
    <p:sldId id="611" r:id="rId47"/>
    <p:sldId id="612" r:id="rId48"/>
    <p:sldId id="613" r:id="rId49"/>
    <p:sldId id="615" r:id="rId50"/>
    <p:sldId id="303" r:id="rId51"/>
    <p:sldId id="616" r:id="rId52"/>
    <p:sldId id="304" r:id="rId53"/>
    <p:sldId id="306" r:id="rId54"/>
    <p:sldId id="307" r:id="rId55"/>
    <p:sldId id="308" r:id="rId56"/>
    <p:sldId id="617" r:id="rId57"/>
    <p:sldId id="618" r:id="rId58"/>
    <p:sldId id="262" r:id="rId59"/>
    <p:sldId id="619" r:id="rId60"/>
    <p:sldId id="620" r:id="rId61"/>
    <p:sldId id="621" r:id="rId62"/>
    <p:sldId id="622" r:id="rId63"/>
    <p:sldId id="623" r:id="rId64"/>
    <p:sldId id="624" r:id="rId65"/>
    <p:sldId id="625" r:id="rId66"/>
    <p:sldId id="626" r:id="rId67"/>
    <p:sldId id="627" r:id="rId68"/>
    <p:sldId id="628" r:id="rId69"/>
    <p:sldId id="579" r:id="rId70"/>
    <p:sldId id="263" r:id="rId71"/>
    <p:sldId id="57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13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71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847857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112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27771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2338567" y="918834"/>
            <a:ext cx="7514848" cy="3763665"/>
          </a:xfrm>
          <a:prstGeom prst="rect">
            <a:avLst/>
          </a:prstGeom>
          <a:noFill/>
          <a:ln>
            <a:noFill/>
          </a:ln>
        </p:spPr>
      </p:pic>
      <p:pic>
        <p:nvPicPr>
          <p:cNvPr id="16" name="Google Shape;16;p3"/>
          <p:cNvPicPr preferRelativeResize="0"/>
          <p:nvPr/>
        </p:nvPicPr>
        <p:blipFill>
          <a:blip r:embed="rId3">
            <a:alphaModFix/>
          </a:blip>
          <a:stretch>
            <a:fillRect/>
          </a:stretch>
        </p:blipFill>
        <p:spPr>
          <a:xfrm>
            <a:off x="0" y="4089400"/>
            <a:ext cx="12192000" cy="2768600"/>
          </a:xfrm>
          <a:prstGeom prst="rect">
            <a:avLst/>
          </a:prstGeom>
          <a:noFill/>
          <a:ln>
            <a:noFill/>
          </a:ln>
        </p:spPr>
      </p:pic>
      <p:sp>
        <p:nvSpPr>
          <p:cNvPr id="17" name="Google Shape;17;p3"/>
          <p:cNvSpPr txBox="1">
            <a:spLocks noGrp="1"/>
          </p:cNvSpPr>
          <p:nvPr>
            <p:ph type="ctrTitle"/>
          </p:nvPr>
        </p:nvSpPr>
        <p:spPr>
          <a:xfrm>
            <a:off x="2494833" y="1501533"/>
            <a:ext cx="7202400" cy="1546400"/>
          </a:xfrm>
          <a:prstGeom prst="rect">
            <a:avLst/>
          </a:prstGeom>
        </p:spPr>
        <p:txBody>
          <a:bodyPr spcFirstLastPara="1" wrap="square" lIns="0" tIns="0" rIns="0" bIns="0" anchor="b" anchorCtr="0">
            <a:noAutofit/>
          </a:bodyPr>
          <a:lstStyle>
            <a:lvl1pPr lvl="0" algn="ctr" rtl="0">
              <a:spcBef>
                <a:spcPts val="0"/>
              </a:spcBef>
              <a:spcAft>
                <a:spcPts val="0"/>
              </a:spcAft>
              <a:buClr>
                <a:schemeClr val="lt2"/>
              </a:buClr>
              <a:buSzPts val="4600"/>
              <a:buNone/>
              <a:defRPr sz="6133">
                <a:solidFill>
                  <a:schemeClr val="lt2"/>
                </a:solidFill>
              </a:defRPr>
            </a:lvl1pPr>
            <a:lvl2pPr lvl="1" algn="ctr" rtl="0">
              <a:spcBef>
                <a:spcPts val="0"/>
              </a:spcBef>
              <a:spcAft>
                <a:spcPts val="0"/>
              </a:spcAft>
              <a:buClr>
                <a:schemeClr val="lt2"/>
              </a:buClr>
              <a:buSzPts val="4600"/>
              <a:buNone/>
              <a:defRPr sz="6133">
                <a:solidFill>
                  <a:schemeClr val="lt2"/>
                </a:solidFill>
              </a:defRPr>
            </a:lvl2pPr>
            <a:lvl3pPr lvl="2" algn="ctr" rtl="0">
              <a:spcBef>
                <a:spcPts val="0"/>
              </a:spcBef>
              <a:spcAft>
                <a:spcPts val="0"/>
              </a:spcAft>
              <a:buClr>
                <a:schemeClr val="lt2"/>
              </a:buClr>
              <a:buSzPts val="4600"/>
              <a:buNone/>
              <a:defRPr sz="6133">
                <a:solidFill>
                  <a:schemeClr val="lt2"/>
                </a:solidFill>
              </a:defRPr>
            </a:lvl3pPr>
            <a:lvl4pPr lvl="3" algn="ctr" rtl="0">
              <a:spcBef>
                <a:spcPts val="0"/>
              </a:spcBef>
              <a:spcAft>
                <a:spcPts val="0"/>
              </a:spcAft>
              <a:buClr>
                <a:schemeClr val="lt2"/>
              </a:buClr>
              <a:buSzPts val="4600"/>
              <a:buNone/>
              <a:defRPr sz="6133">
                <a:solidFill>
                  <a:schemeClr val="lt2"/>
                </a:solidFill>
              </a:defRPr>
            </a:lvl4pPr>
            <a:lvl5pPr lvl="4" algn="ctr" rtl="0">
              <a:spcBef>
                <a:spcPts val="0"/>
              </a:spcBef>
              <a:spcAft>
                <a:spcPts val="0"/>
              </a:spcAft>
              <a:buClr>
                <a:schemeClr val="lt2"/>
              </a:buClr>
              <a:buSzPts val="4600"/>
              <a:buNone/>
              <a:defRPr sz="6133">
                <a:solidFill>
                  <a:schemeClr val="lt2"/>
                </a:solidFill>
              </a:defRPr>
            </a:lvl5pPr>
            <a:lvl6pPr lvl="5" algn="ctr" rtl="0">
              <a:spcBef>
                <a:spcPts val="0"/>
              </a:spcBef>
              <a:spcAft>
                <a:spcPts val="0"/>
              </a:spcAft>
              <a:buClr>
                <a:schemeClr val="lt2"/>
              </a:buClr>
              <a:buSzPts val="4600"/>
              <a:buNone/>
              <a:defRPr sz="6133">
                <a:solidFill>
                  <a:schemeClr val="lt2"/>
                </a:solidFill>
              </a:defRPr>
            </a:lvl6pPr>
            <a:lvl7pPr lvl="6" algn="ctr" rtl="0">
              <a:spcBef>
                <a:spcPts val="0"/>
              </a:spcBef>
              <a:spcAft>
                <a:spcPts val="0"/>
              </a:spcAft>
              <a:buClr>
                <a:schemeClr val="lt2"/>
              </a:buClr>
              <a:buSzPts val="4600"/>
              <a:buNone/>
              <a:defRPr sz="6133">
                <a:solidFill>
                  <a:schemeClr val="lt2"/>
                </a:solidFill>
              </a:defRPr>
            </a:lvl7pPr>
            <a:lvl8pPr lvl="7" algn="ctr" rtl="0">
              <a:spcBef>
                <a:spcPts val="0"/>
              </a:spcBef>
              <a:spcAft>
                <a:spcPts val="0"/>
              </a:spcAft>
              <a:buClr>
                <a:schemeClr val="lt2"/>
              </a:buClr>
              <a:buSzPts val="4600"/>
              <a:buNone/>
              <a:defRPr sz="6133">
                <a:solidFill>
                  <a:schemeClr val="lt2"/>
                </a:solidFill>
              </a:defRPr>
            </a:lvl8pPr>
            <a:lvl9pPr lvl="8" algn="ctr" rtl="0">
              <a:spcBef>
                <a:spcPts val="0"/>
              </a:spcBef>
              <a:spcAft>
                <a:spcPts val="0"/>
              </a:spcAft>
              <a:buClr>
                <a:schemeClr val="lt2"/>
              </a:buClr>
              <a:buSzPts val="4600"/>
              <a:buNone/>
              <a:defRPr sz="6133">
                <a:solidFill>
                  <a:schemeClr val="lt2"/>
                </a:solidFill>
              </a:defRPr>
            </a:lvl9pPr>
          </a:lstStyle>
          <a:p>
            <a:endParaRPr/>
          </a:p>
        </p:txBody>
      </p:sp>
      <p:sp>
        <p:nvSpPr>
          <p:cNvPr id="18" name="Google Shape;18;p3"/>
          <p:cNvSpPr txBox="1">
            <a:spLocks noGrp="1"/>
          </p:cNvSpPr>
          <p:nvPr>
            <p:ph type="subTitle" idx="1"/>
          </p:nvPr>
        </p:nvSpPr>
        <p:spPr>
          <a:xfrm>
            <a:off x="2494833" y="3075535"/>
            <a:ext cx="7202400" cy="548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2400"/>
              <a:buNone/>
              <a:defRPr>
                <a:solidFill>
                  <a:schemeClr val="accent1"/>
                </a:solidFill>
              </a:defRPr>
            </a:lvl1pPr>
            <a:lvl2pPr lvl="1" algn="ctr" rtl="0">
              <a:spcBef>
                <a:spcPts val="1067"/>
              </a:spcBef>
              <a:spcAft>
                <a:spcPts val="0"/>
              </a:spcAft>
              <a:buClr>
                <a:schemeClr val="accent1"/>
              </a:buClr>
              <a:buSzPts val="3000"/>
              <a:buNone/>
              <a:defRPr sz="4000">
                <a:solidFill>
                  <a:schemeClr val="accent1"/>
                </a:solidFill>
              </a:defRPr>
            </a:lvl2pPr>
            <a:lvl3pPr lvl="2" algn="ctr" rtl="0">
              <a:spcBef>
                <a:spcPts val="1067"/>
              </a:spcBef>
              <a:spcAft>
                <a:spcPts val="0"/>
              </a:spcAft>
              <a:buClr>
                <a:schemeClr val="accent1"/>
              </a:buClr>
              <a:buSzPts val="3000"/>
              <a:buNone/>
              <a:defRPr sz="4000">
                <a:solidFill>
                  <a:schemeClr val="accent1"/>
                </a:solidFill>
              </a:defRPr>
            </a:lvl3pPr>
            <a:lvl4pPr lvl="3" algn="ctr" rtl="0">
              <a:spcBef>
                <a:spcPts val="1067"/>
              </a:spcBef>
              <a:spcAft>
                <a:spcPts val="0"/>
              </a:spcAft>
              <a:buClr>
                <a:schemeClr val="accent1"/>
              </a:buClr>
              <a:buSzPts val="3000"/>
              <a:buNone/>
              <a:defRPr sz="4000">
                <a:solidFill>
                  <a:schemeClr val="accent1"/>
                </a:solidFill>
              </a:defRPr>
            </a:lvl4pPr>
            <a:lvl5pPr lvl="4" algn="ctr" rtl="0">
              <a:spcBef>
                <a:spcPts val="1067"/>
              </a:spcBef>
              <a:spcAft>
                <a:spcPts val="0"/>
              </a:spcAft>
              <a:buClr>
                <a:schemeClr val="accent1"/>
              </a:buClr>
              <a:buSzPts val="3000"/>
              <a:buNone/>
              <a:defRPr sz="4000">
                <a:solidFill>
                  <a:schemeClr val="accent1"/>
                </a:solidFill>
              </a:defRPr>
            </a:lvl5pPr>
            <a:lvl6pPr lvl="5" algn="ctr" rtl="0">
              <a:spcBef>
                <a:spcPts val="1067"/>
              </a:spcBef>
              <a:spcAft>
                <a:spcPts val="0"/>
              </a:spcAft>
              <a:buClr>
                <a:schemeClr val="accent1"/>
              </a:buClr>
              <a:buSzPts val="3000"/>
              <a:buNone/>
              <a:defRPr sz="4000">
                <a:solidFill>
                  <a:schemeClr val="accent1"/>
                </a:solidFill>
              </a:defRPr>
            </a:lvl6pPr>
            <a:lvl7pPr lvl="6" algn="ctr" rtl="0">
              <a:spcBef>
                <a:spcPts val="1067"/>
              </a:spcBef>
              <a:spcAft>
                <a:spcPts val="0"/>
              </a:spcAft>
              <a:buClr>
                <a:schemeClr val="accent1"/>
              </a:buClr>
              <a:buSzPts val="3000"/>
              <a:buNone/>
              <a:defRPr sz="4000">
                <a:solidFill>
                  <a:schemeClr val="accent1"/>
                </a:solidFill>
              </a:defRPr>
            </a:lvl7pPr>
            <a:lvl8pPr lvl="7" algn="ctr" rtl="0">
              <a:spcBef>
                <a:spcPts val="1067"/>
              </a:spcBef>
              <a:spcAft>
                <a:spcPts val="0"/>
              </a:spcAft>
              <a:buClr>
                <a:schemeClr val="accent1"/>
              </a:buClr>
              <a:buSzPts val="3000"/>
              <a:buNone/>
              <a:defRPr sz="4000">
                <a:solidFill>
                  <a:schemeClr val="accent1"/>
                </a:solidFill>
              </a:defRPr>
            </a:lvl8pPr>
            <a:lvl9pPr lvl="8" algn="ctr" rtl="0">
              <a:spcBef>
                <a:spcPts val="1067"/>
              </a:spcBef>
              <a:spcAft>
                <a:spcPts val="1067"/>
              </a:spcAft>
              <a:buClr>
                <a:schemeClr val="accent1"/>
              </a:buClr>
              <a:buSzPts val="3000"/>
              <a:buNone/>
              <a:defRPr sz="4000">
                <a:solidFill>
                  <a:schemeClr val="accent1"/>
                </a:solidFill>
              </a:defRPr>
            </a:lvl9pPr>
          </a:lstStyle>
          <a:p>
            <a:endParaRPr/>
          </a:p>
        </p:txBody>
      </p:sp>
    </p:spTree>
    <p:extLst>
      <p:ext uri="{BB962C8B-B14F-4D97-AF65-F5344CB8AC3E}">
        <p14:creationId xmlns:p14="http://schemas.microsoft.com/office/powerpoint/2010/main" val="1930773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a:off x="67" y="4781559"/>
            <a:ext cx="12192000" cy="2076451"/>
          </a:xfrm>
          <a:prstGeom prst="rect">
            <a:avLst/>
          </a:prstGeom>
          <a:noFill/>
          <a:ln>
            <a:noFill/>
          </a:ln>
        </p:spPr>
      </p:pic>
      <p:sp>
        <p:nvSpPr>
          <p:cNvPr id="27" name="Google Shape;27;p5"/>
          <p:cNvSpPr txBox="1">
            <a:spLocks noGrp="1"/>
          </p:cNvSpPr>
          <p:nvPr>
            <p:ph type="title"/>
          </p:nvPr>
        </p:nvSpPr>
        <p:spPr>
          <a:xfrm>
            <a:off x="1440067" y="708267"/>
            <a:ext cx="9312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1440067" y="1602064"/>
            <a:ext cx="9312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29" name="Google Shape;29;p5"/>
          <p:cNvSpPr txBox="1">
            <a:spLocks noGrp="1"/>
          </p:cNvSpPr>
          <p:nvPr>
            <p:ph type="sldNum" idx="12"/>
          </p:nvPr>
        </p:nvSpPr>
        <p:spPr>
          <a:xfrm>
            <a:off x="5730200" y="5954632"/>
            <a:ext cx="731600" cy="903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0" name="Google Shape;30;p5"/>
          <p:cNvSpPr/>
          <p:nvPr/>
        </p:nvSpPr>
        <p:spPr>
          <a:xfrm>
            <a:off x="5134351" y="1304201"/>
            <a:ext cx="1923308" cy="10052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4"/>
              </a:solidFill>
            </a:endParaRPr>
          </a:p>
        </p:txBody>
      </p:sp>
    </p:spTree>
    <p:extLst>
      <p:ext uri="{BB962C8B-B14F-4D97-AF65-F5344CB8AC3E}">
        <p14:creationId xmlns:p14="http://schemas.microsoft.com/office/powerpoint/2010/main" val="401127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F876C-3CA9-44D7-8976-B410CEB486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0669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5F876C-3CA9-44D7-8976-B410CEB4863D}"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30377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F876C-3CA9-44D7-8976-B410CEB4863D}"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15500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F876C-3CA9-44D7-8976-B410CEB4863D}"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99393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F876C-3CA9-44D7-8976-B410CEB4863D}"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29334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F876C-3CA9-44D7-8976-B410CEB4863D}"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30260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5F876C-3CA9-44D7-8976-B410CEB4863D}"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218021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5F876C-3CA9-44D7-8976-B410CEB4863D}"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60710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2501305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905BD5-DD87-3800-CAF3-31FCCAD75468}"/>
              </a:ext>
            </a:extLst>
          </p:cNvPr>
          <p:cNvSpPr txBox="1"/>
          <p:nvPr/>
        </p:nvSpPr>
        <p:spPr>
          <a:xfrm>
            <a:off x="844062" y="578342"/>
            <a:ext cx="8864542" cy="2397451"/>
          </a:xfrm>
          <a:prstGeom prst="rect">
            <a:avLst/>
          </a:prstGeom>
          <a:noFill/>
        </p:spPr>
        <p:txBody>
          <a:bodyPr wrap="square" rtlCol="0">
            <a:spAutoFit/>
          </a:bodyPr>
          <a:lstStyle/>
          <a:p>
            <a:pPr algn="just">
              <a:lnSpc>
                <a:spcPct val="107000"/>
              </a:lnSpc>
              <a:spcAft>
                <a:spcPts val="800"/>
              </a:spcAft>
            </a:pPr>
            <a:r>
              <a:rPr lang="vi-VN" sz="2800" i="1">
                <a:effectLst/>
                <a:latin typeface="Times New Roman" panose="020206030504050203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i="1">
                <a:latin typeface="Times New Roman" panose="020206030504050203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738664"/>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I</a:t>
            </a:r>
            <a:r>
              <a:rPr lang="vi-VN" sz="28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2800" b="1">
                <a:solidFill>
                  <a:srgbClr val="F60000"/>
                </a:solidFill>
                <a:latin typeface="Times New Roman" panose="02020603050405020304" pitchFamily="18" charset="0"/>
                <a:ea typeface="Cambria" panose="02040503050406030204" pitchFamily="18" charset="0"/>
                <a:cs typeface="Arial" panose="020B0604020202020204" pitchFamily="34" charset="0"/>
              </a:rPr>
              <a:t>K</a:t>
            </a:r>
            <a:r>
              <a:rPr lang="vi-VN" sz="2800" b="1">
                <a:solidFill>
                  <a:srgbClr val="F60000"/>
                </a:solidFill>
                <a:latin typeface="Times New Roman" panose="020206030504050203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Times New Roman" panose="020206030504050203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249297"/>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83407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ở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479440"/>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tạo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chức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năng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8" name="Picture 7" descr="Diagram&#10;&#10;Description automatically generated">
            <a:extLst>
              <a:ext uri="{FF2B5EF4-FFF2-40B4-BE49-F238E27FC236}">
                <a16:creationId xmlns:a16="http://schemas.microsoft.com/office/drawing/2014/main" id="{4DED2EBA-80B3-AFB4-6685-A0EFBC2E9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1296" y="1200839"/>
            <a:ext cx="3987923" cy="5407863"/>
          </a:xfrm>
          <a:prstGeom prst="rect">
            <a:avLst/>
          </a:prstGeom>
          <a:effectLst>
            <a:glow rad="1892300">
              <a:schemeClr val="accent1">
                <a:alpha val="0"/>
              </a:schemeClr>
            </a:glow>
          </a:effectLst>
        </p:spPr>
      </p:pic>
      <p:sp>
        <p:nvSpPr>
          <p:cNvPr id="9" name="Rectangle 8">
            <a:extLst>
              <a:ext uri="{FF2B5EF4-FFF2-40B4-BE49-F238E27FC236}">
                <a16:creationId xmlns:a16="http://schemas.microsoft.com/office/drawing/2014/main" id="{CC570C01-A1DF-F45E-20C7-60A57BE992FC}"/>
              </a:ext>
            </a:extLst>
          </p:cNvPr>
          <p:cNvSpPr/>
          <p:nvPr/>
        </p:nvSpPr>
        <p:spPr>
          <a:xfrm>
            <a:off x="449029" y="2157859"/>
            <a:ext cx="7306019" cy="274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Aft>
                <a:spcPts val="0"/>
              </a:spcAft>
            </a:pP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GV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32.1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8" descr="Digit 120">
            <a:extLst>
              <a:ext uri="{FF2B5EF4-FFF2-40B4-BE49-F238E27FC236}">
                <a16:creationId xmlns:a16="http://schemas.microsoft.com/office/drawing/2014/main" id="{DC7EFAA4-1213-FF67-0CCE-07C5EEBC28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6716" y="490105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52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356868"/>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ở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75429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tạo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chức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năng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descr="Diagram&#10;&#10;Description automatically generated">
            <a:extLst>
              <a:ext uri="{FF2B5EF4-FFF2-40B4-BE49-F238E27FC236}">
                <a16:creationId xmlns:a16="http://schemas.microsoft.com/office/drawing/2014/main" id="{C737AD1D-75A2-FAE3-245D-34C2C05BF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030" y="1493635"/>
            <a:ext cx="5133860" cy="5364365"/>
          </a:xfrm>
          <a:prstGeom prst="rect">
            <a:avLst/>
          </a:prstGeom>
          <a:effectLst>
            <a:glow>
              <a:schemeClr val="accent1">
                <a:alpha val="0"/>
              </a:schemeClr>
            </a:glow>
          </a:effectLst>
        </p:spPr>
      </p:pic>
    </p:spTree>
    <p:extLst>
      <p:ext uri="{BB962C8B-B14F-4D97-AF65-F5344CB8AC3E}">
        <p14:creationId xmlns:p14="http://schemas.microsoft.com/office/powerpoint/2010/main" val="27097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Times New Roman" panose="02020603050405020304" pitchFamily="18" charset="0"/>
                  <a:ea typeface="Cambria" panose="02040503050406030204" pitchFamily="18" charset="0"/>
                </a:rPr>
                <a:t> </a:t>
              </a:r>
              <a:r>
                <a:rPr lang="en-US" altLang="en-US" sz="3360" b="1" dirty="0" err="1">
                  <a:solidFill>
                    <a:srgbClr val="FFFFFF"/>
                  </a:solidFill>
                  <a:latin typeface="Times New Roman" panose="02020603050405020304" pitchFamily="18" charset="0"/>
                  <a:ea typeface="Cambria" panose="02040503050406030204" pitchFamily="18" charset="0"/>
                </a:rPr>
                <a:t>Khoang</a:t>
              </a:r>
              <a:r>
                <a:rPr lang="en-US" altLang="en-US" sz="3360" b="1" dirty="0">
                  <a:solidFill>
                    <a:srgbClr val="FFFFFF"/>
                  </a:solidFill>
                  <a:latin typeface="Times New Roman" panose="02020603050405020304" pitchFamily="18" charset="0"/>
                  <a:ea typeface="Cambria" panose="02040503050406030204" pitchFamily="18" charset="0"/>
                </a:rPr>
                <a:t> </a:t>
              </a:r>
              <a:r>
                <a:rPr lang="en-US" altLang="en-US" sz="3360" b="1" dirty="0" err="1">
                  <a:solidFill>
                    <a:srgbClr val="FFFFFF"/>
                  </a:solidFill>
                  <a:latin typeface="Times New Roman" panose="02020603050405020304" pitchFamily="18" charset="0"/>
                  <a:ea typeface="Cambria" panose="02040503050406030204" pitchFamily="18" charset="0"/>
                </a:rPr>
                <a:t>miệng</a:t>
              </a:r>
              <a:r>
                <a:rPr lang="en-US" altLang="en-US" sz="3360" b="1" dirty="0">
                  <a:solidFill>
                    <a:srgbClr val="FFFFFF"/>
                  </a:solidFill>
                  <a:latin typeface="Times New Roman" panose="02020603050405020304" pitchFamily="18" charset="0"/>
                  <a:ea typeface="Cambria" panose="02040503050406030204" pitchFamily="18" charset="0"/>
                </a:rPr>
                <a:t> </a:t>
              </a:r>
              <a:r>
                <a:rPr lang="en-US" altLang="en-US" sz="3360" b="1" dirty="0" err="1">
                  <a:solidFill>
                    <a:srgbClr val="FFFFFF"/>
                  </a:solidFill>
                  <a:latin typeface="Times New Roman" panose="02020603050405020304" pitchFamily="18" charset="0"/>
                  <a:ea typeface="Cambria" panose="02040503050406030204" pitchFamily="18" charset="0"/>
                </a:rPr>
                <a:t>gồm</a:t>
              </a:r>
              <a:r>
                <a:rPr lang="en-US" altLang="en-US" sz="3360" b="1" dirty="0">
                  <a:solidFill>
                    <a:srgbClr val="FFFFFF"/>
                  </a:solidFill>
                  <a:latin typeface="Times New Roman" panose="02020603050405020304" pitchFamily="18" charset="0"/>
                  <a:ea typeface="Cambria" panose="02040503050406030204" pitchFamily="18" charset="0"/>
                </a:rPr>
                <a:t> </a:t>
              </a:r>
              <a:r>
                <a:rPr lang="en-US" altLang="en-US" sz="3360" b="1" dirty="0" err="1">
                  <a:solidFill>
                    <a:srgbClr val="FFFFFF"/>
                  </a:solidFill>
                  <a:latin typeface="Times New Roman" panose="02020603050405020304" pitchFamily="18" charset="0"/>
                  <a:ea typeface="Cambria" panose="02040503050406030204" pitchFamily="18" charset="0"/>
                </a:rPr>
                <a:t>răng</a:t>
              </a:r>
              <a:r>
                <a:rPr lang="vi-VN" altLang="en-US" sz="3360" b="1" dirty="0">
                  <a:solidFill>
                    <a:srgbClr val="FFFFFF"/>
                  </a:solidFill>
                  <a:latin typeface="Times New Roman" panose="02020603050405020304" pitchFamily="18" charset="0"/>
                  <a:ea typeface="Cambria" panose="02040503050406030204" pitchFamily="18" charset="0"/>
                </a:rPr>
                <a:t>, </a:t>
              </a:r>
              <a:r>
                <a:rPr lang="en-US" altLang="en-US" sz="3360" b="1" dirty="0" err="1">
                  <a:solidFill>
                    <a:srgbClr val="FFFFFF"/>
                  </a:solidFill>
                  <a:latin typeface="Times New Roman" panose="02020603050405020304" pitchFamily="18" charset="0"/>
                  <a:ea typeface="Cambria" panose="02040503050406030204" pitchFamily="18" charset="0"/>
                </a:rPr>
                <a:t>lưỡi</a:t>
              </a:r>
              <a:r>
                <a:rPr lang="vi-VN" altLang="en-US" sz="3360" b="1" dirty="0">
                  <a:solidFill>
                    <a:srgbClr val="FFFFFF"/>
                  </a:solidFill>
                  <a:latin typeface="Times New Roman" panose="02020603050405020304" pitchFamily="18" charset="0"/>
                  <a:ea typeface="Cambria" panose="02040503050406030204" pitchFamily="18" charset="0"/>
                </a:rPr>
                <a:t>,......</a:t>
              </a:r>
              <a:r>
                <a:rPr lang="en-US" altLang="en-US" sz="3360" b="1" dirty="0">
                  <a:solidFill>
                    <a:srgbClr val="FFFFFF"/>
                  </a:solidFill>
                  <a:latin typeface="Times New Roman" panose="020206030504050203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Times New Roman" panose="020206030504050203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Times New Roman" panose="020206030504050203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Times New Roman" panose="020206030504050203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ea typeface="Cambria" panose="02040503050406030204" pitchFamily="18" charset="0"/>
              </a:rPr>
              <a:t>Thảo luận cặp đôi </a:t>
            </a:r>
            <a:r>
              <a:rPr lang="en-US" sz="2800" b="1" i="1">
                <a:latin typeface="Times New Roman" panose="020206030504050203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Times New Roman" panose="02020603050405020304" pitchFamily="18" charset="0"/>
                <a:ea typeface="Cambria" panose="02040503050406030204" pitchFamily="18" charset="0"/>
              </a:rPr>
              <a:t>Gan, túi mật, tụy,….</a:t>
            </a:r>
            <a:endParaRPr lang="en-US" sz="3200">
              <a:latin typeface="Times New Roman" panose="020206030504050203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42511"/>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Ruột thẳng</a:t>
            </a:r>
            <a:endParaRPr lang="en-US" sz="2940" dirty="0">
              <a:latin typeface="Times New Roman" panose="020206030504050203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Hậu môn</a:t>
            </a:r>
            <a:endParaRPr lang="en-US" sz="2940" dirty="0">
              <a:latin typeface="Times New Roman" panose="020206030504050203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Ruột non</a:t>
            </a:r>
            <a:endParaRPr lang="en-US" sz="2940" dirty="0">
              <a:latin typeface="Times New Roman" panose="020206030504050203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Thực quản</a:t>
            </a:r>
            <a:endParaRPr lang="en-US" sz="2940" dirty="0">
              <a:latin typeface="Times New Roman" panose="020206030504050203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Dạ dày</a:t>
            </a:r>
            <a:endParaRPr lang="en-US" sz="2940" dirty="0">
              <a:latin typeface="Times New Roman" panose="020206030504050203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Ruột già</a:t>
            </a:r>
            <a:endParaRPr lang="en-US" sz="2940" dirty="0">
              <a:latin typeface="Times New Roman" panose="020206030504050203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Khoang miệng</a:t>
            </a:r>
            <a:endParaRPr lang="en-US" sz="2940" dirty="0">
              <a:latin typeface="Times New Roman" panose="020206030504050203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Tuyến nước bọt</a:t>
            </a:r>
            <a:endParaRPr lang="en-US" sz="2940" dirty="0">
              <a:latin typeface="Times New Roman" panose="020206030504050203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Gan</a:t>
            </a:r>
            <a:endParaRPr lang="en-US" sz="2940" dirty="0">
              <a:latin typeface="Times New Roman" panose="020206030504050203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Túi mật</a:t>
            </a:r>
            <a:endParaRPr lang="en-US" sz="2940" dirty="0">
              <a:latin typeface="Times New Roman" panose="020206030504050203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Times New Roman" panose="02020603050405020304" pitchFamily="18" charset="0"/>
                <a:ea typeface="Cambria" panose="02040503050406030204" pitchFamily="18" charset="0"/>
              </a:rPr>
              <a:t>Tụy</a:t>
            </a:r>
            <a:endParaRPr lang="en-US" sz="2940" dirty="0">
              <a:latin typeface="Times New Roman" panose="020206030504050203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42511"/>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323987"/>
          </a:xfrm>
          <a:prstGeom prst="rect">
            <a:avLst/>
          </a:prstGeom>
          <a:noFill/>
        </p:spPr>
        <p:txBody>
          <a:bodyPr wrap="square" rtlCol="0">
            <a:spAutoFit/>
          </a:bodyPr>
          <a:lstStyle/>
          <a:p>
            <a:pPr marL="457200" indent="-457200" algn="just">
              <a:lnSpc>
                <a:spcPct val="150000"/>
              </a:lnSpc>
              <a:buFontTx/>
              <a:buChar char="-"/>
            </a:pPr>
            <a:r>
              <a:rPr lang="en-US" sz="2800">
                <a:latin typeface="Times New Roman" panose="02020603050405020304" pitchFamily="18" charset="0"/>
                <a:ea typeface="Cambria" panose="02040503050406030204" pitchFamily="18" charset="0"/>
              </a:rPr>
              <a:t>Cấu tạo: </a:t>
            </a:r>
          </a:p>
          <a:p>
            <a:pPr algn="just">
              <a:lnSpc>
                <a:spcPct val="150000"/>
              </a:lnSpc>
            </a:pPr>
            <a:r>
              <a:rPr lang="vi-VN" sz="2800">
                <a:latin typeface="Times New Roman" panose="02020603050405020304" pitchFamily="18" charset="0"/>
                <a:ea typeface="Cambria" panose="02040503050406030204" pitchFamily="18" charset="0"/>
              </a:rPr>
              <a:t>+ Ống tiêu hóa: miệng, </a:t>
            </a:r>
            <a:r>
              <a:rPr lang="vi-VN" sz="2800" smtClean="0">
                <a:latin typeface="Times New Roman" panose="02020603050405020304" pitchFamily="18" charset="0"/>
                <a:ea typeface="Cambria" panose="02040503050406030204" pitchFamily="18" charset="0"/>
              </a:rPr>
              <a:t>h</a:t>
            </a:r>
            <a:r>
              <a:rPr lang="en-US" sz="2800" smtClean="0">
                <a:latin typeface="Times New Roman" panose="02020603050405020304" pitchFamily="18" charset="0"/>
                <a:ea typeface="Cambria" panose="02040503050406030204" pitchFamily="18" charset="0"/>
              </a:rPr>
              <a:t>ầu</a:t>
            </a:r>
            <a:r>
              <a:rPr lang="vi-VN" sz="2800" smtClean="0">
                <a:latin typeface="Times New Roman" panose="02020603050405020304" pitchFamily="18" charset="0"/>
                <a:ea typeface="Cambria" panose="02040503050406030204" pitchFamily="18" charset="0"/>
              </a:rPr>
              <a:t>, </a:t>
            </a:r>
            <a:r>
              <a:rPr lang="vi-VN" sz="2800">
                <a:latin typeface="Times New Roman" panose="02020603050405020304" pitchFamily="18" charset="0"/>
                <a:ea typeface="Cambria" panose="02040503050406030204" pitchFamily="18" charset="0"/>
              </a:rPr>
              <a:t>thực quản, dạ dày, ruột non, ruột già, </a:t>
            </a:r>
            <a:r>
              <a:rPr lang="vi-VN" sz="2800" smtClean="0">
                <a:latin typeface="Times New Roman" panose="02020603050405020304" pitchFamily="18" charset="0"/>
                <a:ea typeface="Cambria" panose="02040503050406030204" pitchFamily="18" charset="0"/>
              </a:rPr>
              <a:t>hậu </a:t>
            </a:r>
            <a:r>
              <a:rPr lang="vi-VN" sz="2800">
                <a:latin typeface="Times New Roman" panose="02020603050405020304" pitchFamily="18" charset="0"/>
                <a:ea typeface="Cambria" panose="02040503050406030204" pitchFamily="18" charset="0"/>
              </a:rPr>
              <a:t>môn.</a:t>
            </a:r>
          </a:p>
          <a:p>
            <a:pPr algn="just">
              <a:lnSpc>
                <a:spcPct val="150000"/>
              </a:lnSpc>
            </a:pPr>
            <a:r>
              <a:rPr lang="vi-VN" sz="2800">
                <a:latin typeface="Times New Roman" panose="02020603050405020304" pitchFamily="18" charset="0"/>
                <a:ea typeface="Cambria" panose="02040503050406030204" pitchFamily="18" charset="0"/>
              </a:rPr>
              <a:t>+ Tuyến tiêu hóa: Tuyến nước bọt, tuyến vị, gan, tụy, tuyến ruột.</a:t>
            </a:r>
            <a:endParaRPr lang="vi-VN" sz="280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41934"/>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Times New Roman" panose="02020603050405020304" pitchFamily="18" charset="0"/>
                <a:ea typeface="Cambria" panose="02040503050406030204" pitchFamily="18" charset="0"/>
              </a:rPr>
              <a:t>- </a:t>
            </a:r>
            <a:r>
              <a:rPr lang="vi-VN" sz="2800">
                <a:solidFill>
                  <a:srgbClr val="0000FF"/>
                </a:solidFill>
                <a:latin typeface="Times New Roman" panose="020206030504050203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Times New Roman" panose="020206030504050203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745354"/>
            <a:ext cx="10105464" cy="2287806"/>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Times New Roman" panose="02020603050405020304" pitchFamily="18" charset="0"/>
                <a:ea typeface="Cambria" panose="02040503050406030204" pitchFamily="18" charset="0"/>
              </a:rPr>
              <a:t>Sau khi thức ăn được đưa vào miệng, thức ăn sẽ được </a:t>
            </a:r>
            <a:r>
              <a:rPr lang="en-US" sz="3200">
                <a:solidFill>
                  <a:srgbClr val="FF3399"/>
                </a:solidFill>
                <a:latin typeface="Times New Roman" panose="02020603050405020304" pitchFamily="18" charset="0"/>
                <a:ea typeface="Cambria" panose="02040503050406030204" charset="0"/>
                <a:sym typeface="Wingdings" panose="05000000000000000000" pitchFamily="2" charset="2"/>
              </a:rPr>
              <a:t>tiêu hóa ở khoang miệng  =&gt; </a:t>
            </a:r>
            <a:r>
              <a:rPr lang="en-US" sz="3200">
                <a:solidFill>
                  <a:srgbClr val="0070C0"/>
                </a:solidFill>
                <a:latin typeface="Times New Roman" panose="02020603050405020304" pitchFamily="18"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Times New Roman" panose="02020603050405020304" pitchFamily="18" charset="0"/>
                <a:ea typeface="Cambria" panose="02040503050406030204" charset="0"/>
                <a:sym typeface="Wingdings" panose="05000000000000000000" pitchFamily="2" charset="2"/>
              </a:rPr>
              <a:t>=&gt; tiêu hóa ở ruột non =&gt; </a:t>
            </a:r>
            <a:r>
              <a:rPr lang="en-US" sz="3200">
                <a:solidFill>
                  <a:srgbClr val="7030A0"/>
                </a:solidFill>
                <a:latin typeface="Times New Roman" panose="02020603050405020304" pitchFamily="18" charset="0"/>
                <a:ea typeface="Cambria" panose="02040503050406030204" charset="0"/>
                <a:sym typeface="Wingdings" panose="05000000000000000000" pitchFamily="2" charset="2"/>
              </a:rPr>
              <a:t>tiêu hóa ở ruột già và trực tràng</a:t>
            </a:r>
            <a:endParaRPr lang="vi-VN" sz="3200">
              <a:solidFill>
                <a:srgbClr val="7030A0"/>
              </a:solidFill>
              <a:latin typeface="Times New Roman" panose="02020603050405020304" pitchFamily="18"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Times New Roman" panose="020206030504050203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32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Times New Roman" panose="02020603050405020304" pitchFamily="18" charset="0"/>
                <a:ea typeface="Cambria" panose="02040503050406030204" charset="0"/>
              </a:rPr>
              <a:t>Chia lớp </a:t>
            </a:r>
            <a:r>
              <a:rPr lang="vi-VN" sz="2800" u="sng">
                <a:latin typeface="Times New Roman" panose="02020603050405020304" pitchFamily="18" charset="0"/>
                <a:ea typeface="Cambria" panose="02040503050406030204" charset="0"/>
              </a:rPr>
              <a:t>làm </a:t>
            </a:r>
            <a:r>
              <a:rPr lang="en-US" sz="2800" u="sng">
                <a:latin typeface="Times New Roman" panose="02020603050405020304" pitchFamily="18" charset="0"/>
                <a:ea typeface="Cambria" panose="02040503050406030204" charset="0"/>
              </a:rPr>
              <a:t>4</a:t>
            </a:r>
            <a:r>
              <a:rPr lang="vi-VN" sz="2800" u="sng">
                <a:latin typeface="Times New Roman" panose="02020603050405020304" pitchFamily="18" charset="0"/>
                <a:ea typeface="Cambria" panose="02040503050406030204" charset="0"/>
              </a:rPr>
              <a:t> </a:t>
            </a:r>
            <a:r>
              <a:rPr lang="vi-VN" sz="2800" u="sng" dirty="0">
                <a:latin typeface="Times New Roman" panose="02020603050405020304" pitchFamily="18" charset="0"/>
                <a:ea typeface="Cambria" panose="02040503050406030204" charset="0"/>
              </a:rPr>
              <a:t>nhóm: </a:t>
            </a:r>
          </a:p>
          <a:p>
            <a:pPr algn="just"/>
            <a:r>
              <a:rPr lang="vi-VN" sz="2800">
                <a:solidFill>
                  <a:srgbClr val="FF3399"/>
                </a:solidFill>
                <a:latin typeface="Times New Roman" panose="02020603050405020304" pitchFamily="18" charset="0"/>
                <a:ea typeface="Cambria" panose="02040503050406030204" charset="0"/>
                <a:sym typeface="Wingdings" panose="05000000000000000000" pitchFamily="2" charset="2"/>
              </a:rPr>
              <a:t>Nhóm 1</a:t>
            </a:r>
            <a:r>
              <a:rPr lang="en-US" sz="2800">
                <a:solidFill>
                  <a:srgbClr val="FF3399"/>
                </a:solidFill>
                <a:latin typeface="Times New Roman" panose="02020603050405020304" pitchFamily="18"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Times New Roman" panose="02020603050405020304" pitchFamily="18" charset="0"/>
                <a:ea typeface="Cambria" panose="02040503050406030204" charset="0"/>
                <a:sym typeface="Wingdings" panose="05000000000000000000" pitchFamily="2" charset="2"/>
              </a:rPr>
              <a:t>Nhóm </a:t>
            </a:r>
            <a:r>
              <a:rPr lang="en-US" sz="2800">
                <a:solidFill>
                  <a:srgbClr val="0070C0"/>
                </a:solidFill>
                <a:latin typeface="Times New Roman" panose="02020603050405020304" pitchFamily="18"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Times New Roman" panose="02020603050405020304" pitchFamily="18"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Times New Roman" panose="02020603050405020304" pitchFamily="18" charset="0"/>
              <a:ea typeface="Cambria" panose="02040503050406030204" charset="0"/>
              <a:sym typeface="Wingdings" panose="05000000000000000000" pitchFamily="2" charset="2"/>
            </a:endParaRPr>
          </a:p>
          <a:p>
            <a:pPr algn="just"/>
            <a:r>
              <a:rPr lang="vi-VN" sz="2800">
                <a:solidFill>
                  <a:srgbClr val="7030A0"/>
                </a:solidFill>
                <a:latin typeface="Times New Roman" panose="02020603050405020304" pitchFamily="18" charset="0"/>
                <a:ea typeface="Cambria" panose="02040503050406030204" charset="0"/>
                <a:sym typeface="Wingdings" panose="05000000000000000000" pitchFamily="2" charset="2"/>
              </a:rPr>
              <a:t>Nhóm </a:t>
            </a:r>
            <a:r>
              <a:rPr lang="en-US" sz="2800">
                <a:solidFill>
                  <a:srgbClr val="7030A0"/>
                </a:solidFill>
                <a:latin typeface="Times New Roman" panose="02020603050405020304" pitchFamily="18"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Times New Roman" panose="02020603050405020304" pitchFamily="18"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Tree>
    <p:extLst>
      <p:ext uri="{BB962C8B-B14F-4D97-AF65-F5344CB8AC3E}">
        <p14:creationId xmlns:p14="http://schemas.microsoft.com/office/powerpoint/2010/main" val="1183405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90" y="4"/>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778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620337997"/>
              </p:ext>
            </p:extLst>
          </p:nvPr>
        </p:nvGraphicFramePr>
        <p:xfrm>
          <a:off x="277907" y="1065937"/>
          <a:ext cx="11914093" cy="4926725"/>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Times New Roman" panose="020206030504050203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Times New Roman" panose="020206030504050203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Times New Roman" panose="020206030504050203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Times New Roman" panose="020206030504050203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Times New Roman" panose="020206030504050203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Times New Roman" panose="020206030504050203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Times New Roman" panose="020206030504050203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7" name="TextBox 6">
            <a:extLst>
              <a:ext uri="{FF2B5EF4-FFF2-40B4-BE49-F238E27FC236}">
                <a16:creationId xmlns:a16="http://schemas.microsoft.com/office/drawing/2014/main" id="{199C33C0-8BB9-9120-13B7-9C7D00291E94}"/>
              </a:ext>
            </a:extLst>
          </p:cNvPr>
          <p:cNvSpPr txBox="1"/>
          <p:nvPr/>
        </p:nvSpPr>
        <p:spPr>
          <a:xfrm>
            <a:off x="561250" y="0"/>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32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08550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2939258732"/>
              </p:ext>
            </p:extLst>
          </p:nvPr>
        </p:nvGraphicFramePr>
        <p:xfrm>
          <a:off x="74478" y="1047542"/>
          <a:ext cx="11976845" cy="5810458"/>
        </p:xfrm>
        <a:graphic>
          <a:graphicData uri="http://schemas.openxmlformats.org/drawingml/2006/table">
            <a:tbl>
              <a:tblPr/>
              <a:tblGrid>
                <a:gridCol w="1288330">
                  <a:extLst>
                    <a:ext uri="{9D8B030D-6E8A-4147-A177-3AD203B41FA5}">
                      <a16:colId xmlns:a16="http://schemas.microsoft.com/office/drawing/2014/main" val="1640261873"/>
                    </a:ext>
                  </a:extLst>
                </a:gridCol>
                <a:gridCol w="7754815">
                  <a:extLst>
                    <a:ext uri="{9D8B030D-6E8A-4147-A177-3AD203B41FA5}">
                      <a16:colId xmlns:a16="http://schemas.microsoft.com/office/drawing/2014/main" val="4133351061"/>
                    </a:ext>
                  </a:extLst>
                </a:gridCol>
                <a:gridCol w="2933700">
                  <a:extLst>
                    <a:ext uri="{9D8B030D-6E8A-4147-A177-3AD203B41FA5}">
                      <a16:colId xmlns:a16="http://schemas.microsoft.com/office/drawing/2014/main" val="3369289828"/>
                    </a:ext>
                  </a:extLst>
                </a:gridCol>
              </a:tblGrid>
              <a:tr h="2500455">
                <a:tc>
                  <a:txBody>
                    <a:bodyPr/>
                    <a:lstStyle/>
                    <a:p>
                      <a:pPr algn="ctr">
                        <a:lnSpc>
                          <a:spcPct val="107000"/>
                        </a:lnSpc>
                        <a:spcBef>
                          <a:spcPts val="600"/>
                        </a:spcBef>
                        <a:spcAft>
                          <a:spcPts val="600"/>
                        </a:spcAft>
                      </a:pPr>
                      <a:r>
                        <a:rPr lang="en-US" sz="2800" b="1">
                          <a:solidFill>
                            <a:srgbClr val="7030A0"/>
                          </a:solidFill>
                          <a:effectLst/>
                          <a:latin typeface="Times New Roman" panose="020206030504050203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Times New Roman" panose="020206030504050203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Times New Roman" panose="020206030504050203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3310003">
                <a:tc>
                  <a:txBody>
                    <a:bodyPr/>
                    <a:lstStyle/>
                    <a:p>
                      <a:pPr algn="just">
                        <a:lnSpc>
                          <a:spcPct val="107000"/>
                        </a:lnSpc>
                        <a:spcBef>
                          <a:spcPts val="600"/>
                        </a:spcBef>
                        <a:spcAft>
                          <a:spcPts val="600"/>
                        </a:spcAft>
                      </a:pPr>
                      <a:r>
                        <a:rPr lang="en-US" sz="2800">
                          <a:effectLst/>
                          <a:latin typeface="Times New Roman" panose="020206030504050203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800">
                          <a:effectLst/>
                          <a:latin typeface="Times New Roman" panose="02020603050405020304" pitchFamily="18" charset="0"/>
                          <a:ea typeface="Cambria" panose="02040503050406030204" pitchFamily="18" charset="0"/>
                        </a:rPr>
                        <a:t>Tiêu hóa cơ học: </a:t>
                      </a:r>
                      <a:r>
                        <a:rPr lang="en-US" sz="2800" smtClean="0">
                          <a:solidFill>
                            <a:srgbClr val="000000"/>
                          </a:solidFill>
                          <a:effectLst/>
                          <a:latin typeface="Times New Roman" panose="02020603050405020304" pitchFamily="18" charset="0"/>
                          <a:ea typeface="Times New Roman" panose="02020603050405020304" pitchFamily="18" charset="0"/>
                        </a:rPr>
                        <a:t>nhờ</a:t>
                      </a:r>
                      <a:r>
                        <a:rPr lang="en-US" sz="2800" baseline="0" smtClean="0">
                          <a:solidFill>
                            <a:srgbClr val="000000"/>
                          </a:solidFill>
                          <a:effectLst/>
                          <a:latin typeface="Times New Roman" panose="02020603050405020304" pitchFamily="18" charset="0"/>
                          <a:ea typeface="Times New Roman" panose="02020603050405020304" pitchFamily="18" charset="0"/>
                        </a:rPr>
                        <a:t> </a:t>
                      </a:r>
                      <a:r>
                        <a:rPr lang="en-US" sz="2800" smtClean="0">
                          <a:solidFill>
                            <a:srgbClr val="000000"/>
                          </a:solidFill>
                          <a:effectLst/>
                          <a:latin typeface="Times New Roman" panose="02020603050405020304" pitchFamily="18" charset="0"/>
                          <a:ea typeface="Times New Roman" panose="02020603050405020304" pitchFamily="18" charset="0"/>
                        </a:rPr>
                        <a:t>các hoạt động nhai, nghiền</a:t>
                      </a:r>
                      <a:r>
                        <a:rPr lang="en-US" sz="2800" baseline="0" smtClean="0">
                          <a:solidFill>
                            <a:srgbClr val="000000"/>
                          </a:solidFill>
                          <a:effectLst/>
                          <a:latin typeface="Times New Roman" panose="02020603050405020304" pitchFamily="18" charset="0"/>
                          <a:ea typeface="Times New Roman" panose="02020603050405020304" pitchFamily="18" charset="0"/>
                        </a:rPr>
                        <a:t> của răng, hoạt động đảo trộn của lưỡi</a:t>
                      </a:r>
                      <a:r>
                        <a:rPr lang="en-US" sz="2800" smtClean="0">
                          <a:solidFill>
                            <a:srgbClr val="000000"/>
                          </a:solidFill>
                          <a:effectLst/>
                          <a:latin typeface="Times New Roman" panose="02020603050405020304" pitchFamily="18" charset="0"/>
                          <a:ea typeface="Times New Roman" panose="02020603050405020304" pitchFamily="18" charset="0"/>
                        </a:rPr>
                        <a:t>, tạo viên thức ăn: làm mềm thức ăn, giúp thức ăn thấm nước bọt, tạo viên vừa để nuốt</a:t>
                      </a:r>
                      <a:endParaRPr lang="en-US" sz="2800" smtClean="0">
                        <a:effectLst/>
                        <a:latin typeface="Times New Roman" panose="02020603050405020304" pitchFamily="18" charset="0"/>
                        <a:ea typeface="Times New Roman" panose="02020603050405020304" pitchFamily="18" charset="0"/>
                      </a:endParaRPr>
                    </a:p>
                    <a:p>
                      <a:pPr marL="342900" lvl="0" indent="-342900" algn="just">
                        <a:lnSpc>
                          <a:spcPct val="107000"/>
                        </a:lnSpc>
                        <a:spcBef>
                          <a:spcPts val="600"/>
                        </a:spcBef>
                        <a:spcAft>
                          <a:spcPts val="600"/>
                        </a:spcAft>
                        <a:buFont typeface="Times New Roman" panose="02020603050405020304" pitchFamily="18" charset="0"/>
                        <a:buChar char="-"/>
                      </a:pPr>
                      <a:r>
                        <a:rPr lang="vi-VN" sz="2800" smtClean="0">
                          <a:effectLst/>
                          <a:latin typeface="Times New Roman" panose="02020603050405020304" pitchFamily="18" charset="0"/>
                          <a:ea typeface="Cambria" panose="02040503050406030204" pitchFamily="18" charset="0"/>
                        </a:rPr>
                        <a:t>Tiêu </a:t>
                      </a:r>
                      <a:r>
                        <a:rPr lang="vi-VN" sz="2800">
                          <a:effectLst/>
                          <a:latin typeface="Times New Roman" panose="02020603050405020304" pitchFamily="18" charset="0"/>
                          <a:ea typeface="Cambria" panose="02040503050406030204" pitchFamily="18" charset="0"/>
                        </a:rPr>
                        <a:t>hóa hóa học: biến </a:t>
                      </a:r>
                      <a:r>
                        <a:rPr lang="en-US" sz="2800" smtClean="0">
                          <a:effectLst/>
                          <a:latin typeface="Times New Roman" panose="02020603050405020304" pitchFamily="18" charset="0"/>
                          <a:ea typeface="Cambria" panose="02040503050406030204" pitchFamily="18" charset="0"/>
                        </a:rPr>
                        <a:t>đổi</a:t>
                      </a:r>
                      <a:r>
                        <a:rPr lang="en-US" sz="2800" baseline="0" smtClean="0">
                          <a:effectLst/>
                          <a:latin typeface="Times New Roman" panose="02020603050405020304" pitchFamily="18" charset="0"/>
                          <a:ea typeface="Cambria" panose="02040503050406030204" pitchFamily="18" charset="0"/>
                        </a:rPr>
                        <a:t> một phần </a:t>
                      </a:r>
                      <a:r>
                        <a:rPr lang="vi-VN" sz="2800" smtClean="0">
                          <a:effectLst/>
                          <a:latin typeface="Times New Roman" panose="02020603050405020304" pitchFamily="18" charset="0"/>
                          <a:ea typeface="Cambria" panose="02040503050406030204" pitchFamily="18" charset="0"/>
                        </a:rPr>
                        <a:t>tinh </a:t>
                      </a:r>
                      <a:r>
                        <a:rPr lang="vi-VN" sz="2800">
                          <a:effectLst/>
                          <a:latin typeface="Times New Roman" panose="02020603050405020304" pitchFamily="18" charset="0"/>
                          <a:ea typeface="Cambria" panose="02040503050406030204" pitchFamily="18" charset="0"/>
                        </a:rPr>
                        <a:t>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Times New Roman" panose="020206030504050203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6" name="TextBox 5">
            <a:extLst>
              <a:ext uri="{FF2B5EF4-FFF2-40B4-BE49-F238E27FC236}">
                <a16:creationId xmlns:a16="http://schemas.microsoft.com/office/drawing/2014/main" id="{20FAB83B-2A43-57D5-03FE-9B56129DF2DB}"/>
              </a:ext>
            </a:extLst>
          </p:cNvPr>
          <p:cNvSpPr txBox="1"/>
          <p:nvPr/>
        </p:nvSpPr>
        <p:spPr>
          <a:xfrm>
            <a:off x="346785" y="0"/>
            <a:ext cx="8708600" cy="830997"/>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32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4293973420"/>
              </p:ext>
            </p:extLst>
          </p:nvPr>
        </p:nvGraphicFramePr>
        <p:xfrm>
          <a:off x="80682" y="1701948"/>
          <a:ext cx="11878235" cy="54354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Times New Roman" panose="020206030504050203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Times New Roman" panose="020206030504050203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Times New Roman" panose="020206030504050203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Times New Roman" panose="020206030504050203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Times New Roman" panose="020206030504050203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Times New Roman" panose="020206030504050203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Times New Roman" panose="020206030504050203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marR="0" indent="0" algn="l" defTabSz="914400" rtl="0" eaLnBrk="1" fontAlgn="auto" latinLnBrk="0" hangingPunct="1">
                        <a:lnSpc>
                          <a:spcPct val="107000"/>
                        </a:lnSpc>
                        <a:spcBef>
                          <a:spcPts val="600"/>
                        </a:spcBef>
                        <a:spcAft>
                          <a:spcPts val="600"/>
                        </a:spcAft>
                        <a:buClrTx/>
                        <a:buSzTx/>
                        <a:buFontTx/>
                        <a:buNone/>
                        <a:tabLst/>
                        <a:defRPr/>
                      </a:pPr>
                      <a:r>
                        <a:rPr lang="vi-VN" sz="2600">
                          <a:effectLst/>
                          <a:latin typeface="Times New Roman" panose="02020603050405020304" pitchFamily="18" charset="0"/>
                          <a:ea typeface="Cambria" panose="02040503050406030204" pitchFamily="18" charset="0"/>
                        </a:rPr>
                        <a:t>+  </a:t>
                      </a:r>
                      <a:r>
                        <a:rPr lang="en-US" sz="2800" kern="1200" smtClean="0">
                          <a:solidFill>
                            <a:schemeClr val="tx1"/>
                          </a:solidFill>
                          <a:effectLst/>
                          <a:latin typeface="Times New Roman" panose="02020603050405020304" pitchFamily="18" charset="0"/>
                          <a:ea typeface="+mn-ea"/>
                          <a:cs typeface="Times New Roman" panose="02020603050405020304" pitchFamily="18" charset="0"/>
                        </a:rPr>
                        <a:t>Enzyme pepsin biến đổi 1 phần protein trong thức ăn </a:t>
                      </a:r>
                    </a:p>
                    <a:p>
                      <a:pPr marL="228600">
                        <a:lnSpc>
                          <a:spcPct val="107000"/>
                        </a:lnSpc>
                        <a:spcBef>
                          <a:spcPts val="600"/>
                        </a:spcBef>
                        <a:spcAft>
                          <a:spcPts val="600"/>
                        </a:spcAft>
                      </a:pPr>
                      <a:endParaRPr lang="vi-VN" sz="26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Times New Roman" panose="020206030504050203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Times New Roman" panose="020206030504050203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Times New Roman" panose="02020603050405020304" pitchFamily="18" charset="0"/>
                <a:ea typeface="Cambria" panose="02040503050406030204" pitchFamily="18" charset="0"/>
              </a:rPr>
              <a:t>Phiếu học tập số 2.  Bảng tóm tắt hoạt động tiêu hóa ở người</a:t>
            </a:r>
            <a:endParaRPr lang="vi-VN" sz="2600">
              <a:effectLst/>
              <a:latin typeface="Times New Roman" panose="020206030504050203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738664"/>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Times New Roman" panose="02020603050405020304" pitchFamily="18" charset="0"/>
                <a:ea typeface="Cambria" panose="02040503050406030204" pitchFamily="18" charset="0"/>
                <a:cs typeface="Arial" panose="020B0604020202020204" pitchFamily="34" charset="0"/>
              </a:rPr>
              <a:t>2</a:t>
            </a:r>
            <a:r>
              <a:rPr lang="vi-VN" sz="28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2800" b="1">
                <a:solidFill>
                  <a:srgbClr val="F60000"/>
                </a:solidFill>
                <a:latin typeface="Times New Roman" panose="020206030504050203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2273320094"/>
              </p:ext>
            </p:extLst>
          </p:nvPr>
        </p:nvGraphicFramePr>
        <p:xfrm>
          <a:off x="0" y="66502"/>
          <a:ext cx="12192000" cy="6636005"/>
        </p:xfrm>
        <a:graphic>
          <a:graphicData uri="http://schemas.openxmlformats.org/drawingml/2006/table">
            <a:tbl>
              <a:tblPr/>
              <a:tblGrid>
                <a:gridCol w="1679171">
                  <a:extLst>
                    <a:ext uri="{9D8B030D-6E8A-4147-A177-3AD203B41FA5}">
                      <a16:colId xmlns:a16="http://schemas.microsoft.com/office/drawing/2014/main" val="886942058"/>
                    </a:ext>
                  </a:extLst>
                </a:gridCol>
                <a:gridCol w="7248698">
                  <a:extLst>
                    <a:ext uri="{9D8B030D-6E8A-4147-A177-3AD203B41FA5}">
                      <a16:colId xmlns:a16="http://schemas.microsoft.com/office/drawing/2014/main" val="1625002827"/>
                    </a:ext>
                  </a:extLst>
                </a:gridCol>
                <a:gridCol w="3264131">
                  <a:extLst>
                    <a:ext uri="{9D8B030D-6E8A-4147-A177-3AD203B41FA5}">
                      <a16:colId xmlns:a16="http://schemas.microsoft.com/office/drawing/2014/main" val="743429320"/>
                    </a:ext>
                  </a:extLst>
                </a:gridCol>
              </a:tblGrid>
              <a:tr h="1313411">
                <a:tc>
                  <a:txBody>
                    <a:bodyPr/>
                    <a:lstStyle/>
                    <a:p>
                      <a:pPr algn="ctr">
                        <a:lnSpc>
                          <a:spcPct val="107000"/>
                        </a:lnSpc>
                        <a:spcBef>
                          <a:spcPts val="600"/>
                        </a:spcBef>
                        <a:spcAft>
                          <a:spcPts val="600"/>
                        </a:spcAft>
                      </a:pPr>
                      <a:r>
                        <a:rPr lang="en-US" sz="2600" b="1">
                          <a:solidFill>
                            <a:srgbClr val="7030A0"/>
                          </a:solidFill>
                          <a:effectLst/>
                          <a:latin typeface="Times New Roman" panose="020206030504050203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Times New Roman" panose="020206030504050203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Times New Roman" panose="020206030504050203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Times New Roman" panose="020206030504050203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07000"/>
                        </a:lnSpc>
                        <a:spcBef>
                          <a:spcPts val="600"/>
                        </a:spcBef>
                        <a:spcAft>
                          <a:spcPts val="600"/>
                        </a:spcAft>
                        <a:buFontTx/>
                        <a:buNone/>
                      </a:pPr>
                      <a:r>
                        <a:rPr lang="en-US" sz="2600" smtClean="0">
                          <a:effectLst/>
                          <a:latin typeface="Times New Roman" panose="02020603050405020304" pitchFamily="18" charset="0"/>
                          <a:ea typeface="Cambria" panose="02040503050406030204" pitchFamily="18" charset="0"/>
                        </a:rPr>
                        <a:t>- </a:t>
                      </a:r>
                      <a:r>
                        <a:rPr lang="vi-VN" sz="2600" smtClean="0">
                          <a:effectLst/>
                          <a:latin typeface="Times New Roman" panose="02020603050405020304" pitchFamily="18" charset="0"/>
                          <a:ea typeface="Cambria" panose="02040503050406030204" pitchFamily="18" charset="0"/>
                        </a:rPr>
                        <a:t>Tiêu </a:t>
                      </a:r>
                      <a:r>
                        <a:rPr lang="vi-VN" sz="2600">
                          <a:effectLst/>
                          <a:latin typeface="Times New Roman" panose="02020603050405020304" pitchFamily="18" charset="0"/>
                          <a:ea typeface="Cambria" panose="02040503050406030204" pitchFamily="18" charset="0"/>
                        </a:rPr>
                        <a:t>hóa cơ học: co bóp và đẩy thức ăn đi trong ruột non.</a:t>
                      </a:r>
                    </a:p>
                    <a:p>
                      <a:pPr marL="0" lvl="0" indent="0">
                        <a:lnSpc>
                          <a:spcPct val="107000"/>
                        </a:lnSpc>
                        <a:spcBef>
                          <a:spcPts val="600"/>
                        </a:spcBef>
                        <a:spcAft>
                          <a:spcPts val="600"/>
                        </a:spcAft>
                        <a:buFontTx/>
                        <a:buNone/>
                      </a:pPr>
                      <a:r>
                        <a:rPr lang="en-US" sz="2600" smtClean="0">
                          <a:effectLst/>
                          <a:latin typeface="Times New Roman" panose="02020603050405020304" pitchFamily="18" charset="0"/>
                          <a:ea typeface="Cambria" panose="02040503050406030204" pitchFamily="18" charset="0"/>
                        </a:rPr>
                        <a:t>- </a:t>
                      </a:r>
                      <a:r>
                        <a:rPr lang="vi-VN" sz="2600" smtClean="0">
                          <a:effectLst/>
                          <a:latin typeface="Times New Roman" panose="02020603050405020304" pitchFamily="18" charset="0"/>
                          <a:ea typeface="Cambria" panose="02040503050406030204" pitchFamily="18" charset="0"/>
                        </a:rPr>
                        <a:t>Tiêu </a:t>
                      </a:r>
                      <a:r>
                        <a:rPr lang="vi-VN" sz="2600">
                          <a:effectLst/>
                          <a:latin typeface="Times New Roman" panose="02020603050405020304" pitchFamily="18" charset="0"/>
                          <a:ea typeface="Cambria" panose="02040503050406030204" pitchFamily="18" charset="0"/>
                        </a:rPr>
                        <a:t>hóa hóa học: các chất dinh dưỡng trong thức ăn đều được biến đổi thành chất đơn giản </a:t>
                      </a:r>
                      <a:r>
                        <a:rPr lang="vi-VN" sz="2600" smtClean="0">
                          <a:effectLst/>
                          <a:latin typeface="Times New Roman" panose="02020603050405020304" pitchFamily="18" charset="0"/>
                          <a:ea typeface="Cambria" panose="02040503050406030204" pitchFamily="18" charset="0"/>
                        </a:rPr>
                        <a:t>nhờ</a:t>
                      </a:r>
                      <a:r>
                        <a:rPr lang="en-US" sz="2600" smtClean="0">
                          <a:effectLst/>
                          <a:latin typeface="Times New Roman" panose="02020603050405020304" pitchFamily="18" charset="0"/>
                          <a:ea typeface="Cambria" panose="02040503050406030204" pitchFamily="18" charset="0"/>
                        </a:rPr>
                        <a:t> enzim</a:t>
                      </a:r>
                      <a:r>
                        <a:rPr lang="en-US" sz="2600" baseline="0" smtClean="0">
                          <a:effectLst/>
                          <a:latin typeface="Times New Roman" panose="02020603050405020304" pitchFamily="18" charset="0"/>
                          <a:ea typeface="Cambria" panose="02040503050406030204" pitchFamily="18" charset="0"/>
                        </a:rPr>
                        <a:t> có trong dịch tiêu hóa (</a:t>
                      </a:r>
                      <a:r>
                        <a:rPr lang="vi-VN" sz="2600" smtClean="0">
                          <a:effectLst/>
                          <a:latin typeface="Times New Roman" panose="02020603050405020304" pitchFamily="18" charset="0"/>
                          <a:ea typeface="Cambria" panose="02040503050406030204" pitchFamily="18" charset="0"/>
                        </a:rPr>
                        <a:t>dịch </a:t>
                      </a:r>
                      <a:r>
                        <a:rPr lang="vi-VN" sz="2600">
                          <a:effectLst/>
                          <a:latin typeface="Times New Roman" panose="02020603050405020304" pitchFamily="18" charset="0"/>
                          <a:ea typeface="Cambria" panose="02040503050406030204" pitchFamily="18" charset="0"/>
                        </a:rPr>
                        <a:t>tụy, dịch mật, dịch </a:t>
                      </a:r>
                      <a:r>
                        <a:rPr lang="vi-VN" sz="2600" smtClean="0">
                          <a:effectLst/>
                          <a:latin typeface="Times New Roman" panose="02020603050405020304" pitchFamily="18" charset="0"/>
                          <a:ea typeface="Cambria" panose="02040503050406030204" pitchFamily="18" charset="0"/>
                        </a:rPr>
                        <a:t>ruột</a:t>
                      </a:r>
                      <a:r>
                        <a:rPr lang="en-US" sz="2600" smtClean="0">
                          <a:effectLst/>
                          <a:latin typeface="Times New Roman" panose="02020603050405020304" pitchFamily="18" charset="0"/>
                          <a:ea typeface="Cambria" panose="02040503050406030204" pitchFamily="18" charset="0"/>
                        </a:rPr>
                        <a:t>)</a:t>
                      </a:r>
                      <a:r>
                        <a:rPr lang="vi-VN" sz="2600" smtClean="0">
                          <a:effectLst/>
                          <a:latin typeface="Times New Roman" panose="02020603050405020304" pitchFamily="18" charset="0"/>
                          <a:ea typeface="Cambria" panose="02040503050406030204" pitchFamily="18" charset="0"/>
                        </a:rPr>
                        <a:t>.</a:t>
                      </a:r>
                      <a:endParaRPr lang="en-US" sz="2600" smtClean="0">
                        <a:effectLst/>
                        <a:latin typeface="Times New Roman" panose="02020603050405020304" pitchFamily="18" charset="0"/>
                        <a:ea typeface="Cambria" panose="020405030504060302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Times New Roman" panose="02020603050405020304" pitchFamily="18" charset="0"/>
                        <a:buChar char="-"/>
                        <a:tabLst/>
                        <a:defRPr/>
                      </a:pPr>
                      <a:r>
                        <a:rPr lang="en-US" sz="2600" smtClean="0">
                          <a:effectLst/>
                          <a:latin typeface="Times New Roman" panose="02020603050405020304" pitchFamily="18" charset="0"/>
                          <a:ea typeface="Cambria" panose="02040503050406030204" pitchFamily="18" charset="0"/>
                        </a:rPr>
                        <a:t>Hoạt</a:t>
                      </a:r>
                      <a:r>
                        <a:rPr lang="en-US" sz="2600" baseline="0" smtClean="0">
                          <a:effectLst/>
                          <a:latin typeface="Times New Roman" panose="02020603050405020304" pitchFamily="18" charset="0"/>
                          <a:ea typeface="Cambria" panose="02040503050406030204" pitchFamily="18" charset="0"/>
                        </a:rPr>
                        <a:t> động hấp thụ: </a:t>
                      </a:r>
                      <a:r>
                        <a:rPr lang="vi-VN" sz="2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 dinh dưỡng được vận</a:t>
                      </a:r>
                      <a:endParaRPr lang="en-US" sz="2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600"/>
                        </a:spcBef>
                        <a:spcAft>
                          <a:spcPts val="600"/>
                        </a:spcAft>
                        <a:buClrTx/>
                        <a:buSzTx/>
                        <a:buFontTx/>
                        <a:buNone/>
                        <a:tabLst/>
                        <a:defRPr/>
                      </a:pPr>
                      <a:r>
                        <a:rPr lang="vi-VN" sz="2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 qua thành </a:t>
                      </a:r>
                      <a:r>
                        <a:rPr lang="en-US" sz="2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lông ruột, mạch máu và mạch bạch huyết để đến từng tế bào của cơ thể.</a:t>
                      </a:r>
                      <a:endParaRPr lang="en-US" sz="2600" smtClean="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Times New Roman" panose="020206030504050203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Times New Roman" panose="020206030504050203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Times New Roman" panose="020206030504050203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Times New Roman" panose="020206030504050203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Tree>
    <p:extLst>
      <p:ext uri="{BB962C8B-B14F-4D97-AF65-F5344CB8AC3E}">
        <p14:creationId xmlns:p14="http://schemas.microsoft.com/office/powerpoint/2010/main" val="247168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493559"/>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ở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07758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Quá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trình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ở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người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25" name="TextBox 24">
            <a:extLst>
              <a:ext uri="{FF2B5EF4-FFF2-40B4-BE49-F238E27FC236}">
                <a16:creationId xmlns:a16="http://schemas.microsoft.com/office/drawing/2014/main" id="{2303EF22-4FA5-2903-9D5C-706DB1872F41}"/>
              </a:ext>
            </a:extLst>
          </p:cNvPr>
          <p:cNvSpPr txBox="1"/>
          <p:nvPr/>
        </p:nvSpPr>
        <p:spPr>
          <a:xfrm>
            <a:off x="172781" y="1752821"/>
            <a:ext cx="11881508" cy="882357"/>
          </a:xfrm>
          <a:prstGeom prst="rect">
            <a:avLst/>
          </a:prstGeom>
          <a:noFill/>
        </p:spPr>
        <p:txBody>
          <a:bodyPr wrap="square">
            <a:spAutoFit/>
          </a:bodyPr>
          <a:lstStyle/>
          <a:p>
            <a:pPr algn="ctr"/>
            <a:r>
              <a:rPr lang="vi-VN" sz="3600" dirty="0">
                <a:solidFill>
                  <a:srgbClr val="FF0000"/>
                </a:solidFill>
                <a:latin typeface="+mj-lt"/>
              </a:rPr>
              <a:t>Sự tiêu hoá ở bộ phận nào là quan trọng nhất và vì sao?</a:t>
            </a:r>
            <a:endParaRPr lang="en-US" sz="3600" dirty="0">
              <a:solidFill>
                <a:srgbClr val="FF0000"/>
              </a:solidFill>
              <a:latin typeface="+mj-lt"/>
            </a:endParaRPr>
          </a:p>
          <a:p>
            <a:pPr marL="0" marR="0" algn="just">
              <a:lnSpc>
                <a:spcPct val="120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CC25553-9C43-0098-68BF-B614B2C1E26D}"/>
              </a:ext>
            </a:extLst>
          </p:cNvPr>
          <p:cNvSpPr txBox="1"/>
          <p:nvPr/>
        </p:nvSpPr>
        <p:spPr>
          <a:xfrm>
            <a:off x="310492" y="3023491"/>
            <a:ext cx="11881508" cy="1559466"/>
          </a:xfrm>
          <a:prstGeom prst="rect">
            <a:avLst/>
          </a:prstGeom>
          <a:noFill/>
        </p:spPr>
        <p:txBody>
          <a:bodyPr wrap="square">
            <a:spAutoFit/>
          </a:bodyPr>
          <a:lstStyle/>
          <a:p>
            <a:r>
              <a:rPr lang="nl-NL" sz="4000" dirty="0">
                <a:latin typeface="Times New Roman" panose="02020603050405020304" pitchFamily="18" charset="0"/>
                <a:cs typeface="Times New Roman" panose="02020603050405020304" pitchFamily="18" charset="0"/>
              </a:rPr>
              <a:t>Hoạt động tiêu hoá ở ruột non là quan trọng nhất vì tại đây xảy ra tiêu hoá hoàn toàn và hấp thụ chất dinh dưỡng</a:t>
            </a:r>
            <a:endParaRPr lang="en-US" sz="4000" dirty="0">
              <a:latin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05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ea typeface="Cambria" panose="02040503050406030204" pitchFamily="18" charset="0"/>
              </a:rPr>
              <a:t>Thảo luận nhóm đôi </a:t>
            </a:r>
            <a:r>
              <a:rPr lang="en-US" sz="2400" b="1" i="1">
                <a:latin typeface="Times New Roman" panose="02020603050405020304" pitchFamily="18" charset="0"/>
                <a:ea typeface="Cambria" panose="02040503050406030204" pitchFamily="18" charset="0"/>
              </a:rPr>
              <a:t>(3 phút)</a:t>
            </a:r>
          </a:p>
          <a:p>
            <a:pPr algn="ctr"/>
            <a:r>
              <a:rPr lang="en-US" sz="2400" b="1">
                <a:latin typeface="Times New Roman" panose="02020603050405020304" pitchFamily="18" charset="0"/>
                <a:ea typeface="Cambria" panose="02040503050406030204" pitchFamily="18" charset="0"/>
              </a:rPr>
              <a:t>Suy nghĩ, trả lời câu hỏi vào phiếu học tập số 3:</a:t>
            </a:r>
            <a:endParaRPr lang="en-US" sz="2400" b="1" i="1">
              <a:latin typeface="Times New Roman" panose="020206030504050203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Times New Roman" panose="02020603050405020304" pitchFamily="18" charset="0"/>
                        <a:ea typeface="Cambria" panose="02040503050406030204" pitchFamily="18" charset="0"/>
                      </a:endParaRPr>
                    </a:p>
                  </a:txBody>
                  <a:tcPr/>
                </a:tc>
                <a:tc>
                  <a:txBody>
                    <a:bodyPr/>
                    <a:lstStyle/>
                    <a:p>
                      <a:pPr algn="ctr"/>
                      <a:r>
                        <a:rPr lang="en-US" sz="2800" b="1">
                          <a:solidFill>
                            <a:srgbClr val="FF3399"/>
                          </a:solidFill>
                          <a:latin typeface="Times New Roman" panose="02020603050405020304" pitchFamily="18" charset="0"/>
                          <a:ea typeface="Cambria" panose="02040503050406030204" pitchFamily="18" charset="0"/>
                        </a:rPr>
                        <a:t>CÂU HỎI</a:t>
                      </a:r>
                    </a:p>
                  </a:txBody>
                  <a:tcPr/>
                </a:tc>
                <a:tc>
                  <a:txBody>
                    <a:bodyPr/>
                    <a:lstStyle/>
                    <a:p>
                      <a:pPr algn="ctr"/>
                      <a:r>
                        <a:rPr lang="en-US" sz="2800" b="1">
                          <a:solidFill>
                            <a:srgbClr val="FF3399"/>
                          </a:solidFill>
                          <a:latin typeface="Times New Roman" panose="020206030504050203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Times New Roman" panose="020206030504050203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Times New Roman" panose="02020603050405020304" pitchFamily="18" charset="0"/>
                          <a:ea typeface="Cambria" panose="02040503050406030204" pitchFamily="18" charset="0"/>
                        </a:rPr>
                        <a:t>1/ </a:t>
                      </a:r>
                      <a:r>
                        <a:rPr lang="vi-VN" sz="2400">
                          <a:effectLst/>
                          <a:latin typeface="Times New Roman" panose="020206030504050203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Times New Roman" panose="02020603050405020304" pitchFamily="18" charset="0"/>
                        <a:ea typeface="Cambria" panose="02040503050406030204" pitchFamily="18" charset="0"/>
                      </a:endParaRPr>
                    </a:p>
                  </a:txBody>
                  <a:tcPr/>
                </a:tc>
                <a:tc>
                  <a:txBody>
                    <a:bodyPr/>
                    <a:lstStyle/>
                    <a:p>
                      <a:pPr algn="ctr"/>
                      <a:endParaRPr lang="en-US" sz="2800">
                        <a:latin typeface="Times New Roman" panose="020206030504050203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Times New Roman" panose="020206030504050203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Times New Roman" panose="02020603050405020304" pitchFamily="18" charset="0"/>
                          <a:ea typeface="Cambria" panose="02040503050406030204" pitchFamily="18" charset="0"/>
                        </a:rPr>
                        <a:t>2/ </a:t>
                      </a:r>
                      <a:r>
                        <a:rPr lang="vi-VN" sz="2400">
                          <a:effectLst/>
                          <a:latin typeface="Times New Roman" panose="02020603050405020304" pitchFamily="18" charset="0"/>
                          <a:ea typeface="Cambria" panose="02040503050406030204" pitchFamily="18" charset="0"/>
                        </a:rPr>
                        <a:t>Nêu mối quan hệ giữa tiêu hóa và dinh dưỡng</a:t>
                      </a:r>
                      <a:endParaRPr lang="en-US" sz="2600">
                        <a:solidFill>
                          <a:schemeClr val="tx1"/>
                        </a:solidFill>
                        <a:latin typeface="Times New Roman" panose="02020603050405020304" pitchFamily="18" charset="0"/>
                        <a:ea typeface="Cambria" panose="02040503050406030204" pitchFamily="18" charset="0"/>
                      </a:endParaRPr>
                    </a:p>
                  </a:txBody>
                  <a:tcPr/>
                </a:tc>
                <a:tc>
                  <a:txBody>
                    <a:bodyPr/>
                    <a:lstStyle/>
                    <a:p>
                      <a:pPr algn="ctr"/>
                      <a:endParaRPr lang="en-US" sz="2800">
                        <a:solidFill>
                          <a:schemeClr val="tx1"/>
                        </a:solidFill>
                        <a:latin typeface="Times New Roman" panose="020206030504050203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91609"/>
          </a:xfrm>
          <a:prstGeom prst="rect">
            <a:avLst/>
          </a:prstGeom>
          <a:noFill/>
        </p:spPr>
        <p:txBody>
          <a:bodyPr wrap="square">
            <a:spAutoFit/>
          </a:bodyPr>
          <a:lstStyle/>
          <a:p>
            <a:pPr>
              <a:lnSpc>
                <a:spcPct val="107000"/>
              </a:lnSpc>
              <a:spcAft>
                <a:spcPts val="800"/>
              </a:spcAft>
            </a:pPr>
            <a:r>
              <a:rPr lang="vi-VN" sz="2600" i="1">
                <a:effectLst/>
                <a:latin typeface="Times New Roman" panose="02020603050405020304" pitchFamily="18" charset="0"/>
                <a:ea typeface="Cambria" panose="02040503050406030204" pitchFamily="18" charset="0"/>
              </a:rPr>
              <a:t>Phiếu học tập số </a:t>
            </a:r>
            <a:r>
              <a:rPr lang="en-US" sz="2600" i="1">
                <a:effectLst/>
                <a:latin typeface="Times New Roman" panose="02020603050405020304" pitchFamily="18" charset="0"/>
                <a:ea typeface="Cambria" panose="02040503050406030204" pitchFamily="18" charset="0"/>
              </a:rPr>
              <a:t>3</a:t>
            </a:r>
            <a:endParaRPr lang="vi-VN" sz="2600">
              <a:effectLst/>
              <a:latin typeface="Times New Roman" panose="020206030504050203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1785104"/>
          </a:xfrm>
          <a:prstGeom prst="rect">
            <a:avLst/>
          </a:prstGeom>
          <a:noFill/>
        </p:spPr>
        <p:txBody>
          <a:bodyPr wrap="square">
            <a:spAutoFit/>
          </a:bodyPr>
          <a:lstStyle/>
          <a:p>
            <a:pPr marL="0" marR="0" algn="just">
              <a:spcBef>
                <a:spcPts val="0"/>
              </a:spcBef>
              <a:spcAft>
                <a:spcPts val="0"/>
              </a:spcAft>
            </a:pPr>
            <a:r>
              <a:rPr lang="vi-VN" sz="2200" kern="100">
                <a:effectLst/>
                <a:latin typeface="Times New Roman" panose="02020603050405020304" pitchFamily="18" charset="0"/>
                <a:ea typeface="Cambria" panose="02040503050406030204" pitchFamily="18" charset="0"/>
              </a:rPr>
              <a:t>Các cơ quan có sự phối hợp</a:t>
            </a:r>
            <a:r>
              <a:rPr lang="en-US" sz="2200" kern="100">
                <a:effectLst/>
                <a:latin typeface="Times New Roman" panose="02020603050405020304" pitchFamily="18" charset="0"/>
                <a:ea typeface="Cambria" panose="02040503050406030204" pitchFamily="18" charset="0"/>
              </a:rPr>
              <a:t> chặt chẽ</a:t>
            </a:r>
            <a:r>
              <a:rPr lang="vi-VN" sz="2200" kern="100">
                <a:effectLst/>
                <a:latin typeface="Times New Roman" panose="02020603050405020304" pitchFamily="18" charset="0"/>
                <a:ea typeface="Cambria" panose="02040503050406030204" pitchFamily="18" charset="0"/>
              </a:rPr>
              <a:t> với nhau để thực hiện chức năng chung của hệ tiêu hoá.</a:t>
            </a:r>
            <a:endParaRPr lang="en-US" sz="2200" kern="100">
              <a:effectLst/>
              <a:latin typeface="Times New Roman" panose="02020603050405020304" pitchFamily="18" charset="0"/>
              <a:ea typeface="Cambria" panose="02040503050406030204" pitchFamily="18" charset="0"/>
            </a:endParaRPr>
          </a:p>
          <a:p>
            <a:pPr marL="0" marR="0" algn="just">
              <a:spcBef>
                <a:spcPts val="0"/>
              </a:spcBef>
              <a:spcAft>
                <a:spcPts val="0"/>
              </a:spcAft>
            </a:pPr>
            <a:r>
              <a:rPr lang="en-US" sz="2200" kern="100">
                <a:latin typeface="Times New Roman" panose="020206030504050203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Times New Roman" panose="020206030504050203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277547"/>
          </a:xfrm>
          <a:prstGeom prst="rect">
            <a:avLst/>
          </a:prstGeom>
          <a:noFill/>
        </p:spPr>
        <p:txBody>
          <a:bodyPr wrap="square">
            <a:spAutoFit/>
          </a:bodyPr>
          <a:lstStyle/>
          <a:p>
            <a:pPr lvl="0" algn="just">
              <a:spcBef>
                <a:spcPts val="600"/>
              </a:spcBef>
              <a:spcAft>
                <a:spcPts val="600"/>
              </a:spcAft>
            </a:pPr>
            <a:r>
              <a:rPr lang="en-US" sz="2200" smtClean="0">
                <a:effectLst/>
                <a:latin typeface="Times New Roman" panose="02020603050405020304" pitchFamily="18" charset="0"/>
                <a:ea typeface="Cambria" panose="02040503050406030204" pitchFamily="18" charset="0"/>
              </a:rPr>
              <a:t>- </a:t>
            </a:r>
            <a:r>
              <a:rPr lang="vi-VN" sz="2200" smtClean="0">
                <a:effectLst/>
                <a:latin typeface="Times New Roman" panose="02020603050405020304" pitchFamily="18" charset="0"/>
                <a:ea typeface="Cambria" panose="02040503050406030204" pitchFamily="18" charset="0"/>
              </a:rPr>
              <a:t>Trong </a:t>
            </a:r>
            <a:r>
              <a:rPr lang="vi-VN" sz="2200">
                <a:effectLst/>
                <a:latin typeface="Times New Roman" panose="02020603050405020304" pitchFamily="18" charset="0"/>
                <a:ea typeface="Cambria" panose="02040503050406030204" pitchFamily="18" charset="0"/>
              </a:rPr>
              <a:t>quá trình tiêu </a:t>
            </a:r>
            <a:r>
              <a:rPr lang="vi-VN" sz="2200" smtClean="0">
                <a:effectLst/>
                <a:latin typeface="Times New Roman" panose="02020603050405020304" pitchFamily="18" charset="0"/>
                <a:ea typeface="Cambria" panose="02040503050406030204" pitchFamily="18" charset="0"/>
              </a:rPr>
              <a:t>hoá</a:t>
            </a:r>
            <a:r>
              <a:rPr lang="en-US" sz="2200" smtClean="0">
                <a:effectLst/>
                <a:latin typeface="Times New Roman" panose="02020603050405020304" pitchFamily="18" charset="0"/>
                <a:ea typeface="Cambria" panose="02040503050406030204" pitchFamily="18" charset="0"/>
              </a:rPr>
              <a:t> </a:t>
            </a:r>
            <a:r>
              <a:rPr lang="vi-VN" sz="2200" smtClean="0">
                <a:effectLst/>
                <a:latin typeface="Times New Roman" panose="02020603050405020304" pitchFamily="18" charset="0"/>
                <a:ea typeface="Cambria" panose="02040503050406030204" pitchFamily="18" charset="0"/>
              </a:rPr>
              <a:t>thức </a:t>
            </a:r>
            <a:r>
              <a:rPr lang="vi-VN" sz="2200">
                <a:effectLst/>
                <a:latin typeface="Times New Roman" panose="02020603050405020304" pitchFamily="18" charset="0"/>
                <a:ea typeface="Cambria" panose="02040503050406030204" pitchFamily="18" charset="0"/>
              </a:rPr>
              <a:t>ăn biến đổi </a:t>
            </a:r>
            <a:r>
              <a:rPr lang="vi-VN" sz="2200" smtClean="0">
                <a:effectLst/>
                <a:latin typeface="Times New Roman" panose="02020603050405020304" pitchFamily="18" charset="0"/>
                <a:ea typeface="Cambria" panose="02040503050406030204" pitchFamily="18" charset="0"/>
              </a:rPr>
              <a:t>thành </a:t>
            </a:r>
            <a:r>
              <a:rPr lang="vi-VN" sz="2200">
                <a:effectLst/>
                <a:latin typeface="Times New Roman" panose="02020603050405020304" pitchFamily="18" charset="0"/>
                <a:ea typeface="Cambria" panose="02040503050406030204" pitchFamily="18" charset="0"/>
              </a:rPr>
              <a:t>những chất dinh dưỡng đơn giản và được hấp thụ vào máu. Thông qua quá trình thu nhận, biến đổi và sử dụng các chất dinh dưỡng để duy trì sự sống cho cơ </a:t>
            </a:r>
            <a:r>
              <a:rPr lang="vi-VN" sz="2200" smtClean="0">
                <a:effectLst/>
                <a:latin typeface="Times New Roman" panose="02020603050405020304" pitchFamily="18" charset="0"/>
                <a:ea typeface="Cambria" panose="02040503050406030204" pitchFamily="18" charset="0"/>
              </a:rPr>
              <a:t>thể</a:t>
            </a:r>
            <a:endParaRPr lang="en-US" sz="2200">
              <a:latin typeface="Times New Roman" panose="02020603050405020304" pitchFamily="18" charset="0"/>
              <a:ea typeface="Cambria" panose="02040503050406030204" pitchFamily="18" charset="0"/>
            </a:endParaRPr>
          </a:p>
          <a:p>
            <a:pPr lvl="0" algn="just">
              <a:spcBef>
                <a:spcPts val="600"/>
              </a:spcBef>
              <a:spcAft>
                <a:spcPts val="600"/>
              </a:spcAft>
            </a:pPr>
            <a:r>
              <a:rPr lang="en-US" sz="2200" smtClean="0">
                <a:effectLst/>
                <a:latin typeface="Times New Roman" panose="02020603050405020304" pitchFamily="18" charset="0"/>
                <a:ea typeface="Cambria" panose="02040503050406030204" pitchFamily="18" charset="0"/>
              </a:rPr>
              <a:t>- </a:t>
            </a:r>
            <a:r>
              <a:rPr lang="vi-VN" sz="2200" smtClean="0">
                <a:effectLst/>
                <a:latin typeface="Times New Roman" panose="02020603050405020304" pitchFamily="18" charset="0"/>
                <a:ea typeface="Cambria" panose="02040503050406030204" pitchFamily="18" charset="0"/>
              </a:rPr>
              <a:t>Không </a:t>
            </a:r>
            <a:r>
              <a:rPr lang="vi-VN" sz="2200">
                <a:effectLst/>
                <a:latin typeface="Times New Roman" panose="02020603050405020304" pitchFamily="18" charset="0"/>
                <a:ea typeface="Cambria" panose="02040503050406030204" pitchFamily="18" charset="0"/>
              </a:rPr>
              <a:t>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Times New Roman" panose="02020603050405020304" pitchFamily="18" charset="0"/>
                <a:ea typeface="Cambria" panose="02040503050406030204" pitchFamily="18" charset="0"/>
              </a:rPr>
              <a:t>Ăn</a:t>
            </a:r>
            <a:endParaRPr lang="vi-VN" altLang="en-US" sz="3780" b="1" dirty="0">
              <a:solidFill>
                <a:schemeClr val="bg1"/>
              </a:solidFill>
              <a:latin typeface="Times New Roman" panose="02020603050405020304" pitchFamily="18" charset="0"/>
              <a:ea typeface="Cambria" panose="02040503050406030204" pitchFamily="18" charset="0"/>
            </a:endParaRPr>
          </a:p>
          <a:p>
            <a:pPr algn="ctr" eaLnBrk="1" hangingPunct="1"/>
            <a:r>
              <a:rPr lang="vi-VN" altLang="en-US" sz="3780" b="1" dirty="0">
                <a:solidFill>
                  <a:schemeClr val="bg1"/>
                </a:solidFill>
                <a:latin typeface="Times New Roman" panose="02020603050405020304" pitchFamily="18" charset="0"/>
                <a:ea typeface="Cambria" panose="02040503050406030204" pitchFamily="18" charset="0"/>
              </a:rPr>
              <a:t>Uống</a:t>
            </a:r>
            <a:endParaRPr lang="en-US" altLang="en-US" sz="3780" b="1" dirty="0">
              <a:solidFill>
                <a:schemeClr val="bg1"/>
              </a:solidFill>
              <a:latin typeface="Times New Roman" panose="020206030504050203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Times New Roman" panose="020206030504050203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Times New Roman" panose="02020603050405020304" pitchFamily="18" charset="0"/>
                <a:ea typeface="Cambria" panose="02040503050406030204" pitchFamily="18" charset="0"/>
              </a:rPr>
              <a:t> </a:t>
            </a:r>
            <a:r>
              <a:rPr lang="en-US" altLang="en-US" sz="3360" b="1" dirty="0" err="1">
                <a:solidFill>
                  <a:schemeClr val="bg1"/>
                </a:solidFill>
                <a:latin typeface="Times New Roman" panose="02020603050405020304" pitchFamily="18" charset="0"/>
                <a:ea typeface="Cambria" panose="02040503050406030204" pitchFamily="18" charset="0"/>
              </a:rPr>
              <a:t>Biến</a:t>
            </a:r>
            <a:r>
              <a:rPr lang="en-US" altLang="en-US" sz="3360" b="1" dirty="0">
                <a:solidFill>
                  <a:schemeClr val="bg1"/>
                </a:solidFill>
                <a:latin typeface="Times New Roman" panose="02020603050405020304" pitchFamily="18" charset="0"/>
                <a:ea typeface="Cambria" panose="02040503050406030204" pitchFamily="18" charset="0"/>
              </a:rPr>
              <a:t> </a:t>
            </a:r>
            <a:r>
              <a:rPr lang="en-US" altLang="en-US" sz="3360" b="1" dirty="0" err="1">
                <a:solidFill>
                  <a:schemeClr val="bg1"/>
                </a:solidFill>
                <a:latin typeface="Times New Roman" panose="02020603050405020304" pitchFamily="18" charset="0"/>
                <a:ea typeface="Cambria" panose="02040503050406030204" pitchFamily="18" charset="0"/>
              </a:rPr>
              <a:t>đổi</a:t>
            </a:r>
            <a:r>
              <a:rPr lang="en-US" altLang="en-US" sz="3360" b="1" dirty="0">
                <a:solidFill>
                  <a:schemeClr val="bg1"/>
                </a:solidFill>
                <a:latin typeface="Times New Roman" panose="02020603050405020304" pitchFamily="18" charset="0"/>
                <a:ea typeface="Cambria" panose="02040503050406030204" pitchFamily="18" charset="0"/>
              </a:rPr>
              <a:t> </a:t>
            </a:r>
            <a:r>
              <a:rPr lang="en-US" altLang="en-US" sz="3360" b="1" dirty="0" err="1">
                <a:solidFill>
                  <a:schemeClr val="bg1"/>
                </a:solidFill>
                <a:latin typeface="Times New Roman" panose="02020603050405020304" pitchFamily="18" charset="0"/>
                <a:ea typeface="Cambria" panose="02040503050406030204" pitchFamily="18" charset="0"/>
              </a:rPr>
              <a:t>lí</a:t>
            </a:r>
            <a:r>
              <a:rPr lang="en-US" altLang="en-US" sz="3360" b="1" dirty="0">
                <a:solidFill>
                  <a:schemeClr val="bg1"/>
                </a:solidFill>
                <a:latin typeface="Times New Roman" panose="02020603050405020304" pitchFamily="18" charset="0"/>
                <a:ea typeface="Cambria" panose="02040503050406030204" pitchFamily="18" charset="0"/>
              </a:rPr>
              <a:t> </a:t>
            </a:r>
            <a:r>
              <a:rPr lang="en-US" altLang="en-US" sz="3360" b="1" dirty="0" err="1">
                <a:solidFill>
                  <a:schemeClr val="bg1"/>
                </a:solidFill>
                <a:latin typeface="Times New Roman" panose="02020603050405020304" pitchFamily="18" charset="0"/>
                <a:ea typeface="Cambria" panose="02040503050406030204" pitchFamily="18" charset="0"/>
              </a:rPr>
              <a:t>học</a:t>
            </a:r>
            <a:r>
              <a:rPr lang="en-US" altLang="en-US" sz="3360" b="1" dirty="0">
                <a:solidFill>
                  <a:schemeClr val="bg1"/>
                </a:solidFill>
                <a:latin typeface="Times New Roman" panose="020206030504050203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Times New Roman" panose="02020603050405020304" pitchFamily="18" charset="0"/>
                <a:ea typeface="Cambria" panose="02040503050406030204" pitchFamily="18" charset="0"/>
              </a:rPr>
              <a:t>Tiết</a:t>
            </a:r>
            <a:r>
              <a:rPr lang="en-US" altLang="en-US" sz="2940" b="1" dirty="0">
                <a:solidFill>
                  <a:schemeClr val="bg1"/>
                </a:solidFill>
                <a:latin typeface="Times New Roman" panose="02020603050405020304" pitchFamily="18" charset="0"/>
                <a:ea typeface="Cambria" panose="02040503050406030204" pitchFamily="18" charset="0"/>
              </a:rPr>
              <a:t> </a:t>
            </a:r>
            <a:r>
              <a:rPr lang="en-US" altLang="en-US" sz="2940" b="1" dirty="0" err="1">
                <a:solidFill>
                  <a:schemeClr val="bg1"/>
                </a:solidFill>
                <a:latin typeface="Times New Roman" panose="02020603050405020304" pitchFamily="18" charset="0"/>
                <a:ea typeface="Cambria" panose="02040503050406030204" pitchFamily="18" charset="0"/>
              </a:rPr>
              <a:t>dịch</a:t>
            </a:r>
            <a:r>
              <a:rPr lang="en-US" altLang="en-US" sz="2940" b="1" dirty="0">
                <a:solidFill>
                  <a:schemeClr val="bg1"/>
                </a:solidFill>
                <a:latin typeface="Times New Roman" panose="02020603050405020304" pitchFamily="18" charset="0"/>
                <a:ea typeface="Cambria" panose="02040503050406030204" pitchFamily="18" charset="0"/>
              </a:rPr>
              <a:t> </a:t>
            </a:r>
            <a:r>
              <a:rPr lang="en-US" altLang="en-US" sz="2940" b="1" dirty="0" err="1">
                <a:solidFill>
                  <a:schemeClr val="bg1"/>
                </a:solidFill>
                <a:latin typeface="Times New Roman" panose="02020603050405020304" pitchFamily="18" charset="0"/>
                <a:ea typeface="Cambria" panose="02040503050406030204" pitchFamily="18" charset="0"/>
              </a:rPr>
              <a:t>tiêu</a:t>
            </a:r>
            <a:r>
              <a:rPr lang="en-US" altLang="en-US" sz="2940" b="1" dirty="0">
                <a:solidFill>
                  <a:schemeClr val="bg1"/>
                </a:solidFill>
                <a:latin typeface="Times New Roman" panose="02020603050405020304" pitchFamily="18" charset="0"/>
                <a:ea typeface="Cambria" panose="02040503050406030204" pitchFamily="18" charset="0"/>
              </a:rPr>
              <a:t> </a:t>
            </a:r>
            <a:r>
              <a:rPr lang="en-US" altLang="en-US" sz="2940" b="1" dirty="0" err="1">
                <a:solidFill>
                  <a:schemeClr val="bg1"/>
                </a:solidFill>
                <a:latin typeface="Times New Roman" panose="02020603050405020304" pitchFamily="18" charset="0"/>
                <a:ea typeface="Cambria" panose="02040503050406030204" pitchFamily="18" charset="0"/>
              </a:rPr>
              <a:t>hóa</a:t>
            </a:r>
            <a:endParaRPr lang="en-US" altLang="en-US" sz="2940" b="1" dirty="0">
              <a:solidFill>
                <a:schemeClr val="bg1"/>
              </a:solidFill>
              <a:latin typeface="Times New Roman" panose="020206030504050203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Times New Roman" panose="02020603050405020304" pitchFamily="18" charset="0"/>
                <a:ea typeface="Cambria" panose="02040503050406030204" pitchFamily="18" charset="0"/>
              </a:rPr>
              <a:t>Biến</a:t>
            </a:r>
            <a:r>
              <a:rPr lang="en-US" altLang="en-US" sz="3360" b="1" dirty="0">
                <a:solidFill>
                  <a:schemeClr val="bg1"/>
                </a:solidFill>
                <a:latin typeface="Times New Roman" panose="02020603050405020304" pitchFamily="18" charset="0"/>
                <a:ea typeface="Cambria" panose="02040503050406030204" pitchFamily="18" charset="0"/>
              </a:rPr>
              <a:t> </a:t>
            </a:r>
            <a:r>
              <a:rPr lang="en-US" altLang="en-US" sz="3360" b="1" dirty="0" err="1">
                <a:solidFill>
                  <a:schemeClr val="bg1"/>
                </a:solidFill>
                <a:latin typeface="Times New Roman" panose="02020603050405020304" pitchFamily="18" charset="0"/>
                <a:ea typeface="Cambria" panose="02040503050406030204" pitchFamily="18" charset="0"/>
              </a:rPr>
              <a:t>đổi</a:t>
            </a:r>
            <a:r>
              <a:rPr lang="en-US" altLang="en-US" sz="3360" b="1" dirty="0">
                <a:solidFill>
                  <a:schemeClr val="bg1"/>
                </a:solidFill>
                <a:latin typeface="Times New Roman" panose="02020603050405020304" pitchFamily="18" charset="0"/>
                <a:ea typeface="Cambria" panose="02040503050406030204" pitchFamily="18" charset="0"/>
              </a:rPr>
              <a:t> </a:t>
            </a:r>
          </a:p>
          <a:p>
            <a:pPr algn="ctr" eaLnBrk="1" hangingPunct="1"/>
            <a:r>
              <a:rPr lang="en-US" altLang="en-US" sz="3360" b="1" dirty="0" err="1">
                <a:solidFill>
                  <a:schemeClr val="bg1"/>
                </a:solidFill>
                <a:latin typeface="Times New Roman" panose="02020603050405020304" pitchFamily="18" charset="0"/>
                <a:ea typeface="Cambria" panose="02040503050406030204" pitchFamily="18" charset="0"/>
              </a:rPr>
              <a:t>hóa</a:t>
            </a:r>
            <a:r>
              <a:rPr lang="en-US" altLang="en-US" sz="3360" b="1" dirty="0">
                <a:solidFill>
                  <a:schemeClr val="bg1"/>
                </a:solidFill>
                <a:latin typeface="Times New Roman" panose="02020603050405020304" pitchFamily="18" charset="0"/>
                <a:ea typeface="Cambria" panose="02040503050406030204" pitchFamily="18" charset="0"/>
              </a:rPr>
              <a:t> </a:t>
            </a:r>
            <a:r>
              <a:rPr lang="en-US" altLang="en-US" sz="3360" b="1" dirty="0" err="1">
                <a:solidFill>
                  <a:schemeClr val="bg1"/>
                </a:solidFill>
                <a:latin typeface="Times New Roman" panose="02020603050405020304" pitchFamily="18" charset="0"/>
                <a:ea typeface="Cambria" panose="02040503050406030204" pitchFamily="18" charset="0"/>
              </a:rPr>
              <a:t>học</a:t>
            </a:r>
            <a:endParaRPr lang="en-US" altLang="en-US" sz="3360" b="1" dirty="0">
              <a:solidFill>
                <a:schemeClr val="bg1"/>
              </a:solidFill>
              <a:latin typeface="Times New Roman" panose="020206030504050203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Times New Roman" panose="02020603050405020304" pitchFamily="18" charset="0"/>
                <a:ea typeface="Cambria" panose="02040503050406030204" pitchFamily="18" charset="0"/>
              </a:rPr>
              <a:t>Hấp</a:t>
            </a:r>
            <a:r>
              <a:rPr lang="en-US" altLang="en-US" sz="3780" b="1" dirty="0">
                <a:solidFill>
                  <a:schemeClr val="bg1"/>
                </a:solidFill>
                <a:latin typeface="Times New Roman" panose="02020603050405020304" pitchFamily="18" charset="0"/>
                <a:ea typeface="Cambria" panose="02040503050406030204" pitchFamily="18" charset="0"/>
              </a:rPr>
              <a:t> </a:t>
            </a:r>
            <a:r>
              <a:rPr lang="en-US" altLang="en-US" sz="3780" b="1" dirty="0" err="1">
                <a:solidFill>
                  <a:schemeClr val="bg1"/>
                </a:solidFill>
                <a:latin typeface="Times New Roman" panose="02020603050405020304" pitchFamily="18" charset="0"/>
                <a:ea typeface="Cambria" panose="02040503050406030204" pitchFamily="18" charset="0"/>
              </a:rPr>
              <a:t>thụ</a:t>
            </a:r>
            <a:r>
              <a:rPr lang="en-US" altLang="en-US" sz="3780" b="1" dirty="0">
                <a:solidFill>
                  <a:schemeClr val="bg1"/>
                </a:solidFill>
                <a:latin typeface="Times New Roman" panose="02020603050405020304" pitchFamily="18" charset="0"/>
                <a:ea typeface="Cambria" panose="02040503050406030204" pitchFamily="18" charset="0"/>
              </a:rPr>
              <a:t> </a:t>
            </a:r>
          </a:p>
          <a:p>
            <a:pPr algn="ctr" eaLnBrk="1" hangingPunct="1"/>
            <a:r>
              <a:rPr lang="en-US" altLang="en-US" sz="3780" b="1" dirty="0" err="1">
                <a:solidFill>
                  <a:schemeClr val="bg1"/>
                </a:solidFill>
                <a:latin typeface="Times New Roman" panose="02020603050405020304" pitchFamily="18" charset="0"/>
                <a:ea typeface="Cambria" panose="02040503050406030204" pitchFamily="18" charset="0"/>
              </a:rPr>
              <a:t>chất</a:t>
            </a:r>
            <a:r>
              <a:rPr lang="en-US" altLang="en-US" sz="3780" b="1" dirty="0">
                <a:solidFill>
                  <a:schemeClr val="bg1"/>
                </a:solidFill>
                <a:latin typeface="Times New Roman" panose="02020603050405020304" pitchFamily="18" charset="0"/>
                <a:ea typeface="Cambria" panose="02040503050406030204" pitchFamily="18" charset="0"/>
              </a:rPr>
              <a:t> </a:t>
            </a:r>
            <a:r>
              <a:rPr lang="en-US" altLang="en-US" sz="3780" b="1" dirty="0" err="1">
                <a:solidFill>
                  <a:schemeClr val="bg1"/>
                </a:solidFill>
                <a:latin typeface="Times New Roman" panose="02020603050405020304" pitchFamily="18" charset="0"/>
                <a:ea typeface="Cambria" panose="02040503050406030204" pitchFamily="18" charset="0"/>
              </a:rPr>
              <a:t>dinh</a:t>
            </a:r>
            <a:r>
              <a:rPr lang="en-US" altLang="en-US" sz="3780" b="1" dirty="0">
                <a:solidFill>
                  <a:schemeClr val="bg1"/>
                </a:solidFill>
                <a:latin typeface="Times New Roman" panose="02020603050405020304" pitchFamily="18" charset="0"/>
                <a:ea typeface="Cambria" panose="02040503050406030204" pitchFamily="18" charset="0"/>
              </a:rPr>
              <a:t> </a:t>
            </a:r>
          </a:p>
          <a:p>
            <a:pPr algn="ctr" eaLnBrk="1" hangingPunct="1"/>
            <a:r>
              <a:rPr lang="en-US" altLang="en-US" sz="3780" b="1" dirty="0" err="1">
                <a:solidFill>
                  <a:schemeClr val="bg1"/>
                </a:solidFill>
                <a:latin typeface="Times New Roman" panose="02020603050405020304" pitchFamily="18" charset="0"/>
                <a:ea typeface="Cambria" panose="02040503050406030204" pitchFamily="18" charset="0"/>
              </a:rPr>
              <a:t>dưỡng</a:t>
            </a:r>
            <a:endParaRPr lang="en-US" altLang="en-US" sz="3780" b="1" dirty="0">
              <a:solidFill>
                <a:schemeClr val="bg1"/>
              </a:solidFill>
              <a:latin typeface="Times New Roman" panose="020206030504050203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Times New Roman" panose="02020603050405020304" pitchFamily="18" charset="0"/>
                <a:ea typeface="Cambria" panose="02040503050406030204" pitchFamily="18" charset="0"/>
              </a:rPr>
              <a:t>Thải</a:t>
            </a:r>
            <a:r>
              <a:rPr lang="en-US" altLang="en-US" sz="3780" b="1" dirty="0">
                <a:solidFill>
                  <a:schemeClr val="bg1"/>
                </a:solidFill>
                <a:latin typeface="Times New Roman" panose="02020603050405020304" pitchFamily="18" charset="0"/>
                <a:ea typeface="Cambria" panose="02040503050406030204" pitchFamily="18" charset="0"/>
              </a:rPr>
              <a:t> </a:t>
            </a:r>
            <a:r>
              <a:rPr lang="en-US" altLang="en-US" sz="3780" b="1" dirty="0" err="1">
                <a:solidFill>
                  <a:schemeClr val="bg1"/>
                </a:solidFill>
                <a:latin typeface="Times New Roman" panose="02020603050405020304" pitchFamily="18" charset="0"/>
                <a:ea typeface="Cambria" panose="02040503050406030204" pitchFamily="18" charset="0"/>
              </a:rPr>
              <a:t>phân</a:t>
            </a:r>
            <a:endParaRPr lang="en-US" altLang="en-US" sz="3780" b="1" dirty="0">
              <a:solidFill>
                <a:schemeClr val="bg1"/>
              </a:solidFill>
              <a:latin typeface="Times New Roman" panose="020206030504050203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Đẩy</a:t>
            </a:r>
            <a:r>
              <a:rPr lang="en-US" altLang="en-US" sz="378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altLang="en-US" sz="378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chất</a:t>
            </a:r>
            <a:r>
              <a:rPr lang="en-US" altLang="en-US" sz="378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altLang="en-US" sz="378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ống</a:t>
            </a:r>
            <a:r>
              <a:rPr lang="en-US" altLang="en-US" sz="378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tiêu</a:t>
            </a:r>
            <a:r>
              <a:rPr lang="en-US" altLang="en-US" sz="378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latin typeface="Times New Roman" panose="02020603050405020304" pitchFamily="18" charset="0"/>
                <a:ea typeface="Cambria" panose="02040503050406030204" pitchFamily="18" charset="0"/>
                <a:cs typeface="Times New Roman" panose="02020603050405020304" pitchFamily="18" charset="0"/>
              </a:rPr>
              <a:t>hóa</a:t>
            </a:r>
            <a:endParaRPr lang="en-US" altLang="en-US" sz="378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Sơ</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đồ</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khái</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quát</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về</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hoạt</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của</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quá</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trình</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tiêu</a:t>
            </a:r>
            <a:r>
              <a:rPr lang="en-US" altLang="en-US" sz="2400" b="1" i="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i="1" dirty="0" err="1">
                <a:latin typeface="Times New Roman" panose="02020603050405020304" pitchFamily="18" charset="0"/>
                <a:ea typeface="Cambria" panose="02040503050406030204" pitchFamily="18" charset="0"/>
                <a:cs typeface="Times New Roman" panose="02020603050405020304" pitchFamily="18" charset="0"/>
              </a:rPr>
              <a:t>hóa</a:t>
            </a:r>
            <a:endParaRPr lang="en-US" altLang="en-US" sz="24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982068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solidFill>
                  <a:srgbClr val="F60000"/>
                </a:solidFill>
                <a:latin typeface="Times New Roman" panose="02020603050405020304" pitchFamily="18" charset="0"/>
                <a:ea typeface="Cambria" panose="02040503050406030204" pitchFamily="18" charset="0"/>
                <a:cs typeface="Arial" panose="020B0604020202020204" pitchFamily="34" charset="0"/>
              </a:rPr>
              <a:t>III. Một số bệnh về đường tiêu hóa.</a:t>
            </a:r>
            <a:endParaRPr lang="vi-VN" sz="2800" b="1">
              <a:solidFill>
                <a:srgbClr val="F60000"/>
              </a:solidFill>
              <a:latin typeface="Times New Roman" panose="02020603050405020304" pitchFamily="18" charset="0"/>
              <a:ea typeface="Cambria" panose="02040503050406030204" pitchFamily="18" charset="0"/>
              <a:cs typeface="Arial" panose="020B0604020202020204" pitchFamily="34" charset="0"/>
            </a:endParaRP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2626822" y="2278250"/>
            <a:ext cx="8778239" cy="287564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ea typeface="Cambria" panose="02040503050406030204" pitchFamily="18" charset="0"/>
              </a:rPr>
              <a:t>Đau sâu răng, đau dạ dày, viêm loét dạ dày, rối loạn tiêu hóa</a:t>
            </a:r>
            <a:r>
              <a:rPr lang="en-US" sz="3600" smtClean="0">
                <a:latin typeface="Times New Roman" panose="02020603050405020304" pitchFamily="18" charset="0"/>
                <a:ea typeface="Cambria" panose="02040503050406030204" pitchFamily="18" charset="0"/>
              </a:rPr>
              <a:t>, tiêu chảy, táo bón, viêm ruột thừa, ….</a:t>
            </a:r>
            <a:endParaRPr lang="en-US" sz="3600">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243000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493559"/>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bệnh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đường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07758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13" name="TextBox 12">
            <a:extLst>
              <a:ext uri="{FF2B5EF4-FFF2-40B4-BE49-F238E27FC236}">
                <a16:creationId xmlns:a16="http://schemas.microsoft.com/office/drawing/2014/main" id="{E5805499-0236-B571-AD41-A5930F198977}"/>
              </a:ext>
            </a:extLst>
          </p:cNvPr>
          <p:cNvSpPr txBox="1"/>
          <p:nvPr/>
        </p:nvSpPr>
        <p:spPr>
          <a:xfrm>
            <a:off x="172781" y="1168798"/>
            <a:ext cx="12019219" cy="5853910"/>
          </a:xfrm>
          <a:prstGeom prst="rect">
            <a:avLst/>
          </a:prstGeom>
          <a:noFill/>
        </p:spPr>
        <p:txBody>
          <a:bodyPr wrap="square">
            <a:spAutoFit/>
          </a:bodyPr>
          <a:lstStyle/>
          <a:p>
            <a:pPr marL="0" marR="0" algn="ctr">
              <a:lnSpc>
                <a:spcPct val="120000"/>
              </a:lnSpc>
              <a:spcBef>
                <a:spcPts val="0"/>
              </a:spcBef>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PHT </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số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20000"/>
              </a:lnSpc>
              <a:spcBef>
                <a:spcPts val="0"/>
              </a:spcBef>
              <a:spcAft>
                <a:spcPts val="0"/>
              </a:spcAft>
            </a:pPr>
            <a:endParaRPr lang="en-US" sz="28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20000"/>
              </a:lnSpc>
              <a:spcBef>
                <a:spcPts val="0"/>
              </a:spcBef>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20000"/>
              </a:lnSpc>
              <a:spcBef>
                <a:spcPts val="0"/>
              </a:spcBef>
              <a:spcAft>
                <a:spcPts val="0"/>
              </a:spcAft>
            </a:pPr>
            <a:endParaRPr lang="en-US" sz="28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20000"/>
              </a:lnSpc>
              <a:spcBef>
                <a:spcPts val="0"/>
              </a:spcBef>
              <a:spcAft>
                <a:spcPts val="0"/>
              </a:spcAft>
            </a:pPr>
            <a:endParaRPr lang="en-US" sz="28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20000"/>
              </a:lnSpc>
              <a:spcBef>
                <a:spcPts val="0"/>
              </a:spcBef>
              <a:spcAft>
                <a:spcPts val="0"/>
              </a:spcAft>
            </a:pPr>
            <a:endParaRPr lang="en-US" sz="28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24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sát hình 32.2, thảo luận về các giai đoạn hình thành lỗ sâu răng?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 các biện pháp giúp phòng, chống sâu răng và các việc nên làm để hạn chế những ảnh hưởng tới sức khoẻ khi đã bị sâu răng?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bị dạ dày -tá tràng nên và không nên sư dụng các loại thức ăn, đồ uống nào? Em hãy kể tên và giải thích?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Nêu các biện pháp bảo vệ hệ tiêu hoá và cơ sở khoa học của các biện pháp đó?</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24580798"/>
              </p:ext>
            </p:extLst>
          </p:nvPr>
        </p:nvGraphicFramePr>
        <p:xfrm>
          <a:off x="172781" y="1661605"/>
          <a:ext cx="11301180" cy="2286000"/>
        </p:xfrm>
        <a:graphic>
          <a:graphicData uri="http://schemas.openxmlformats.org/drawingml/2006/table">
            <a:tbl>
              <a:tblPr firstRow="1" bandRow="1">
                <a:tableStyleId>{5C22544A-7EE6-4342-B048-85BDC9FD1C3A}</a:tableStyleId>
              </a:tblPr>
              <a:tblGrid>
                <a:gridCol w="3767060">
                  <a:extLst>
                    <a:ext uri="{9D8B030D-6E8A-4147-A177-3AD203B41FA5}">
                      <a16:colId xmlns:a16="http://schemas.microsoft.com/office/drawing/2014/main" val="2005233382"/>
                    </a:ext>
                  </a:extLst>
                </a:gridCol>
                <a:gridCol w="3767060">
                  <a:extLst>
                    <a:ext uri="{9D8B030D-6E8A-4147-A177-3AD203B41FA5}">
                      <a16:colId xmlns:a16="http://schemas.microsoft.com/office/drawing/2014/main" val="825630702"/>
                    </a:ext>
                  </a:extLst>
                </a:gridCol>
                <a:gridCol w="3767060">
                  <a:extLst>
                    <a:ext uri="{9D8B030D-6E8A-4147-A177-3AD203B41FA5}">
                      <a16:colId xmlns:a16="http://schemas.microsoft.com/office/drawing/2014/main" val="19711456"/>
                    </a:ext>
                  </a:extLst>
                </a:gridCol>
              </a:tblGrid>
              <a:tr h="450888">
                <a:tc>
                  <a:txBody>
                    <a:bodyPr/>
                    <a:lstStyle/>
                    <a:p>
                      <a:r>
                        <a:rPr lang="en-US" sz="2400" smtClean="0">
                          <a:latin typeface="Times New Roman" panose="02020603050405020304" pitchFamily="18" charset="0"/>
                          <a:cs typeface="Times New Roman" panose="02020603050405020304" pitchFamily="18" charset="0"/>
                        </a:rPr>
                        <a:t>Nội</a:t>
                      </a:r>
                      <a:r>
                        <a:rPr lang="en-US" sz="2400" baseline="0" smtClean="0">
                          <a:latin typeface="Times New Roman" panose="02020603050405020304" pitchFamily="18" charset="0"/>
                          <a:cs typeface="Times New Roman" panose="02020603050405020304" pitchFamily="18" charset="0"/>
                        </a:rPr>
                        <a:t> dung</a:t>
                      </a:r>
                      <a:endParaRPr lang="en-US" sz="2400">
                        <a:latin typeface="Times New Roman" panose="02020603050405020304" pitchFamily="18" charset="0"/>
                        <a:cs typeface="Times New Roman" panose="02020603050405020304" pitchFamily="18" charset="0"/>
                      </a:endParaRPr>
                    </a:p>
                  </a:txBody>
                  <a:tcPr/>
                </a:tc>
                <a:tc>
                  <a:txBody>
                    <a:bodyPr/>
                    <a:lstStyle/>
                    <a:p>
                      <a:r>
                        <a:rPr lang="en-US" sz="2400" smtClean="0">
                          <a:latin typeface="Times New Roman" panose="02020603050405020304" pitchFamily="18" charset="0"/>
                          <a:cs typeface="Times New Roman" panose="02020603050405020304" pitchFamily="18" charset="0"/>
                        </a:rPr>
                        <a:t>Sâu</a:t>
                      </a:r>
                      <a:r>
                        <a:rPr lang="en-US" sz="2400" baseline="0" smtClean="0">
                          <a:latin typeface="Times New Roman" panose="02020603050405020304" pitchFamily="18" charset="0"/>
                          <a:cs typeface="Times New Roman" panose="02020603050405020304" pitchFamily="18" charset="0"/>
                        </a:rPr>
                        <a:t> răng</a:t>
                      </a:r>
                      <a:endParaRPr lang="en-US" sz="2400">
                        <a:latin typeface="Times New Roman" panose="02020603050405020304" pitchFamily="18" charset="0"/>
                        <a:cs typeface="Times New Roman" panose="02020603050405020304" pitchFamily="18" charset="0"/>
                      </a:endParaRPr>
                    </a:p>
                  </a:txBody>
                  <a:tcPr/>
                </a:tc>
                <a:tc>
                  <a:txBody>
                    <a:bodyPr/>
                    <a:lstStyle/>
                    <a:p>
                      <a:r>
                        <a:rPr lang="en-US" sz="2400" smtClean="0">
                          <a:latin typeface="Times New Roman" panose="02020603050405020304" pitchFamily="18" charset="0"/>
                          <a:cs typeface="Times New Roman" panose="02020603050405020304" pitchFamily="18" charset="0"/>
                        </a:rPr>
                        <a:t>Viêm</a:t>
                      </a:r>
                      <a:r>
                        <a:rPr lang="en-US" sz="2400" baseline="0" smtClean="0">
                          <a:latin typeface="Times New Roman" panose="02020603050405020304" pitchFamily="18" charset="0"/>
                          <a:cs typeface="Times New Roman" panose="02020603050405020304" pitchFamily="18" charset="0"/>
                        </a:rPr>
                        <a:t> loát dạ dày- tá tràng</a:t>
                      </a: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29938359"/>
                  </a:ext>
                </a:extLst>
              </a:tr>
              <a:tr h="457150">
                <a:tc>
                  <a:txBody>
                    <a:bodyPr/>
                    <a:lstStyle/>
                    <a:p>
                      <a:r>
                        <a:rPr lang="en-US" sz="2400" smtClean="0">
                          <a:latin typeface="Times New Roman" panose="02020603050405020304" pitchFamily="18" charset="0"/>
                          <a:cs typeface="Times New Roman" panose="02020603050405020304" pitchFamily="18" charset="0"/>
                        </a:rPr>
                        <a:t>Khái</a:t>
                      </a:r>
                      <a:r>
                        <a:rPr lang="en-US" sz="2400" baseline="0" smtClean="0">
                          <a:latin typeface="Times New Roman" panose="02020603050405020304" pitchFamily="18" charset="0"/>
                          <a:cs typeface="Times New Roman" panose="02020603050405020304" pitchFamily="18" charset="0"/>
                        </a:rPr>
                        <a:t> niệm,</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1458547"/>
                  </a:ext>
                </a:extLst>
              </a:tr>
              <a:tr h="457150">
                <a:tc>
                  <a:txBody>
                    <a:bodyPr/>
                    <a:lstStyle/>
                    <a:p>
                      <a:r>
                        <a:rPr lang="en-US" sz="2400" smtClean="0">
                          <a:latin typeface="Times New Roman" panose="02020603050405020304" pitchFamily="18" charset="0"/>
                          <a:cs typeface="Times New Roman" panose="02020603050405020304" pitchFamily="18" charset="0"/>
                        </a:rPr>
                        <a:t>Nguyên</a:t>
                      </a:r>
                      <a:r>
                        <a:rPr lang="en-US" sz="2400" baseline="0" smtClean="0">
                          <a:latin typeface="Times New Roman" panose="02020603050405020304" pitchFamily="18" charset="0"/>
                          <a:cs typeface="Times New Roman" panose="02020603050405020304" pitchFamily="18" charset="0"/>
                        </a:rPr>
                        <a:t>  nhân</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3500546"/>
                  </a:ext>
                </a:extLst>
              </a:tr>
              <a:tr h="457150">
                <a:tc>
                  <a:txBody>
                    <a:bodyPr/>
                    <a:lstStyle/>
                    <a:p>
                      <a:r>
                        <a:rPr lang="en-US" sz="2400" smtClean="0">
                          <a:latin typeface="Times New Roman" panose="02020603050405020304" pitchFamily="18" charset="0"/>
                          <a:cs typeface="Times New Roman" panose="02020603050405020304" pitchFamily="18" charset="0"/>
                        </a:rPr>
                        <a:t>Biểu hiện</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26369403"/>
                  </a:ext>
                </a:extLst>
              </a:tr>
              <a:tr h="457150">
                <a:tc>
                  <a:txBody>
                    <a:bodyPr/>
                    <a:lstStyle/>
                    <a:p>
                      <a:r>
                        <a:rPr lang="en-US" sz="2400" smtClean="0">
                          <a:latin typeface="Times New Roman" panose="02020603050405020304" pitchFamily="18" charset="0"/>
                          <a:cs typeface="Times New Roman" panose="02020603050405020304" pitchFamily="18" charset="0"/>
                        </a:rPr>
                        <a:t>Phòng</a:t>
                      </a:r>
                      <a:r>
                        <a:rPr lang="en-US" sz="2400" baseline="0" smtClean="0">
                          <a:latin typeface="Times New Roman" panose="02020603050405020304" pitchFamily="18" charset="0"/>
                          <a:cs typeface="Times New Roman" panose="02020603050405020304" pitchFamily="18" charset="0"/>
                        </a:rPr>
                        <a:t> tránh</a:t>
                      </a:r>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6378080"/>
                  </a:ext>
                </a:extLst>
              </a:tr>
            </a:tbl>
          </a:graphicData>
        </a:graphic>
      </p:graphicFrame>
    </p:spTree>
    <p:extLst>
      <p:ext uri="{BB962C8B-B14F-4D97-AF65-F5344CB8AC3E}">
        <p14:creationId xmlns:p14="http://schemas.microsoft.com/office/powerpoint/2010/main" val="3458095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400110"/>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361121"/>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bệnh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07758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D3884DC-185F-268A-C540-03A4A8A34A93}"/>
              </a:ext>
            </a:extLst>
          </p:cNvPr>
          <p:cNvGraphicFramePr>
            <a:graphicFrameLocks noGrp="1"/>
          </p:cNvGraphicFramePr>
          <p:nvPr>
            <p:extLst>
              <p:ext uri="{D42A27DB-BD31-4B8C-83A1-F6EECF244321}">
                <p14:modId xmlns:p14="http://schemas.microsoft.com/office/powerpoint/2010/main" val="63106350"/>
              </p:ext>
            </p:extLst>
          </p:nvPr>
        </p:nvGraphicFramePr>
        <p:xfrm>
          <a:off x="57392" y="1077582"/>
          <a:ext cx="12134608" cy="6070763"/>
        </p:xfrm>
        <a:graphic>
          <a:graphicData uri="http://schemas.openxmlformats.org/drawingml/2006/table">
            <a:tbl>
              <a:tblPr firstRow="1" firstCol="1" bandRow="1"/>
              <a:tblGrid>
                <a:gridCol w="1920877">
                  <a:extLst>
                    <a:ext uri="{9D8B030D-6E8A-4147-A177-3AD203B41FA5}">
                      <a16:colId xmlns:a16="http://schemas.microsoft.com/office/drawing/2014/main" val="1580474293"/>
                    </a:ext>
                  </a:extLst>
                </a:gridCol>
                <a:gridCol w="4282775">
                  <a:extLst>
                    <a:ext uri="{9D8B030D-6E8A-4147-A177-3AD203B41FA5}">
                      <a16:colId xmlns:a16="http://schemas.microsoft.com/office/drawing/2014/main" val="3035597227"/>
                    </a:ext>
                  </a:extLst>
                </a:gridCol>
                <a:gridCol w="5930956">
                  <a:extLst>
                    <a:ext uri="{9D8B030D-6E8A-4147-A177-3AD203B41FA5}">
                      <a16:colId xmlns:a16="http://schemas.microsoft.com/office/drawing/2014/main" val="3255535208"/>
                    </a:ext>
                  </a:extLst>
                </a:gridCol>
              </a:tblGrid>
              <a:tr h="683313">
                <a:tc>
                  <a:txBody>
                    <a:bodyPr/>
                    <a:lstStyle/>
                    <a:p>
                      <a:pPr marL="0" marR="0" algn="ctr">
                        <a:lnSpc>
                          <a:spcPct val="120000"/>
                        </a:lnSpc>
                        <a:spcBef>
                          <a:spcPts val="0"/>
                        </a:spcBef>
                        <a:spcAft>
                          <a:spcPts val="0"/>
                        </a:spcAft>
                      </a:pPr>
                      <a:r>
                        <a:rPr lang="nl-NL"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 răng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 loét dạ dày-tá tràng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975290"/>
                  </a:ext>
                </a:extLst>
              </a:tr>
              <a:tr h="1087813">
                <a:tc>
                  <a:txBody>
                    <a:bodyPr/>
                    <a:lstStyle/>
                    <a:p>
                      <a:pPr marL="0" marR="0">
                        <a:lnSpc>
                          <a:spcPct val="120000"/>
                        </a:lnSpc>
                        <a:spcBef>
                          <a:spcPts val="0"/>
                        </a:spcBef>
                        <a:spcAft>
                          <a:spcPts val="0"/>
                        </a:spcAft>
                      </a:pPr>
                      <a:r>
                        <a:rPr lang="nl-NL"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Khái niệm</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tabLst>
                          <a:tab pos="685800" algn="l"/>
                        </a:tabLst>
                      </a:pPr>
                      <a:r>
                        <a:rPr lang="nl-NL"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629649"/>
                  </a:ext>
                </a:extLst>
              </a:tr>
              <a:tr h="1452170">
                <a:tc>
                  <a:txBody>
                    <a:bodyPr/>
                    <a:lstStyle/>
                    <a:p>
                      <a:pPr marL="0" marR="0">
                        <a:lnSpc>
                          <a:spcPct val="120000"/>
                        </a:lnSpc>
                        <a:spcBef>
                          <a:spcPts val="0"/>
                        </a:spcBef>
                        <a:spcAft>
                          <a:spcPts val="0"/>
                        </a:spcAft>
                      </a:pPr>
                      <a:r>
                        <a:rPr lang="nl-NL"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8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8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nl-NL" sz="2800" b="0" baseline="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774257"/>
                  </a:ext>
                </a:extLst>
              </a:tr>
              <a:tr h="1310054">
                <a:tc>
                  <a:txBody>
                    <a:bodyPr/>
                    <a:lstStyle/>
                    <a:p>
                      <a:pPr marL="0" marR="0">
                        <a:lnSpc>
                          <a:spcPct val="120000"/>
                        </a:lnSpc>
                        <a:spcBef>
                          <a:spcPts val="0"/>
                        </a:spcBef>
                        <a:spcAft>
                          <a:spcPts val="0"/>
                        </a:spcAft>
                      </a:pPr>
                      <a:r>
                        <a:rPr lang="nl-NL"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nl-NL" sz="28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8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a:t>
                      </a:r>
                      <a:r>
                        <a:rPr lang="nl-NL"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nl-NL"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813458"/>
                  </a:ext>
                </a:extLst>
              </a:tr>
              <a:tr h="1537413">
                <a:tc>
                  <a:txBody>
                    <a:bodyPr/>
                    <a:lstStyle/>
                    <a:p>
                      <a:pPr marL="0" marR="0">
                        <a:lnSpc>
                          <a:spcPct val="120000"/>
                        </a:lnSpc>
                        <a:spcBef>
                          <a:spcPts val="0"/>
                        </a:spcBef>
                        <a:spcAft>
                          <a:spcPts val="0"/>
                        </a:spcAft>
                      </a:pPr>
                      <a:r>
                        <a:rPr lang="nl-NL"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Phòng tránh</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808399"/>
                  </a:ext>
                </a:extLst>
              </a:tr>
            </a:tbl>
          </a:graphicData>
        </a:graphic>
      </p:graphicFrame>
      <p:sp>
        <p:nvSpPr>
          <p:cNvPr id="9" name="TextBox 8">
            <a:extLst>
              <a:ext uri="{FF2B5EF4-FFF2-40B4-BE49-F238E27FC236}">
                <a16:creationId xmlns:a16="http://schemas.microsoft.com/office/drawing/2014/main" id="{0EA4BC49-E2F6-7977-F250-BC099B57BEFD}"/>
              </a:ext>
            </a:extLst>
          </p:cNvPr>
          <p:cNvSpPr txBox="1"/>
          <p:nvPr/>
        </p:nvSpPr>
        <p:spPr>
          <a:xfrm>
            <a:off x="1959935" y="1977155"/>
            <a:ext cx="3944679" cy="1015663"/>
          </a:xfrm>
          <a:prstGeom prst="rect">
            <a:avLst/>
          </a:prstGeom>
          <a:noFill/>
        </p:spPr>
        <p:txBody>
          <a:bodyPr wrap="square" rtlCol="0">
            <a:spAutoFit/>
          </a:bodyPr>
          <a:lstStyle/>
          <a:p>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Tình trạng tổn thương phần mô cứng của răng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0" name="TextBox 9">
            <a:extLst>
              <a:ext uri="{FF2B5EF4-FFF2-40B4-BE49-F238E27FC236}">
                <a16:creationId xmlns:a16="http://schemas.microsoft.com/office/drawing/2014/main" id="{186F617B-1458-C1D8-3719-5D5D9EE23282}"/>
              </a:ext>
            </a:extLst>
          </p:cNvPr>
          <p:cNvSpPr txBox="1"/>
          <p:nvPr/>
        </p:nvSpPr>
        <p:spPr>
          <a:xfrm>
            <a:off x="1959935" y="3346007"/>
            <a:ext cx="3944679" cy="769441"/>
          </a:xfrm>
          <a:prstGeom prst="rect">
            <a:avLst/>
          </a:prstGeom>
          <a:noFill/>
        </p:spPr>
        <p:txBody>
          <a:bodyPr wrap="square" rtlCol="0">
            <a:spAutoFit/>
          </a:bodyPr>
          <a:lstStyle/>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Do vi khuẩn gây ra.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1" name="TextBox 10">
            <a:extLst>
              <a:ext uri="{FF2B5EF4-FFF2-40B4-BE49-F238E27FC236}">
                <a16:creationId xmlns:a16="http://schemas.microsoft.com/office/drawing/2014/main" id="{6ABB7140-A0D4-ADFE-AA12-36938136CC32}"/>
              </a:ext>
            </a:extLst>
          </p:cNvPr>
          <p:cNvSpPr txBox="1"/>
          <p:nvPr/>
        </p:nvSpPr>
        <p:spPr>
          <a:xfrm>
            <a:off x="6433205" y="1937916"/>
            <a:ext cx="5733019" cy="113877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Bệnh do tổn thương viêm và loét lớp niêm mạc dạ dày  hoặc tá tràng.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12" name="TextBox 11">
            <a:extLst>
              <a:ext uri="{FF2B5EF4-FFF2-40B4-BE49-F238E27FC236}">
                <a16:creationId xmlns:a16="http://schemas.microsoft.com/office/drawing/2014/main" id="{729B915A-2F6E-531B-3801-54E385CE55D8}"/>
              </a:ext>
            </a:extLst>
          </p:cNvPr>
          <p:cNvSpPr txBox="1"/>
          <p:nvPr/>
        </p:nvSpPr>
        <p:spPr>
          <a:xfrm>
            <a:off x="6288755" y="5752765"/>
            <a:ext cx="5949804" cy="1138773"/>
          </a:xfrm>
          <a:prstGeom prst="rect">
            <a:avLst/>
          </a:prstGeom>
          <a:noFill/>
        </p:spPr>
        <p:txBody>
          <a:bodyPr wrap="square" rtlCol="0">
            <a:spAutoFit/>
          </a:bodyPr>
          <a:lstStyle/>
          <a:p>
            <a:pPr marL="0" marR="0">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Cần duy trì chế độ ăn uống hợp lí, nghỉ ngơi và sinh hoạt điều độ, giữ tinh thần </a:t>
            </a:r>
            <a:r>
              <a:rPr lang="nl-NL" sz="2000">
                <a:effectLst/>
                <a:latin typeface="Times New Roman" panose="02020603050405020304" pitchFamily="18" charset="0"/>
                <a:ea typeface="Times New Roman" panose="02020603050405020304" pitchFamily="18" charset="0"/>
                <a:cs typeface="Times New Roman" panose="02020603050405020304" pitchFamily="18" charset="0"/>
              </a:rPr>
              <a:t>thoải </a:t>
            </a:r>
            <a:r>
              <a:rPr lang="en-US" sz="2000" smtClean="0">
                <a:effectLst/>
                <a:latin typeface="Times New Roman" panose="02020603050405020304" pitchFamily="18" charset="0"/>
                <a:ea typeface="Times New Roman" panose="02020603050405020304" pitchFamily="18" charset="0"/>
                <a:cs typeface="Times New Roman" panose="02020603050405020304" pitchFamily="18" charset="0"/>
              </a:rPr>
              <a:t>mái.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13" name="TextBox 12">
            <a:extLst>
              <a:ext uri="{FF2B5EF4-FFF2-40B4-BE49-F238E27FC236}">
                <a16:creationId xmlns:a16="http://schemas.microsoft.com/office/drawing/2014/main" id="{B5EC7340-F8BD-3829-6439-D9DFFC4A9FD6}"/>
              </a:ext>
            </a:extLst>
          </p:cNvPr>
          <p:cNvSpPr txBox="1"/>
          <p:nvPr/>
        </p:nvSpPr>
        <p:spPr>
          <a:xfrm>
            <a:off x="2006494" y="4436015"/>
            <a:ext cx="4282261" cy="1508105"/>
          </a:xfrm>
          <a:prstGeom prst="rect">
            <a:avLst/>
          </a:prstGeom>
          <a:noFill/>
        </p:spPr>
        <p:txBody>
          <a:bodyPr wrap="square" rtlCol="0">
            <a:spAutoFit/>
          </a:bodyPr>
          <a:lstStyle/>
          <a:p>
            <a:pPr marL="0" marR="0" algn="just">
              <a:lnSpc>
                <a:spcPct val="120000"/>
              </a:lnSpc>
              <a:spcBef>
                <a:spcPts val="0"/>
              </a:spcBef>
              <a:spcAft>
                <a:spcPts val="0"/>
              </a:spcAft>
            </a:pPr>
            <a:r>
              <a:rPr lang="nl-NL" sz="2000" smtClean="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thành các lỗ nhỏ trên răng, gây đau và khó chịu khi lỗ sâu ở răng lan rộng.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4" name="TextBox 13">
            <a:extLst>
              <a:ext uri="{FF2B5EF4-FFF2-40B4-BE49-F238E27FC236}">
                <a16:creationId xmlns:a16="http://schemas.microsoft.com/office/drawing/2014/main" id="{64FEE14C-1B6C-8C87-5127-DA3AD2647882}"/>
              </a:ext>
            </a:extLst>
          </p:cNvPr>
          <p:cNvSpPr txBox="1"/>
          <p:nvPr/>
        </p:nvSpPr>
        <p:spPr>
          <a:xfrm>
            <a:off x="6269553" y="4428897"/>
            <a:ext cx="5762311" cy="1508105"/>
          </a:xfrm>
          <a:prstGeom prst="rect">
            <a:avLst/>
          </a:prstGeom>
          <a:noFill/>
        </p:spPr>
        <p:txBody>
          <a:bodyPr wrap="square" rtlCol="0">
            <a:spAutoFit/>
          </a:bodyPr>
          <a:lstStyle/>
          <a:p>
            <a:pPr marL="0" marR="0" algn="just">
              <a:lnSpc>
                <a:spcPct val="120000"/>
              </a:lnSpc>
              <a:spcBef>
                <a:spcPts val="0"/>
              </a:spcBef>
              <a:spcAft>
                <a:spcPts val="0"/>
              </a:spcAft>
            </a:pPr>
            <a:r>
              <a:rPr lang="nl-NL" sz="2000" smtClean="0">
                <a:effectLst/>
                <a:latin typeface="Times New Roman" panose="02020603050405020304" pitchFamily="18" charset="0"/>
                <a:ea typeface="Times New Roman" panose="02020603050405020304" pitchFamily="18" charset="0"/>
                <a:cs typeface="Times New Roman" panose="02020603050405020304" pitchFamily="18" charset="0"/>
              </a:rPr>
              <a:t>- Triệu </a:t>
            </a: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chứng đau vùng bụng trên rốn, đẩy bụng, khó tiêu, buồn nôn, mất ngủ, ngủ không ngon giấc, ợ hơi, ợ chua, rối loạn tiêu hoá,...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
        <p:nvSpPr>
          <p:cNvPr id="15" name="TextBox 14">
            <a:extLst>
              <a:ext uri="{FF2B5EF4-FFF2-40B4-BE49-F238E27FC236}">
                <a16:creationId xmlns:a16="http://schemas.microsoft.com/office/drawing/2014/main" id="{521EE894-46A2-4826-353D-B2B23BCEFDDB}"/>
              </a:ext>
            </a:extLst>
          </p:cNvPr>
          <p:cNvSpPr txBox="1"/>
          <p:nvPr/>
        </p:nvSpPr>
        <p:spPr>
          <a:xfrm>
            <a:off x="1959935" y="5657404"/>
            <a:ext cx="4869159" cy="120032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Cần </a:t>
            </a: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vệ sinh răng miệng đúng cách để</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phòng sâu răng và hạn chế sự lan rộng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 các lỗ sâu răng.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0D02615-0B64-5F5B-7099-50678A96DC63}"/>
              </a:ext>
            </a:extLst>
          </p:cNvPr>
          <p:cNvSpPr txBox="1"/>
          <p:nvPr/>
        </p:nvSpPr>
        <p:spPr>
          <a:xfrm>
            <a:off x="6307957" y="2822644"/>
            <a:ext cx="5872995" cy="1877437"/>
          </a:xfrm>
          <a:prstGeom prst="rect">
            <a:avLst/>
          </a:prstGeom>
          <a:noFill/>
        </p:spPr>
        <p:txBody>
          <a:bodyPr wrap="square" rtlCol="0">
            <a:spAutoFit/>
          </a:bodyPr>
          <a:lstStyle/>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 Nhiễm vi </a:t>
            </a:r>
            <a:r>
              <a:rPr lang="nl-NL" sz="2000">
                <a:effectLst/>
                <a:latin typeface="Times New Roman" panose="02020603050405020304" pitchFamily="18" charset="0"/>
                <a:ea typeface="Times New Roman" panose="02020603050405020304" pitchFamily="18" charset="0"/>
                <a:cs typeface="Times New Roman" panose="02020603050405020304" pitchFamily="18" charset="0"/>
              </a:rPr>
              <a:t>khuẩn Helicobacter </a:t>
            </a: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pylori.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 Thói quen sử dụng đồ uống có cồn, ăn uống và sinh hoạt không điều độ cũng là yếu tố tăng nguy cơ bị bệnh.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2023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1477328"/>
          </a:xfrm>
          <a:prstGeom prst="rect">
            <a:avLst/>
          </a:prstGeom>
          <a:noFill/>
        </p:spPr>
        <p:txBody>
          <a:bodyPr wrap="square">
            <a:spAutoFit/>
          </a:bodyPr>
          <a:lstStyle/>
          <a:p>
            <a:pPr marL="30480" marR="30480" algn="ctr">
              <a:lnSpc>
                <a:spcPct val="150000"/>
              </a:lnSpc>
              <a:spcAft>
                <a:spcPts val="0"/>
              </a:spcAft>
            </a:pPr>
            <a:r>
              <a:rPr lang="vi-VN" sz="3600" b="1" smtClean="0">
                <a:solidFill>
                  <a:srgbClr val="0070C0"/>
                </a:solidFill>
                <a:effectLst/>
                <a:latin typeface="Times New Roman" panose="02020603050405020304" pitchFamily="18" charset="0"/>
                <a:ea typeface="Cambria" panose="02040503050406030204" pitchFamily="18" charset="0"/>
              </a:rPr>
              <a:t>BÀI </a:t>
            </a:r>
            <a:r>
              <a:rPr lang="vi-VN" sz="3600" b="1">
                <a:solidFill>
                  <a:srgbClr val="0070C0"/>
                </a:solidFill>
                <a:effectLst/>
                <a:latin typeface="Times New Roman" panose="02020603050405020304" pitchFamily="18" charset="0"/>
                <a:ea typeface="Cambria" panose="02040503050406030204" pitchFamily="18" charset="0"/>
              </a:rPr>
              <a:t>32: DINH DƯỠNG VÀ TIÊU HOÁ Ở NGƯỜI</a:t>
            </a:r>
            <a:endParaRPr lang="vi-VN" sz="3600">
              <a:solidFill>
                <a:srgbClr val="0070C0"/>
              </a:solidFill>
              <a:effectLst/>
              <a:latin typeface="Times New Roman" panose="02020603050405020304" pitchFamily="18" charset="0"/>
              <a:ea typeface="Cambria" panose="02040503050406030204" pitchFamily="18" charset="0"/>
            </a:endParaRPr>
          </a:p>
          <a:p>
            <a:pPr algn="ctr">
              <a:lnSpc>
                <a:spcPct val="150000"/>
              </a:lnSpc>
            </a:pPr>
            <a:r>
              <a:rPr lang="en-US" sz="2400" i="1">
                <a:effectLst/>
                <a:latin typeface="Times New Roman" panose="02020603050405020304" pitchFamily="18" charset="0"/>
                <a:ea typeface="Cambria" panose="02040503050406030204" pitchFamily="18" charset="0"/>
              </a:rPr>
              <a:t>(Thời gian thực hiện: 4 tiết)</a:t>
            </a:r>
            <a:endParaRPr lang="en-US" sz="240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493559"/>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bệnh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đường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07758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BD66AB9C-94D9-86C0-F21E-15D388103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35" y="1424762"/>
            <a:ext cx="3094073" cy="508236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0D5FC8F-AEFB-43D3-9214-5FB74C0E0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162" y="1541721"/>
            <a:ext cx="7962903" cy="4238697"/>
          </a:xfrm>
          <a:prstGeom prst="rect">
            <a:avLst/>
          </a:prstGeom>
        </p:spPr>
      </p:pic>
    </p:spTree>
    <p:extLst>
      <p:ext uri="{BB962C8B-B14F-4D97-AF65-F5344CB8AC3E}">
        <p14:creationId xmlns:p14="http://schemas.microsoft.com/office/powerpoint/2010/main" val="153032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72781" y="493559"/>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bệnh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đường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64916BB0-80CE-492E-E537-EF72879AD8F8}"/>
              </a:ext>
            </a:extLst>
          </p:cNvPr>
          <p:cNvSpPr txBox="1">
            <a:spLocks/>
          </p:cNvSpPr>
          <p:nvPr/>
        </p:nvSpPr>
        <p:spPr>
          <a:xfrm>
            <a:off x="172781" y="1077582"/>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13" name="TextBox 12">
            <a:extLst>
              <a:ext uri="{FF2B5EF4-FFF2-40B4-BE49-F238E27FC236}">
                <a16:creationId xmlns:a16="http://schemas.microsoft.com/office/drawing/2014/main" id="{E5805499-0236-B571-AD41-A5930F198977}"/>
              </a:ext>
            </a:extLst>
          </p:cNvPr>
          <p:cNvSpPr txBox="1"/>
          <p:nvPr/>
        </p:nvSpPr>
        <p:spPr>
          <a:xfrm>
            <a:off x="172781" y="1077582"/>
            <a:ext cx="11494611" cy="1274195"/>
          </a:xfrm>
          <a:prstGeom prst="rect">
            <a:avLst/>
          </a:prstGeom>
          <a:noFill/>
        </p:spPr>
        <p:txBody>
          <a:bodyPr wrap="square">
            <a:spAutoFit/>
          </a:bodyPr>
          <a:lstStyle/>
          <a:p>
            <a:pPr marL="0" marR="0" algn="just">
              <a:lnSpc>
                <a:spcPct val="120000"/>
              </a:lnSpc>
              <a:spcBef>
                <a:spcPts val="0"/>
              </a:spcBef>
              <a:spcAft>
                <a:spcPts val="0"/>
              </a:spcAft>
            </a:pPr>
            <a:r>
              <a:rPr lang="nl-NL"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Nêu các biện pháp giúp phòng, chống sâu răng và các việc nên làm để hạn chế những ảnh hưởng tới sức khoẻ khi </a:t>
            </a:r>
            <a:r>
              <a:rPr lang="nl-NL"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 bị sâu răng</a:t>
            </a:r>
            <a:r>
              <a:rPr lang="nl-NL"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B7C9128-72D3-EA40-6553-8221BDFFFD2D}"/>
              </a:ext>
            </a:extLst>
          </p:cNvPr>
          <p:cNvSpPr txBox="1"/>
          <p:nvPr/>
        </p:nvSpPr>
        <p:spPr>
          <a:xfrm>
            <a:off x="-61546" y="2245628"/>
            <a:ext cx="12253546" cy="4688912"/>
          </a:xfrm>
          <a:prstGeom prst="rect">
            <a:avLst/>
          </a:prstGeom>
          <a:noFill/>
        </p:spPr>
        <p:txBody>
          <a:bodyPr wrap="square">
            <a:spAutoFit/>
          </a:bodyPr>
          <a:lstStyle/>
          <a:p>
            <a:pPr indent="457200" algn="just">
              <a:lnSpc>
                <a:spcPct val="114000"/>
              </a:lnSpc>
              <a:spcBef>
                <a:spcPts val="0"/>
              </a:spcBef>
              <a:spcAft>
                <a:spcPts val="0"/>
              </a:spcAft>
            </a:pPr>
            <a:r>
              <a:rPr lang="nl-NL" sz="280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các </a:t>
            </a:r>
            <a:r>
              <a:rPr lang="nl-NL" sz="28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biện pháp giúp phòng, chống sâu răng </a:t>
            </a:r>
            <a:endParaRPr lang="nl-NL" sz="280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4000"/>
              </a:lnSpc>
              <a:spcBef>
                <a:spcPts val="0"/>
              </a:spcBef>
              <a:spcAft>
                <a:spcPts val="0"/>
              </a:spcAft>
            </a:pPr>
            <a:r>
              <a:rPr lang="vi-VN" sz="2600" smtClean="0">
                <a:effectLst/>
                <a:latin typeface="Times New Roman" panose="02020603050405020304" pitchFamily="18" charset="0"/>
                <a:ea typeface="Cambria" panose="02040503050406030204" pitchFamily="18" charset="0"/>
              </a:rPr>
              <a:t>- </a:t>
            </a:r>
            <a:r>
              <a:rPr lang="vi-VN" sz="2600">
                <a:effectLst/>
                <a:latin typeface="Times New Roman" panose="02020603050405020304" pitchFamily="18" charset="0"/>
                <a:ea typeface="Cambria" panose="02040503050406030204" pitchFamily="18" charset="0"/>
              </a:rPr>
              <a:t>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Times New Roman" panose="020206030504050203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Times New Roman" panose="020206030504050203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Times New Roman" panose="020206030504050203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solidFill>
                  <a:srgbClr val="00B050"/>
                </a:solidFill>
                <a:effectLst/>
                <a:latin typeface="Times New Roman" panose="020206030504050203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Times New Roman" panose="020206030504050203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Times New Roman" panose="020206030504050203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Times New Roman" panose="02020603050405020304" pitchFamily="18" charset="0"/>
                <a:ea typeface="Cambria" panose="02040503050406030204" pitchFamily="18" charset="0"/>
              </a:rPr>
              <a:t>- Điều trị vùng răng bị sâu ngay khi phát hiện.</a:t>
            </a:r>
          </a:p>
        </p:txBody>
      </p:sp>
    </p:spTree>
    <p:extLst>
      <p:ext uri="{BB962C8B-B14F-4D97-AF65-F5344CB8AC3E}">
        <p14:creationId xmlns:p14="http://schemas.microsoft.com/office/powerpoint/2010/main" val="300045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othbrush, tooth, oral hygiene, tool&#10;&#10;Description automatically generated">
            <a:extLst>
              <a:ext uri="{FF2B5EF4-FFF2-40B4-BE49-F238E27FC236}">
                <a16:creationId xmlns:a16="http://schemas.microsoft.com/office/drawing/2014/main" id="{55B413AA-03DB-C398-C28F-6978CC95F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74" y="0"/>
            <a:ext cx="11642651" cy="6858000"/>
          </a:xfrm>
          <a:prstGeom prst="rect">
            <a:avLst/>
          </a:prstGeom>
        </p:spPr>
      </p:pic>
    </p:spTree>
    <p:extLst>
      <p:ext uri="{BB962C8B-B14F-4D97-AF65-F5344CB8AC3E}">
        <p14:creationId xmlns:p14="http://schemas.microsoft.com/office/powerpoint/2010/main" val="13330520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87924" y="1665512"/>
            <a:ext cx="11957538" cy="5232202"/>
          </a:xfrm>
          <a:prstGeom prst="rect">
            <a:avLst/>
          </a:prstGeom>
          <a:noFill/>
        </p:spPr>
        <p:txBody>
          <a:bodyPr wrap="square">
            <a:spAutoFit/>
          </a:bodyPr>
          <a:lstStyle/>
          <a:p>
            <a:pPr marR="30480" algn="just"/>
            <a:r>
              <a:rPr lang="nl-NL" sz="24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 </a:t>
            </a:r>
            <a:r>
              <a:rPr lang="nl-NL"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 dạ dày -tá tràng nên và không nên sử dụng các loại thức ăn, đồ uống nào? Em hãy kể tên và giải thích?</a:t>
            </a:r>
          </a:p>
          <a:p>
            <a:pPr marR="30480" algn="just">
              <a:spcAft>
                <a:spcPts val="0"/>
              </a:spcAft>
            </a:pPr>
            <a:endParaRPr lang="vi-VN" sz="2400">
              <a:effectLst/>
              <a:latin typeface="Times New Roman" panose="02020603050405020304" pitchFamily="18" charset="0"/>
              <a:ea typeface="Cambria" panose="02040503050406030204" pitchFamily="18" charset="0"/>
            </a:endParaRPr>
          </a:p>
          <a:p>
            <a:pPr marL="30480" marR="30480" indent="426720" algn="just">
              <a:spcBef>
                <a:spcPts val="0"/>
              </a:spcBef>
              <a:spcAft>
                <a:spcPts val="1200"/>
              </a:spcAft>
            </a:pPr>
            <a:r>
              <a:rPr lang="vi-VN" sz="2800">
                <a:effectLst/>
                <a:latin typeface="Times New Roman" panose="020206030504050203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800">
                <a:effectLst/>
                <a:latin typeface="Times New Roman" panose="020206030504050203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latin typeface="Times New Roman" panose="02020603050405020304" pitchFamily="18" charset="0"/>
                <a:ea typeface="Cambria" panose="02040503050406030204" pitchFamily="18" charset="0"/>
                <a:cs typeface="Arial" panose="020B0604020202020204" pitchFamily="34" charset="0"/>
              </a:rPr>
              <a:t>III</a:t>
            </a:r>
            <a:r>
              <a:rPr lang="vi-VN" sz="2800" b="1" smtClean="0">
                <a:latin typeface="Times New Roman" panose="02020603050405020304" pitchFamily="18" charset="0"/>
                <a:ea typeface="Cambria" panose="02040503050406030204" pitchFamily="18" charset="0"/>
                <a:cs typeface="Arial" panose="020B0604020202020204" pitchFamily="34" charset="0"/>
              </a:rPr>
              <a:t>/ </a:t>
            </a:r>
            <a:r>
              <a:rPr lang="en-US" sz="2800" b="1">
                <a:latin typeface="Times New Roman" panose="02020603050405020304" pitchFamily="18" charset="0"/>
                <a:ea typeface="Cambria" panose="02040503050406030204" pitchFamily="18" charset="0"/>
                <a:cs typeface="Arial" panose="020B0604020202020204" pitchFamily="34" charset="0"/>
              </a:rPr>
              <a:t>M</a:t>
            </a:r>
            <a:r>
              <a:rPr lang="vi-VN" sz="2800" b="1">
                <a:latin typeface="Times New Roman" panose="020206030504050203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5836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nvPr>
        </p:nvGraphicFramePr>
        <p:xfrm>
          <a:off x="300318" y="1842888"/>
          <a:ext cx="11730318" cy="418431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Times New Roman" panose="02020603050405020304" pitchFamily="18" charset="0"/>
                          <a:ea typeface="Cambria" panose="02040503050406030204" pitchFamily="18" charset="0"/>
                        </a:rPr>
                        <a:t>Biện pháp</a:t>
                      </a:r>
                      <a:endParaRPr lang="en-US" sz="24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Times New Roman" panose="02020603050405020304" pitchFamily="18" charset="0"/>
                          <a:ea typeface="Cambria" panose="02040503050406030204" pitchFamily="18" charset="0"/>
                        </a:rPr>
                        <a:t>Cơ sở khoa học</a:t>
                      </a:r>
                      <a:endParaRPr lang="vi-VN" sz="24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Times New Roman" panose="020206030504050203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Times New Roman" panose="020206030504050203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Các </a:t>
            </a:r>
            <a:r>
              <a:rPr kumimoji="0" lang="en-US" altLang="en-US" sz="2400" b="0" i="0" u="none" strike="noStrike" cap="none" normalizeH="0" baseline="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biện pháp bảo vệ hệ tiêu hóa và cơ sở khoa học của các biện pháp</a:t>
            </a:r>
            <a:endParaRPr kumimoji="0" lang="en-US" altLang="en-US" sz="3200" b="0" i="0" u="none" strike="noStrike" cap="none" normalizeH="0" baseline="0">
              <a:ln>
                <a:noFill/>
              </a:ln>
              <a:solidFill>
                <a:srgbClr val="FF0000"/>
              </a:solidFill>
              <a:effectLst/>
              <a:latin typeface="Times New Roman" panose="020206030504050203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latin typeface="Times New Roman" panose="02020603050405020304" pitchFamily="18" charset="0"/>
                <a:ea typeface="Cambria" panose="02040503050406030204" pitchFamily="18" charset="0"/>
                <a:cs typeface="Arial" panose="020B0604020202020204" pitchFamily="34" charset="0"/>
              </a:rPr>
              <a:t>III</a:t>
            </a:r>
            <a:r>
              <a:rPr lang="vi-VN" sz="2800" b="1" smtClean="0">
                <a:latin typeface="Times New Roman" panose="02020603050405020304" pitchFamily="18" charset="0"/>
                <a:ea typeface="Cambria" panose="02040503050406030204" pitchFamily="18" charset="0"/>
                <a:cs typeface="Arial" panose="020B0604020202020204" pitchFamily="34" charset="0"/>
              </a:rPr>
              <a:t>/ </a:t>
            </a:r>
            <a:r>
              <a:rPr lang="en-US" sz="2800" b="1">
                <a:latin typeface="Times New Roman" panose="02020603050405020304" pitchFamily="18" charset="0"/>
                <a:ea typeface="Cambria" panose="02040503050406030204" pitchFamily="18" charset="0"/>
                <a:cs typeface="Arial" panose="020B0604020202020204" pitchFamily="34" charset="0"/>
              </a:rPr>
              <a:t>M</a:t>
            </a:r>
            <a:r>
              <a:rPr lang="vi-VN" sz="2800" b="1">
                <a:latin typeface="Times New Roman" panose="020206030504050203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38313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1.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bụng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bên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trái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kèm</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ợ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hơi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ợ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chua</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đói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bụng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vùng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hạ</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sườn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phải</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kèm</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da,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mắt</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3.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bụng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vùng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quanh</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rốn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Times New Roman" panose="020206030504050203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Times New Roman" panose="02020603050405020304" pitchFamily="18" charset="0"/>
                <a:ea typeface="Cambria" panose="02040503050406030204" pitchFamily="18" charset="0"/>
              </a:rPr>
              <a:t>Hãy x</a:t>
            </a:r>
            <a:r>
              <a:rPr lang="en-US" sz="3600" b="1" i="1" dirty="0" err="1">
                <a:solidFill>
                  <a:srgbClr val="00B050"/>
                </a:solidFill>
                <a:latin typeface="Times New Roman" panose="02020603050405020304" pitchFamily="18" charset="0"/>
                <a:ea typeface="Cambria" panose="02040503050406030204" pitchFamily="18" charset="0"/>
              </a:rPr>
              <a:t>ác</a:t>
            </a:r>
            <a:r>
              <a:rPr lang="en-US" sz="3600" b="1" i="1" dirty="0">
                <a:solidFill>
                  <a:srgbClr val="00B050"/>
                </a:solidFill>
                <a:latin typeface="Times New Roman" panose="02020603050405020304" pitchFamily="18" charset="0"/>
                <a:ea typeface="Cambria" panose="02040503050406030204" pitchFamily="18" charset="0"/>
              </a:rPr>
              <a:t> </a:t>
            </a:r>
            <a:r>
              <a:rPr lang="en-US" sz="3600" b="1" i="1" dirty="0" err="1">
                <a:solidFill>
                  <a:srgbClr val="00B050"/>
                </a:solidFill>
                <a:latin typeface="Times New Roman" panose="02020603050405020304" pitchFamily="18" charset="0"/>
                <a:ea typeface="Cambria" panose="02040503050406030204" pitchFamily="18" charset="0"/>
              </a:rPr>
              <a:t>định</a:t>
            </a:r>
            <a:r>
              <a:rPr lang="en-US" sz="3600" b="1" i="1" dirty="0">
                <a:solidFill>
                  <a:srgbClr val="00B050"/>
                </a:solidFill>
                <a:latin typeface="Times New Roman" panose="02020603050405020304" pitchFamily="18" charset="0"/>
                <a:ea typeface="Cambria" panose="02040503050406030204" pitchFamily="18" charset="0"/>
              </a:rPr>
              <a:t> </a:t>
            </a:r>
            <a:r>
              <a:rPr lang="vi-VN" sz="3600" b="1" i="1" dirty="0">
                <a:solidFill>
                  <a:srgbClr val="00B050"/>
                </a:solidFill>
                <a:latin typeface="Times New Roman" panose="02020603050405020304" pitchFamily="18" charset="0"/>
                <a:ea typeface="Cambria" panose="02040503050406030204" pitchFamily="18" charset="0"/>
              </a:rPr>
              <a:t>các triệu chứng dưới đây </a:t>
            </a:r>
            <a:r>
              <a:rPr lang="en-US" sz="3600" b="1" i="1" dirty="0" err="1">
                <a:solidFill>
                  <a:srgbClr val="00B050"/>
                </a:solidFill>
                <a:latin typeface="Times New Roman" panose="02020603050405020304" pitchFamily="18" charset="0"/>
                <a:ea typeface="Cambria" panose="02040503050406030204" pitchFamily="18" charset="0"/>
              </a:rPr>
              <a:t>là</a:t>
            </a:r>
            <a:r>
              <a:rPr lang="en-US" sz="3600" b="1" i="1" dirty="0">
                <a:solidFill>
                  <a:srgbClr val="00B050"/>
                </a:solidFill>
                <a:latin typeface="Times New Roman" panose="02020603050405020304" pitchFamily="18" charset="0"/>
                <a:ea typeface="Cambria" panose="02040503050406030204" pitchFamily="18" charset="0"/>
              </a:rPr>
              <a:t> </a:t>
            </a:r>
            <a:r>
              <a:rPr lang="en-US" sz="3600" b="1" i="1" dirty="0" err="1">
                <a:solidFill>
                  <a:srgbClr val="00B050"/>
                </a:solidFill>
                <a:latin typeface="Times New Roman" panose="02020603050405020304" pitchFamily="18" charset="0"/>
                <a:ea typeface="Cambria" panose="02040503050406030204" pitchFamily="18" charset="0"/>
              </a:rPr>
              <a:t>đau</a:t>
            </a:r>
            <a:r>
              <a:rPr lang="en-US" sz="3600" b="1" i="1" dirty="0">
                <a:solidFill>
                  <a:srgbClr val="00B050"/>
                </a:solidFill>
                <a:latin typeface="Times New Roman" panose="02020603050405020304" pitchFamily="18" charset="0"/>
                <a:ea typeface="Cambria" panose="02040503050406030204" pitchFamily="18" charset="0"/>
              </a:rPr>
              <a:t> </a:t>
            </a:r>
            <a:r>
              <a:rPr lang="en-US" sz="3600" b="1" i="1" dirty="0" err="1">
                <a:solidFill>
                  <a:srgbClr val="00B050"/>
                </a:solidFill>
                <a:latin typeface="Times New Roman" panose="02020603050405020304" pitchFamily="18" charset="0"/>
                <a:ea typeface="Cambria" panose="02040503050406030204" pitchFamily="18" charset="0"/>
              </a:rPr>
              <a:t>bộ</a:t>
            </a:r>
            <a:r>
              <a:rPr lang="en-US" sz="3600" b="1" i="1" dirty="0">
                <a:solidFill>
                  <a:srgbClr val="00B050"/>
                </a:solidFill>
                <a:latin typeface="Times New Roman" panose="02020603050405020304" pitchFamily="18" charset="0"/>
                <a:ea typeface="Cambria" panose="02040503050406030204" pitchFamily="18" charset="0"/>
              </a:rPr>
              <a:t> </a:t>
            </a:r>
            <a:r>
              <a:rPr lang="en-US" sz="3600" b="1" i="1" dirty="0" err="1">
                <a:solidFill>
                  <a:srgbClr val="00B050"/>
                </a:solidFill>
                <a:latin typeface="Times New Roman" panose="02020603050405020304" pitchFamily="18" charset="0"/>
                <a:ea typeface="Cambria" panose="02040503050406030204" pitchFamily="18" charset="0"/>
              </a:rPr>
              <a:t>phận</a:t>
            </a:r>
            <a:r>
              <a:rPr lang="en-US" sz="3600" b="1" i="1" dirty="0">
                <a:solidFill>
                  <a:srgbClr val="00B050"/>
                </a:solidFill>
                <a:latin typeface="Times New Roman" panose="02020603050405020304" pitchFamily="18" charset="0"/>
                <a:ea typeface="Cambria" panose="02040503050406030204" pitchFamily="18" charset="0"/>
              </a:rPr>
              <a:t> </a:t>
            </a:r>
            <a:r>
              <a:rPr lang="en-US" sz="3600" b="1" i="1" dirty="0" err="1">
                <a:solidFill>
                  <a:srgbClr val="00B050"/>
                </a:solidFill>
                <a:latin typeface="Times New Roman" panose="02020603050405020304" pitchFamily="18" charset="0"/>
                <a:ea typeface="Cambria" panose="02040503050406030204" pitchFamily="18" charset="0"/>
              </a:rPr>
              <a:t>nào</a:t>
            </a:r>
            <a:r>
              <a:rPr lang="en-US" sz="3600" b="1" i="1" dirty="0">
                <a:solidFill>
                  <a:srgbClr val="00B050"/>
                </a:solidFill>
                <a:latin typeface="Times New Roman" panose="02020603050405020304" pitchFamily="18" charset="0"/>
                <a:ea typeface="Cambria" panose="02040503050406030204" pitchFamily="18" charset="0"/>
              </a:rPr>
              <a:t> ?</a:t>
            </a:r>
            <a:endParaRPr lang="en-US" sz="3600" b="1" i="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1.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bụng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bên</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trái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kèm</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ợ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hơi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ợ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chua</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thay</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khi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đói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và</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khi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Times New Roman" panose="020206030504050203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2.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bụng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vùng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hạ</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sườn</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phải</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kèm</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theo</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da,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mắt</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3.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Đau</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bụng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vùng</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quanh</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360" b="1" dirty="0" err="1">
                <a:latin typeface="Times New Roman" panose="02020603050405020304" pitchFamily="18" charset="0"/>
                <a:ea typeface="Cambria" panose="02040503050406030204" pitchFamily="18" charset="0"/>
                <a:cs typeface="Times New Roman" panose="02020603050405020304" pitchFamily="18" charset="0"/>
              </a:rPr>
              <a:t>rốn</a:t>
            </a:r>
            <a:r>
              <a:rPr lang="en-US" altLang="en-US" sz="336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Times New Roman" panose="020206030504050203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latin typeface="Times New Roman" panose="02020603050405020304" pitchFamily="18" charset="0"/>
                <a:ea typeface="Cambria" panose="02040503050406030204" pitchFamily="18" charset="0"/>
                <a:cs typeface="Arial" panose="020B0604020202020204" pitchFamily="34" charset="0"/>
              </a:rPr>
              <a:t>IV</a:t>
            </a:r>
            <a:r>
              <a:rPr lang="vi-VN" sz="2800" b="1" smtClean="0">
                <a:latin typeface="Times New Roman" panose="02020603050405020304" pitchFamily="18" charset="0"/>
                <a:ea typeface="Cambria" panose="02040503050406030204" pitchFamily="18" charset="0"/>
                <a:cs typeface="Arial" panose="020B0604020202020204" pitchFamily="34" charset="0"/>
              </a:rPr>
              <a:t>/ </a:t>
            </a:r>
            <a:r>
              <a:rPr lang="en-US" sz="2800" b="1">
                <a:latin typeface="Times New Roman" panose="02020603050405020304" pitchFamily="18" charset="0"/>
                <a:ea typeface="Cambria" panose="02040503050406030204" pitchFamily="18" charset="0"/>
                <a:cs typeface="Arial" panose="020B0604020202020204" pitchFamily="34" charset="0"/>
              </a:rPr>
              <a:t>Chế độ dinh dưỡng ở người</a:t>
            </a:r>
            <a:endParaRPr lang="vi-VN" sz="2800" b="1">
              <a:latin typeface="Times New Roman" panose="020206030504050203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298019"/>
          </a:xfrm>
          <a:prstGeom prst="rect">
            <a:avLst/>
          </a:prstGeom>
          <a:noFill/>
        </p:spPr>
        <p:txBody>
          <a:bodyPr wrap="square">
            <a:spAutoFit/>
          </a:bodyPr>
          <a:lstStyle/>
          <a:p>
            <a:pPr marL="18415" indent="228600" algn="just">
              <a:lnSpc>
                <a:spcPct val="107000"/>
              </a:lnSpc>
              <a:spcBef>
                <a:spcPts val="600"/>
              </a:spcBef>
              <a:spcAft>
                <a:spcPts val="600"/>
              </a:spcAft>
            </a:pPr>
            <a:r>
              <a:rPr lang="vi-VN" sz="2800" smtClean="0">
                <a:solidFill>
                  <a:srgbClr val="FF0000"/>
                </a:solidFill>
                <a:effectLst/>
                <a:latin typeface="Times New Roman" panose="02020603050405020304" pitchFamily="18" charset="0"/>
                <a:ea typeface="Cambria" panose="02040503050406030204" pitchFamily="18" charset="0"/>
              </a:rPr>
              <a:t>Chế </a:t>
            </a:r>
            <a:r>
              <a:rPr lang="vi-VN" sz="2800">
                <a:solidFill>
                  <a:srgbClr val="FF0000"/>
                </a:solidFill>
                <a:effectLst/>
                <a:latin typeface="Times New Roman" panose="02020603050405020304" pitchFamily="18" charset="0"/>
                <a:ea typeface="Cambria" panose="02040503050406030204" pitchFamily="18" charset="0"/>
              </a:rPr>
              <a:t>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Times New Roman" panose="020206030504050203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Times New Roman" panose="020206030504050203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48455"/>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Times New Roman" panose="020206030504050203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Times New Roman" panose="02020603050405020304" pitchFamily="18" charset="0"/>
                <a:ea typeface="Cambria" panose="02040503050406030204" pitchFamily="18" charset="0"/>
              </a:rPr>
              <a:t>   </a:t>
            </a:r>
            <a:r>
              <a:rPr lang="vi-VN" sz="2800">
                <a:effectLst/>
                <a:latin typeface="Times New Roman" panose="020206030504050203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Times New Roman" panose="02020603050405020304" pitchFamily="18" charset="0"/>
                <a:ea typeface="Cambria" panose="02040503050406030204" pitchFamily="18" charset="0"/>
              </a:rPr>
              <a:t>     </a:t>
            </a:r>
            <a:r>
              <a:rPr lang="vi-VN" sz="2800">
                <a:effectLst/>
                <a:latin typeface="Times New Roman" panose="020206030504050203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a:extLst>
              <a:ext uri="{FF2B5EF4-FFF2-40B4-BE49-F238E27FC236}">
                <a16:creationId xmlns:a16="http://schemas.microsoft.com/office/drawing/2014/main" id="{9CE097BE-FB87-ADFA-A3E1-D80F13B8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1397928"/>
            <a:ext cx="1143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364DB31D-6786-76F1-E55E-E6EF9EB5B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2351087"/>
            <a:ext cx="11430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a:extLst>
              <a:ext uri="{FF2B5EF4-FFF2-40B4-BE49-F238E27FC236}">
                <a16:creationId xmlns:a16="http://schemas.microsoft.com/office/drawing/2014/main" id="{6C731F7F-B64A-F3DF-0075-081AFABA2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300" y="3327991"/>
            <a:ext cx="11430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a:extLst>
              <a:ext uri="{FF2B5EF4-FFF2-40B4-BE49-F238E27FC236}">
                <a16:creationId xmlns:a16="http://schemas.microsoft.com/office/drawing/2014/main" id="{94771A74-7159-80A2-922D-39F43F2D5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244976"/>
            <a:ext cx="1371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8137" name="Picture 9">
            <a:extLst>
              <a:ext uri="{FF2B5EF4-FFF2-40B4-BE49-F238E27FC236}">
                <a16:creationId xmlns:a16="http://schemas.microsoft.com/office/drawing/2014/main" id="{3D9241AE-CB76-80D8-B9B5-02CEA800E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4342" y="5464176"/>
            <a:ext cx="13716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a:extLst>
              <a:ext uri="{FF2B5EF4-FFF2-40B4-BE49-F238E27FC236}">
                <a16:creationId xmlns:a16="http://schemas.microsoft.com/office/drawing/2014/main" id="{3D18D5BF-BC7E-5CD7-5146-8E74747CAF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3000" y="4496649"/>
            <a:ext cx="11430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8139" name="Picture 11">
            <a:extLst>
              <a:ext uri="{FF2B5EF4-FFF2-40B4-BE49-F238E27FC236}">
                <a16:creationId xmlns:a16="http://schemas.microsoft.com/office/drawing/2014/main" id="{06FACD21-F912-173D-F67D-C88EE77E63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8570" y="555104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a:extLst>
              <a:ext uri="{FF2B5EF4-FFF2-40B4-BE49-F238E27FC236}">
                <a16:creationId xmlns:a16="http://schemas.microsoft.com/office/drawing/2014/main" id="{6D203637-C03B-FC90-F7EF-37CAE55E18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1210340"/>
            <a:ext cx="1447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8141" name="Picture 13">
            <a:extLst>
              <a:ext uri="{FF2B5EF4-FFF2-40B4-BE49-F238E27FC236}">
                <a16:creationId xmlns:a16="http://schemas.microsoft.com/office/drawing/2014/main" id="{C71CC316-724C-ED1D-A983-EDC554F027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55402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8142" name="AutoShape 14">
            <a:extLst>
              <a:ext uri="{FF2B5EF4-FFF2-40B4-BE49-F238E27FC236}">
                <a16:creationId xmlns:a16="http://schemas.microsoft.com/office/drawing/2014/main" id="{6216B24F-F60D-66B2-749B-2BD9DF9244ED}"/>
              </a:ext>
            </a:extLst>
          </p:cNvPr>
          <p:cNvSpPr>
            <a:spLocks/>
          </p:cNvSpPr>
          <p:nvPr/>
        </p:nvSpPr>
        <p:spPr bwMode="auto">
          <a:xfrm>
            <a:off x="2165350" y="1570037"/>
            <a:ext cx="76200" cy="2438400"/>
          </a:xfrm>
          <a:prstGeom prst="leftBrace">
            <a:avLst>
              <a:gd name="adj1" fmla="val 266667"/>
              <a:gd name="adj2" fmla="val 50000"/>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anose="02020603050405020304" pitchFamily="18" charset="0"/>
            </a:endParaRPr>
          </a:p>
        </p:txBody>
      </p:sp>
      <p:sp>
        <p:nvSpPr>
          <p:cNvPr id="48143" name="AutoShape 15">
            <a:extLst>
              <a:ext uri="{FF2B5EF4-FFF2-40B4-BE49-F238E27FC236}">
                <a16:creationId xmlns:a16="http://schemas.microsoft.com/office/drawing/2014/main" id="{50477132-62E9-7A3A-D916-36C30294B7DA}"/>
              </a:ext>
            </a:extLst>
          </p:cNvPr>
          <p:cNvSpPr>
            <a:spLocks/>
          </p:cNvSpPr>
          <p:nvPr/>
        </p:nvSpPr>
        <p:spPr bwMode="auto">
          <a:xfrm>
            <a:off x="7311656" y="4511676"/>
            <a:ext cx="76200" cy="1905000"/>
          </a:xfrm>
          <a:prstGeom prst="leftBrace">
            <a:avLst>
              <a:gd name="adj1" fmla="val 208333"/>
              <a:gd name="adj2" fmla="val 50000"/>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anose="02020603050405020304" pitchFamily="18" charset="0"/>
            </a:endParaRPr>
          </a:p>
        </p:txBody>
      </p:sp>
      <p:sp>
        <p:nvSpPr>
          <p:cNvPr id="48144" name="AutoShape 16">
            <a:extLst>
              <a:ext uri="{FF2B5EF4-FFF2-40B4-BE49-F238E27FC236}">
                <a16:creationId xmlns:a16="http://schemas.microsoft.com/office/drawing/2014/main" id="{C387ABB9-E45D-4C6B-C358-EB34BF43E730}"/>
              </a:ext>
            </a:extLst>
          </p:cNvPr>
          <p:cNvSpPr>
            <a:spLocks/>
          </p:cNvSpPr>
          <p:nvPr/>
        </p:nvSpPr>
        <p:spPr bwMode="auto">
          <a:xfrm>
            <a:off x="2222500" y="4587876"/>
            <a:ext cx="76200" cy="1828800"/>
          </a:xfrm>
          <a:prstGeom prst="leftBrace">
            <a:avLst>
              <a:gd name="adj1" fmla="val 200000"/>
              <a:gd name="adj2" fmla="val 50000"/>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anose="02020603050405020304" pitchFamily="18" charset="0"/>
            </a:endParaRPr>
          </a:p>
        </p:txBody>
      </p:sp>
      <p:sp>
        <p:nvSpPr>
          <p:cNvPr id="48145" name="AutoShape 17">
            <a:extLst>
              <a:ext uri="{FF2B5EF4-FFF2-40B4-BE49-F238E27FC236}">
                <a16:creationId xmlns:a16="http://schemas.microsoft.com/office/drawing/2014/main" id="{64141C21-8556-55C1-E349-1359D04DB3BF}"/>
              </a:ext>
            </a:extLst>
          </p:cNvPr>
          <p:cNvSpPr>
            <a:spLocks/>
          </p:cNvSpPr>
          <p:nvPr/>
        </p:nvSpPr>
        <p:spPr bwMode="auto">
          <a:xfrm>
            <a:off x="7311656" y="1819940"/>
            <a:ext cx="76200" cy="1828800"/>
          </a:xfrm>
          <a:prstGeom prst="leftBrace">
            <a:avLst>
              <a:gd name="adj1" fmla="val 200000"/>
              <a:gd name="adj2" fmla="val 50000"/>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anose="02020603050405020304" pitchFamily="18" charset="0"/>
            </a:endParaRPr>
          </a:p>
        </p:txBody>
      </p:sp>
      <p:sp>
        <p:nvSpPr>
          <p:cNvPr id="48146" name="Text Box 18">
            <a:extLst>
              <a:ext uri="{FF2B5EF4-FFF2-40B4-BE49-F238E27FC236}">
                <a16:creationId xmlns:a16="http://schemas.microsoft.com/office/drawing/2014/main" id="{415CC9C9-4E89-9302-B816-C11CAF5F8900}"/>
              </a:ext>
            </a:extLst>
          </p:cNvPr>
          <p:cNvSpPr txBox="1">
            <a:spLocks noChangeArrowheads="1"/>
          </p:cNvSpPr>
          <p:nvPr/>
        </p:nvSpPr>
        <p:spPr bwMode="auto">
          <a:xfrm>
            <a:off x="1384300" y="2438400"/>
            <a:ext cx="68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dirty="0" err="1">
                <a:solidFill>
                  <a:srgbClr val="CC3300"/>
                </a:solidFill>
              </a:rPr>
              <a:t>Lứa</a:t>
            </a:r>
            <a:r>
              <a:rPr lang="en-US" altLang="en-US" sz="2000" b="1" dirty="0">
                <a:solidFill>
                  <a:srgbClr val="CC3300"/>
                </a:solidFill>
              </a:rPr>
              <a:t> </a:t>
            </a:r>
            <a:r>
              <a:rPr lang="en-US" altLang="en-US" sz="2000" b="1" dirty="0" err="1">
                <a:solidFill>
                  <a:srgbClr val="CC3300"/>
                </a:solidFill>
              </a:rPr>
              <a:t>tuổi</a:t>
            </a:r>
            <a:endParaRPr lang="en-US" altLang="en-US" sz="2000" b="1" dirty="0">
              <a:solidFill>
                <a:srgbClr val="CC3300"/>
              </a:solidFill>
            </a:endParaRPr>
          </a:p>
        </p:txBody>
      </p:sp>
      <p:sp>
        <p:nvSpPr>
          <p:cNvPr id="48147" name="Text Box 19">
            <a:extLst>
              <a:ext uri="{FF2B5EF4-FFF2-40B4-BE49-F238E27FC236}">
                <a16:creationId xmlns:a16="http://schemas.microsoft.com/office/drawing/2014/main" id="{94E9DE3E-96C7-93D9-3EAD-709659B6621A}"/>
              </a:ext>
            </a:extLst>
          </p:cNvPr>
          <p:cNvSpPr txBox="1">
            <a:spLocks noChangeArrowheads="1"/>
          </p:cNvSpPr>
          <p:nvPr/>
        </p:nvSpPr>
        <p:spPr bwMode="auto">
          <a:xfrm>
            <a:off x="5583570" y="4991949"/>
            <a:ext cx="137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dirty="0" err="1">
                <a:solidFill>
                  <a:srgbClr val="CC3300"/>
                </a:solidFill>
                <a:latin typeface=".VnTime" pitchFamily="34" charset="0"/>
              </a:rPr>
              <a:t>Trạng</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thái</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sinh</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lí</a:t>
            </a:r>
            <a:endParaRPr lang="en-US" altLang="en-US" sz="2000" b="1" dirty="0">
              <a:solidFill>
                <a:srgbClr val="CC3300"/>
              </a:solidFill>
              <a:latin typeface=".VnTime" pitchFamily="34" charset="0"/>
            </a:endParaRPr>
          </a:p>
        </p:txBody>
      </p:sp>
      <p:sp>
        <p:nvSpPr>
          <p:cNvPr id="48148" name="Text Box 20">
            <a:extLst>
              <a:ext uri="{FF2B5EF4-FFF2-40B4-BE49-F238E27FC236}">
                <a16:creationId xmlns:a16="http://schemas.microsoft.com/office/drawing/2014/main" id="{D64B6BB5-F727-376E-421D-A5A257407435}"/>
              </a:ext>
            </a:extLst>
          </p:cNvPr>
          <p:cNvSpPr txBox="1">
            <a:spLocks noChangeArrowheads="1"/>
          </p:cNvSpPr>
          <p:nvPr/>
        </p:nvSpPr>
        <p:spPr bwMode="auto">
          <a:xfrm>
            <a:off x="1251540" y="5143500"/>
            <a:ext cx="76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dirty="0" err="1">
                <a:solidFill>
                  <a:srgbClr val="CC3300"/>
                </a:solidFill>
                <a:latin typeface=".VnTime" pitchFamily="34" charset="0"/>
              </a:rPr>
              <a:t>Giới</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tính</a:t>
            </a:r>
            <a:endParaRPr lang="en-US" altLang="en-US" sz="2000" b="1" dirty="0">
              <a:solidFill>
                <a:srgbClr val="CC3300"/>
              </a:solidFill>
              <a:latin typeface=".VnTime" pitchFamily="34" charset="0"/>
            </a:endParaRPr>
          </a:p>
        </p:txBody>
      </p:sp>
      <p:sp>
        <p:nvSpPr>
          <p:cNvPr id="48149" name="Text Box 21">
            <a:extLst>
              <a:ext uri="{FF2B5EF4-FFF2-40B4-BE49-F238E27FC236}">
                <a16:creationId xmlns:a16="http://schemas.microsoft.com/office/drawing/2014/main" id="{40C136ED-2017-D957-3427-457A3EA74816}"/>
              </a:ext>
            </a:extLst>
          </p:cNvPr>
          <p:cNvSpPr txBox="1">
            <a:spLocks noChangeArrowheads="1"/>
          </p:cNvSpPr>
          <p:nvPr/>
        </p:nvSpPr>
        <p:spPr bwMode="auto">
          <a:xfrm>
            <a:off x="5584825" y="2312328"/>
            <a:ext cx="129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dirty="0" err="1">
                <a:solidFill>
                  <a:srgbClr val="CC3300"/>
                </a:solidFill>
                <a:latin typeface=".VnTime" pitchFamily="34" charset="0"/>
              </a:rPr>
              <a:t>Hình</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thức</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lao</a:t>
            </a:r>
            <a:r>
              <a:rPr lang="en-US" altLang="en-US" sz="2000" b="1" dirty="0">
                <a:solidFill>
                  <a:srgbClr val="CC3300"/>
                </a:solidFill>
                <a:latin typeface=".VnTime" pitchFamily="34" charset="0"/>
              </a:rPr>
              <a:t> </a:t>
            </a:r>
            <a:r>
              <a:rPr lang="en-US" altLang="en-US" sz="2000" b="1" dirty="0" err="1">
                <a:solidFill>
                  <a:srgbClr val="CC3300"/>
                </a:solidFill>
                <a:latin typeface=".VnTime" pitchFamily="34" charset="0"/>
              </a:rPr>
              <a:t>động</a:t>
            </a:r>
            <a:endParaRPr lang="en-US" altLang="en-US" sz="2000" b="1" dirty="0">
              <a:solidFill>
                <a:srgbClr val="CC3300"/>
              </a:solidFill>
              <a:latin typeface=".VnTime" pitchFamily="34" charset="0"/>
            </a:endParaRPr>
          </a:p>
        </p:txBody>
      </p:sp>
      <p:sp>
        <p:nvSpPr>
          <p:cNvPr id="48165" name="AutoShape 37">
            <a:extLst>
              <a:ext uri="{FF2B5EF4-FFF2-40B4-BE49-F238E27FC236}">
                <a16:creationId xmlns:a16="http://schemas.microsoft.com/office/drawing/2014/main" id="{B689C765-382B-21AF-4B5F-FC7BF73B69AB}"/>
              </a:ext>
            </a:extLst>
          </p:cNvPr>
          <p:cNvSpPr>
            <a:spLocks noChangeArrowheads="1"/>
          </p:cNvSpPr>
          <p:nvPr/>
        </p:nvSpPr>
        <p:spPr bwMode="auto">
          <a:xfrm>
            <a:off x="2260600" y="4013200"/>
            <a:ext cx="152400" cy="152400"/>
          </a:xfrm>
          <a:prstGeom prst="flowChartMerge">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400">
              <a:solidFill>
                <a:srgbClr val="0000FF"/>
              </a:solidFill>
              <a:latin typeface="Times New Roman" panose="02020603050405020304" pitchFamily="18" charset="0"/>
            </a:endParaRPr>
          </a:p>
        </p:txBody>
      </p:sp>
      <p:sp>
        <p:nvSpPr>
          <p:cNvPr id="2" name="TextBox 1">
            <a:extLst>
              <a:ext uri="{FF2B5EF4-FFF2-40B4-BE49-F238E27FC236}">
                <a16:creationId xmlns:a16="http://schemas.microsoft.com/office/drawing/2014/main" id="{B3104097-1AD2-BD62-A306-7A30F99DB548}"/>
              </a:ext>
            </a:extLst>
          </p:cNvPr>
          <p:cNvSpPr txBox="1"/>
          <p:nvPr/>
        </p:nvSpPr>
        <p:spPr>
          <a:xfrm>
            <a:off x="210236" y="197793"/>
            <a:ext cx="11562018" cy="1222642"/>
          </a:xfrm>
          <a:prstGeom prst="rect">
            <a:avLst/>
          </a:prstGeom>
          <a:noFill/>
        </p:spPr>
        <p:txBody>
          <a:bodyPr wrap="square">
            <a:spAutoFit/>
          </a:bodyPr>
          <a:lstStyle/>
          <a:p>
            <a:pPr marL="0" marR="0" algn="just">
              <a:lnSpc>
                <a:spcPct val="120000"/>
              </a:lnSpc>
              <a:spcBef>
                <a:spcPts val="0"/>
              </a:spcBef>
              <a:spcAft>
                <a:spcPts val="0"/>
              </a:spcAft>
            </a:pP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 khác nhau về nhu cầu dinh dưỡng ở mỗi cơ thể phụ thuộc những yếu tố</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56246773"/>
      </p:ext>
    </p:extLst>
  </p:cSld>
  <p:clrMapOvr>
    <a:masterClrMapping/>
  </p:clrMapOvr>
  <p:timing>
    <p:tnLst>
      <p:par>
        <p:cTn id="1" dur="indefinite" restart="never" nodeType="tmRoot"/>
      </p:par>
    </p:tnLst>
    <p:bldLst>
      <p:bldP spid="48146" grpId="0"/>
      <p:bldP spid="48147" grpId="0"/>
      <p:bldP spid="48148" grpId="0"/>
      <p:bldP spid="48149" grpId="0"/>
      <p:bldP spid="48165" grpId="0" animBg="1"/>
      <p:bldP spid="4816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F4A0228A-DFD0-4A98-AEC7-2D22ECED2584}"/>
              </a:ext>
            </a:extLst>
          </p:cNvPr>
          <p:cNvSpPr/>
          <p:nvPr/>
        </p:nvSpPr>
        <p:spPr>
          <a:xfrm>
            <a:off x="3090531" y="1"/>
            <a:ext cx="6044020" cy="2353340"/>
          </a:xfrm>
          <a:prstGeom prst="cloudCallout">
            <a:avLst>
              <a:gd name="adj1" fmla="val -12436"/>
              <a:gd name="adj2" fmla="val 62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nhu</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cầu</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dinh</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dưỡng</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hợp</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sẽ</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trạng</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pic>
        <p:nvPicPr>
          <p:cNvPr id="7170" name="Picture 2" descr="Suy dinh dưỡng ở trẻ em: nguyên nhân | TCI Hospital">
            <a:extLst>
              <a:ext uri="{FF2B5EF4-FFF2-40B4-BE49-F238E27FC236}">
                <a16:creationId xmlns:a16="http://schemas.microsoft.com/office/drawing/2014/main" id="{F94CF32C-15A4-4F32-B920-6A05B9E1A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24" r="13272"/>
          <a:stretch/>
        </p:blipFill>
        <p:spPr bwMode="auto">
          <a:xfrm>
            <a:off x="7201787" y="2052600"/>
            <a:ext cx="3771015" cy="43270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àm thế nào để nhận biết con có bị thừa cân hay không và đây là việc bác sĩ  Collin khuyên làm để phòng tránh hiện tượng này cho trẻ">
            <a:extLst>
              <a:ext uri="{FF2B5EF4-FFF2-40B4-BE49-F238E27FC236}">
                <a16:creationId xmlns:a16="http://schemas.microsoft.com/office/drawing/2014/main" id="{38337CA5-08CD-46C5-A87E-07B9C91560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76" r="13622"/>
          <a:stretch/>
        </p:blipFill>
        <p:spPr bwMode="auto">
          <a:xfrm>
            <a:off x="1157474" y="2052600"/>
            <a:ext cx="4224965" cy="43339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CD6084-35DD-4778-BA74-396E8248939A}"/>
              </a:ext>
            </a:extLst>
          </p:cNvPr>
          <p:cNvSpPr txBox="1"/>
          <p:nvPr/>
        </p:nvSpPr>
        <p:spPr>
          <a:xfrm>
            <a:off x="2102886" y="6379691"/>
            <a:ext cx="2140689"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err="1">
                <a:ln>
                  <a:noFill/>
                </a:ln>
                <a:solidFill>
                  <a:srgbClr val="000000"/>
                </a:solidFill>
                <a:effectLst/>
                <a:uLnTx/>
                <a:uFillTx/>
                <a:latin typeface="Arial"/>
                <a:ea typeface="+mn-ea"/>
                <a:cs typeface="Arial"/>
                <a:sym typeface="Arial"/>
              </a:rPr>
              <a:t>Béo</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0" i="0" u="none" strike="noStrike" kern="0" cap="none" spc="0" normalizeH="0" baseline="0" noProof="0" dirty="0" err="1">
                <a:ln>
                  <a:noFill/>
                </a:ln>
                <a:solidFill>
                  <a:srgbClr val="000000"/>
                </a:solidFill>
                <a:effectLst/>
                <a:uLnTx/>
                <a:uFillTx/>
                <a:latin typeface="Arial"/>
                <a:ea typeface="+mn-ea"/>
                <a:cs typeface="Arial"/>
                <a:sym typeface="Arial"/>
              </a:rPr>
              <a:t>phì</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9EB404E-D82F-4E0F-A177-93F3202173A2}"/>
              </a:ext>
            </a:extLst>
          </p:cNvPr>
          <p:cNvSpPr txBox="1"/>
          <p:nvPr/>
        </p:nvSpPr>
        <p:spPr>
          <a:xfrm>
            <a:off x="7882273" y="6317513"/>
            <a:ext cx="2140689"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err="1">
                <a:ln>
                  <a:noFill/>
                </a:ln>
                <a:solidFill>
                  <a:srgbClr val="000000"/>
                </a:solidFill>
                <a:effectLst/>
                <a:uLnTx/>
                <a:uFillTx/>
                <a:latin typeface="Arial"/>
                <a:ea typeface="+mn-ea"/>
                <a:cs typeface="Arial"/>
                <a:sym typeface="Arial"/>
              </a:rPr>
              <a:t>Suy</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0" i="0" u="none" strike="noStrike" kern="0" cap="none" spc="0" normalizeH="0" baseline="0" noProof="0" dirty="0" err="1">
                <a:ln>
                  <a:noFill/>
                </a:ln>
                <a:solidFill>
                  <a:srgbClr val="000000"/>
                </a:solidFill>
                <a:effectLst/>
                <a:uLnTx/>
                <a:uFillTx/>
                <a:latin typeface="Arial"/>
                <a:ea typeface="+mn-ea"/>
                <a:cs typeface="Arial"/>
                <a:sym typeface="Arial"/>
              </a:rPr>
              <a:t>dinh</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0" i="0" u="none" strike="noStrike" kern="0" cap="none" spc="0" normalizeH="0" baseline="0" noProof="0" dirty="0" err="1">
                <a:ln>
                  <a:noFill/>
                </a:ln>
                <a:solidFill>
                  <a:srgbClr val="000000"/>
                </a:solidFill>
                <a:effectLst/>
                <a:uLnTx/>
                <a:uFillTx/>
                <a:latin typeface="Arial"/>
                <a:ea typeface="+mn-ea"/>
                <a:cs typeface="Arial"/>
                <a:sym typeface="Arial"/>
              </a:rPr>
              <a:t>dưỡng</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D1472763-9D57-4F65-BBD1-C9C3C78BC394}"/>
              </a:ext>
            </a:extLst>
          </p:cNvPr>
          <p:cNvSpPr txBox="1"/>
          <p:nvPr/>
        </p:nvSpPr>
        <p:spPr>
          <a:xfrm>
            <a:off x="3825210" y="391893"/>
            <a:ext cx="4541581"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Nguyên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béo</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phì</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hoặc</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suy</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dinh</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dưỡng</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trẻ</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6" name="TextBox 5">
            <a:extLst>
              <a:ext uri="{FF2B5EF4-FFF2-40B4-BE49-F238E27FC236}">
                <a16:creationId xmlns:a16="http://schemas.microsoft.com/office/drawing/2014/main" id="{DF025867-8E02-49F3-9901-A563E703F590}"/>
              </a:ext>
            </a:extLst>
          </p:cNvPr>
          <p:cNvSpPr txBox="1"/>
          <p:nvPr/>
        </p:nvSpPr>
        <p:spPr>
          <a:xfrm>
            <a:off x="6894546" y="1119986"/>
            <a:ext cx="4777417"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Do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ăn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uống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đủ</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đủ</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lượng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hoạt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B351A4A-1711-4BA4-8789-25B81628EB72}"/>
              </a:ext>
            </a:extLst>
          </p:cNvPr>
          <p:cNvSpPr txBox="1"/>
          <p:nvPr/>
        </p:nvSpPr>
        <p:spPr>
          <a:xfrm>
            <a:off x="718437" y="892788"/>
            <a:ext cx="4777416" cy="12003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Do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ăn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nhiều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mỡ</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ĐV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loại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hàm</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lượng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dinh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dưỡng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cao</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dễ</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hấp</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thụ</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vận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042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xEl>
                                              <p:pRg st="0" end="0"/>
                                            </p:txEl>
                                          </p:spTgt>
                                        </p:tgtEl>
                                        <p:attrNameLst>
                                          <p:attrName>ppt_w</p:attrName>
                                        </p:attrNameLst>
                                      </p:cBhvr>
                                      <p:tavLst>
                                        <p:tav tm="0">
                                          <p:val>
                                            <p:strVal val="ppt_w"/>
                                          </p:val>
                                        </p:tav>
                                        <p:tav tm="100000">
                                          <p:val>
                                            <p:fltVal val="0"/>
                                          </p:val>
                                        </p:tav>
                                      </p:tavLst>
                                    </p:anim>
                                    <p:anim calcmode="lin" valueType="num">
                                      <p:cBhvr>
                                        <p:cTn id="7" dur="500"/>
                                        <p:tgtEl>
                                          <p:spTgt spid="3">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3">
                                            <p:txEl>
                                              <p:pRg st="0" end="0"/>
                                            </p:txEl>
                                          </p:spTgt>
                                        </p:tgtEl>
                                      </p:cBhvr>
                                    </p:animEffect>
                                    <p:set>
                                      <p:cBhvr>
                                        <p:cTn id="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fade">
                                      <p:cBhvr>
                                        <p:cTn id="14" dur="1000"/>
                                        <p:tgtEl>
                                          <p:spTgt spid="7172"/>
                                        </p:tgtEl>
                                      </p:cBhvr>
                                    </p:animEffect>
                                    <p:anim calcmode="lin" valueType="num">
                                      <p:cBhvr>
                                        <p:cTn id="15" dur="1000" fill="hold"/>
                                        <p:tgtEl>
                                          <p:spTgt spid="7172"/>
                                        </p:tgtEl>
                                        <p:attrNameLst>
                                          <p:attrName>ppt_x</p:attrName>
                                        </p:attrNameLst>
                                      </p:cBhvr>
                                      <p:tavLst>
                                        <p:tav tm="0">
                                          <p:val>
                                            <p:strVal val="#ppt_x"/>
                                          </p:val>
                                        </p:tav>
                                        <p:tav tm="100000">
                                          <p:val>
                                            <p:strVal val="#ppt_x"/>
                                          </p:val>
                                        </p:tav>
                                      </p:tavLst>
                                    </p:anim>
                                    <p:anim calcmode="lin" valueType="num">
                                      <p:cBhvr>
                                        <p:cTn id="16" dur="1000" fill="hold"/>
                                        <p:tgtEl>
                                          <p:spTgt spid="717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fade">
                                      <p:cBhvr>
                                        <p:cTn id="24" dur="1000"/>
                                        <p:tgtEl>
                                          <p:spTgt spid="7170"/>
                                        </p:tgtEl>
                                      </p:cBhvr>
                                    </p:animEffect>
                                    <p:anim calcmode="lin" valueType="num">
                                      <p:cBhvr>
                                        <p:cTn id="25" dur="1000" fill="hold"/>
                                        <p:tgtEl>
                                          <p:spTgt spid="7170"/>
                                        </p:tgtEl>
                                        <p:attrNameLst>
                                          <p:attrName>ppt_x</p:attrName>
                                        </p:attrNameLst>
                                      </p:cBhvr>
                                      <p:tavLst>
                                        <p:tav tm="0">
                                          <p:val>
                                            <p:strVal val="#ppt_x"/>
                                          </p:val>
                                        </p:tav>
                                        <p:tav tm="100000">
                                          <p:val>
                                            <p:strVal val="#ppt_x"/>
                                          </p:val>
                                        </p:tav>
                                      </p:tavLst>
                                    </p:anim>
                                    <p:anim calcmode="lin" valueType="num">
                                      <p:cBhvr>
                                        <p:cTn id="26" dur="1000" fill="hold"/>
                                        <p:tgtEl>
                                          <p:spTgt spid="717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
                                            <p:txEl>
                                              <p:pRg st="0" end="0"/>
                                            </p:txEl>
                                          </p:spTgt>
                                        </p:tgtEl>
                                        <p:attrNameLst>
                                          <p:attrName>ppt_w</p:attrName>
                                        </p:attrNameLst>
                                      </p:cBhvr>
                                      <p:tavLst>
                                        <p:tav tm="0">
                                          <p:val>
                                            <p:strVal val="ppt_w"/>
                                          </p:val>
                                        </p:tav>
                                        <p:tav tm="100000">
                                          <p:val>
                                            <p:fltVal val="0"/>
                                          </p:val>
                                        </p:tav>
                                      </p:tavLst>
                                    </p:anim>
                                    <p:anim calcmode="lin" valueType="num">
                                      <p:cBhvr>
                                        <p:cTn id="41" dur="500"/>
                                        <p:tgtEl>
                                          <p:spTgt spid="3">
                                            <p:txEl>
                                              <p:pRg st="0" end="0"/>
                                            </p:txEl>
                                          </p:spTgt>
                                        </p:tgtEl>
                                        <p:attrNameLst>
                                          <p:attrName>ppt_h</p:attrName>
                                        </p:attrNameLst>
                                      </p:cBhvr>
                                      <p:tavLst>
                                        <p:tav tm="0">
                                          <p:val>
                                            <p:strVal val="ppt_h"/>
                                          </p:val>
                                        </p:tav>
                                        <p:tav tm="100000">
                                          <p:val>
                                            <p:fltVal val="0"/>
                                          </p:val>
                                        </p:tav>
                                      </p:tavLst>
                                    </p:anim>
                                    <p:animEffect transition="out" filter="fade">
                                      <p:cBhvr>
                                        <p:cTn id="42" dur="500"/>
                                        <p:tgtEl>
                                          <p:spTgt spid="3">
                                            <p:txEl>
                                              <p:pRg st="0" end="0"/>
                                            </p:txEl>
                                          </p:spTgt>
                                        </p:tgtEl>
                                      </p:cBhvr>
                                    </p:animEffect>
                                    <p:set>
                                      <p:cBhvr>
                                        <p:cTn id="43" dur="1" fill="hold">
                                          <p:stCondLst>
                                            <p:cond delay="499"/>
                                          </p:stCondLst>
                                        </p:cTn>
                                        <p:tgtEl>
                                          <p:spTgt spid="3">
                                            <p:txEl>
                                              <p:pRg st="0" end="0"/>
                                            </p:txEl>
                                          </p:spTgt>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3">
                                            <p:bg/>
                                          </p:spTgt>
                                        </p:tgtEl>
                                        <p:attrNameLst>
                                          <p:attrName>ppt_w</p:attrName>
                                        </p:attrNameLst>
                                      </p:cBhvr>
                                      <p:tavLst>
                                        <p:tav tm="0">
                                          <p:val>
                                            <p:strVal val="ppt_w"/>
                                          </p:val>
                                        </p:tav>
                                        <p:tav tm="100000">
                                          <p:val>
                                            <p:fltVal val="0"/>
                                          </p:val>
                                        </p:tav>
                                      </p:tavLst>
                                    </p:anim>
                                    <p:anim calcmode="lin" valueType="num">
                                      <p:cBhvr>
                                        <p:cTn id="46" dur="500"/>
                                        <p:tgtEl>
                                          <p:spTgt spid="3">
                                            <p:bg/>
                                          </p:spTgt>
                                        </p:tgtEl>
                                        <p:attrNameLst>
                                          <p:attrName>ppt_h</p:attrName>
                                        </p:attrNameLst>
                                      </p:cBhvr>
                                      <p:tavLst>
                                        <p:tav tm="0">
                                          <p:val>
                                            <p:strVal val="ppt_h"/>
                                          </p:val>
                                        </p:tav>
                                        <p:tav tm="100000">
                                          <p:val>
                                            <p:fltVal val="0"/>
                                          </p:val>
                                        </p:tav>
                                      </p:tavLst>
                                    </p:anim>
                                    <p:animEffect transition="out" filter="fade">
                                      <p:cBhvr>
                                        <p:cTn id="47" dur="500"/>
                                        <p:tgtEl>
                                          <p:spTgt spid="3">
                                            <p:bg/>
                                          </p:spTgt>
                                        </p:tgtEl>
                                      </p:cBhvr>
                                    </p:animEffect>
                                    <p:set>
                                      <p:cBhvr>
                                        <p:cTn id="48" dur="1" fill="hold">
                                          <p:stCondLst>
                                            <p:cond delay="499"/>
                                          </p:stCondLst>
                                        </p:cTn>
                                        <p:tgtEl>
                                          <p:spTgt spid="3">
                                            <p:bg/>
                                          </p:spTgt>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5"/>
                                        </p:tgtEl>
                                        <p:attrNameLst>
                                          <p:attrName>ppt_w</p:attrName>
                                        </p:attrNameLst>
                                      </p:cBhvr>
                                      <p:tavLst>
                                        <p:tav tm="0">
                                          <p:val>
                                            <p:strVal val="ppt_w"/>
                                          </p:val>
                                        </p:tav>
                                        <p:tav tm="100000">
                                          <p:val>
                                            <p:fltVal val="0"/>
                                          </p:val>
                                        </p:tav>
                                      </p:tavLst>
                                    </p:anim>
                                    <p:anim calcmode="lin" valueType="num">
                                      <p:cBhvr>
                                        <p:cTn id="51" dur="500"/>
                                        <p:tgtEl>
                                          <p:spTgt spid="5"/>
                                        </p:tgtEl>
                                        <p:attrNameLst>
                                          <p:attrName>ppt_h</p:attrName>
                                        </p:attrNameLst>
                                      </p:cBhvr>
                                      <p:tavLst>
                                        <p:tav tm="0">
                                          <p:val>
                                            <p:strVal val="ppt_h"/>
                                          </p:val>
                                        </p:tav>
                                        <p:tav tm="100000">
                                          <p:val>
                                            <p:fltVal val="0"/>
                                          </p:val>
                                        </p:tav>
                                      </p:tavLst>
                                    </p:anim>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7" grpId="0"/>
      <p:bldP spid="8" grpId="0"/>
      <p:bldP spid="5" grpId="0"/>
      <p:bldP spid="5" grpId="1"/>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42511"/>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1</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K</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smtClean="0">
                <a:effectLst/>
                <a:latin typeface="Times New Roman" panose="02020603050405020304" pitchFamily="18" charset="0"/>
                <a:ea typeface="Cambria" panose="02040503050406030204" pitchFamily="18" charset="0"/>
              </a:rPr>
              <a:t> </a:t>
            </a:r>
            <a:r>
              <a:rPr lang="vi-VN" sz="2800">
                <a:solidFill>
                  <a:srgbClr val="FF0000"/>
                </a:solidFill>
                <a:effectLst/>
                <a:latin typeface="Times New Roman" panose="02020603050405020304" pitchFamily="18" charset="0"/>
                <a:ea typeface="Cambria" panose="02040503050406030204" pitchFamily="18" charset="0"/>
              </a:rPr>
              <a:t>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
        <p:nvSpPr>
          <p:cNvPr id="10" name="TextBox 9">
            <a:extLst>
              <a:ext uri="{FF2B5EF4-FFF2-40B4-BE49-F238E27FC236}">
                <a16:creationId xmlns:a16="http://schemas.microsoft.com/office/drawing/2014/main" id="{1D91A2AF-7060-7400-51F1-1744F52A3491}"/>
              </a:ext>
            </a:extLst>
          </p:cNvPr>
          <p:cNvSpPr txBox="1"/>
          <p:nvPr/>
        </p:nvSpPr>
        <p:spPr>
          <a:xfrm>
            <a:off x="453328" y="478769"/>
            <a:ext cx="5893684"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latin typeface="Times New Roman" panose="02020603050405020304" pitchFamily="18" charset="0"/>
                <a:ea typeface="Cambria" panose="02040503050406030204" pitchFamily="18" charset="0"/>
                <a:cs typeface="Arial" panose="020B0604020202020204" pitchFamily="34" charset="0"/>
              </a:rPr>
              <a:t>IV</a:t>
            </a:r>
            <a:r>
              <a:rPr lang="vi-VN" sz="2800" b="1" smtClean="0">
                <a:latin typeface="Times New Roman" panose="02020603050405020304" pitchFamily="18" charset="0"/>
                <a:ea typeface="Cambria" panose="02040503050406030204" pitchFamily="18" charset="0"/>
                <a:cs typeface="Arial" panose="020B0604020202020204" pitchFamily="34" charset="0"/>
              </a:rPr>
              <a:t>/ </a:t>
            </a:r>
            <a:r>
              <a:rPr lang="en-US" sz="2800" b="1">
                <a:latin typeface="Times New Roman" panose="02020603050405020304" pitchFamily="18" charset="0"/>
                <a:ea typeface="Cambria" panose="02040503050406030204" pitchFamily="18" charset="0"/>
                <a:cs typeface="Arial" panose="020B0604020202020204" pitchFamily="34" charset="0"/>
              </a:rPr>
              <a:t>Chế độ dinh dưỡng ở người</a:t>
            </a:r>
            <a:endParaRPr lang="vi-VN" sz="2800" b="1">
              <a:latin typeface="Times New Roman" panose="020206030504050203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29472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1014380"/>
          </a:xfrm>
          <a:prstGeom prst="rect">
            <a:avLst/>
          </a:prstGeom>
          <a:noFill/>
        </p:spPr>
        <p:txBody>
          <a:bodyPr wrap="square">
            <a:spAutoFit/>
          </a:bodyPr>
          <a:lstStyle/>
          <a:p>
            <a:pPr indent="247015" algn="just">
              <a:lnSpc>
                <a:spcPct val="107000"/>
              </a:lnSpc>
              <a:spcBef>
                <a:spcPts val="600"/>
              </a:spcBef>
              <a:spcAft>
                <a:spcPts val="600"/>
              </a:spcAft>
            </a:pPr>
            <a:r>
              <a:rPr lang="vi-VN" sz="2800" smtClean="0">
                <a:solidFill>
                  <a:srgbClr val="FF0000"/>
                </a:solidFill>
                <a:effectLst/>
                <a:latin typeface="Times New Roman" panose="02020603050405020304" pitchFamily="18" charset="0"/>
                <a:ea typeface="Cambria" panose="02040503050406030204" pitchFamily="18" charset="0"/>
              </a:rPr>
              <a:t>Thế </a:t>
            </a:r>
            <a:r>
              <a:rPr lang="vi-VN" sz="2800">
                <a:solidFill>
                  <a:srgbClr val="FF0000"/>
                </a:solidFill>
                <a:effectLst/>
                <a:latin typeface="Times New Roman" panose="02020603050405020304" pitchFamily="18" charset="0"/>
                <a:ea typeface="Cambria" panose="02040503050406030204" pitchFamily="18" charset="0"/>
              </a:rPr>
              <a:t>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TextBox 6">
            <a:extLst>
              <a:ext uri="{FF2B5EF4-FFF2-40B4-BE49-F238E27FC236}">
                <a16:creationId xmlns:a16="http://schemas.microsoft.com/office/drawing/2014/main" id="{0C3A5B94-DC5C-8F85-B196-66576C14654C}"/>
              </a:ext>
            </a:extLst>
          </p:cNvPr>
          <p:cNvSpPr txBox="1"/>
          <p:nvPr/>
        </p:nvSpPr>
        <p:spPr>
          <a:xfrm>
            <a:off x="2151081" y="3779096"/>
            <a:ext cx="8989359" cy="2548455"/>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Times New Roman" panose="02020603050405020304" pitchFamily="18" charset="0"/>
                <a:ea typeface="Cambria" panose="02040503050406030204" pitchFamily="18" charset="0"/>
              </a:rPr>
              <a:t>- </a:t>
            </a:r>
            <a:r>
              <a:rPr lang="vi-VN" sz="2800">
                <a:effectLst/>
                <a:latin typeface="Times New Roman" panose="020206030504050203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Times New Roman" panose="020206030504050203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
        <p:nvSpPr>
          <p:cNvPr id="8" name="TextBox 7">
            <a:extLst>
              <a:ext uri="{FF2B5EF4-FFF2-40B4-BE49-F238E27FC236}">
                <a16:creationId xmlns:a16="http://schemas.microsoft.com/office/drawing/2014/main" id="{1D91A2AF-7060-7400-51F1-1744F52A3491}"/>
              </a:ext>
            </a:extLst>
          </p:cNvPr>
          <p:cNvSpPr txBox="1"/>
          <p:nvPr/>
        </p:nvSpPr>
        <p:spPr>
          <a:xfrm>
            <a:off x="453328" y="478769"/>
            <a:ext cx="5893684"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latin typeface="Times New Roman" panose="02020603050405020304" pitchFamily="18" charset="0"/>
                <a:ea typeface="Cambria" panose="02040503050406030204" pitchFamily="18" charset="0"/>
                <a:cs typeface="Arial" panose="020B0604020202020204" pitchFamily="34" charset="0"/>
              </a:rPr>
              <a:t>IV</a:t>
            </a:r>
            <a:r>
              <a:rPr lang="vi-VN" sz="2800" b="1" smtClean="0">
                <a:latin typeface="Times New Roman" panose="02020603050405020304" pitchFamily="18" charset="0"/>
                <a:ea typeface="Cambria" panose="02040503050406030204" pitchFamily="18" charset="0"/>
                <a:cs typeface="Arial" panose="020B0604020202020204" pitchFamily="34" charset="0"/>
              </a:rPr>
              <a:t>/ </a:t>
            </a:r>
            <a:r>
              <a:rPr lang="en-US" sz="2800" b="1">
                <a:latin typeface="Times New Roman" panose="02020603050405020304" pitchFamily="18" charset="0"/>
                <a:ea typeface="Cambria" panose="02040503050406030204" pitchFamily="18" charset="0"/>
                <a:cs typeface="Arial" panose="020B0604020202020204" pitchFamily="34" charset="0"/>
              </a:rPr>
              <a:t>Chế độ dinh dưỡng ở người</a:t>
            </a:r>
            <a:endParaRPr lang="vi-VN" sz="2800" b="1">
              <a:latin typeface="Times New Roman" panose="020206030504050203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8413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Times New Roman" panose="02020603050405020304" pitchFamily="18" charset="0"/>
                <a:ea typeface="Cambria" panose="02040503050406030204" pitchFamily="18" charset="0"/>
              </a:rPr>
              <a:t>- </a:t>
            </a:r>
            <a:r>
              <a:rPr lang="vi-VN" sz="2800">
                <a:effectLst/>
                <a:latin typeface="Times New Roman" panose="020206030504050203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Times New Roman" panose="02020603050405020304" pitchFamily="18" charset="0"/>
              <a:ea typeface="Cambria" panose="02040503050406030204" pitchFamily="18" charset="0"/>
            </a:endParaRPr>
          </a:p>
          <a:p>
            <a:pPr marL="90170" marR="30480" algn="just">
              <a:lnSpc>
                <a:spcPct val="114000"/>
              </a:lnSpc>
              <a:spcAft>
                <a:spcPts val="0"/>
              </a:spcAft>
            </a:pPr>
            <a:r>
              <a:rPr lang="en-US" sz="2800">
                <a:effectLst/>
                <a:latin typeface="Times New Roman" panose="02020603050405020304" pitchFamily="18" charset="0"/>
                <a:ea typeface="Cambria" panose="02040503050406030204" pitchFamily="18" charset="0"/>
              </a:rPr>
              <a:t>   - </a:t>
            </a:r>
            <a:r>
              <a:rPr lang="vi-VN" sz="2800">
                <a:effectLst/>
                <a:latin typeface="Times New Roman" panose="020206030504050203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Times New Roman" panose="02020603050405020304" pitchFamily="18" charset="0"/>
                <a:ea typeface="Cambria" panose="02040503050406030204" pitchFamily="18" charset="0"/>
              </a:rPr>
              <a:t>   </a:t>
            </a:r>
            <a:r>
              <a:rPr lang="vi-VN" sz="2800">
                <a:effectLst/>
                <a:latin typeface="Times New Roman" panose="020206030504050203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Times New Roman" panose="020206030504050203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Times New Roman" panose="020206030504050203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D91A2AF-7060-7400-51F1-1744F52A3491}"/>
              </a:ext>
            </a:extLst>
          </p:cNvPr>
          <p:cNvSpPr txBox="1"/>
          <p:nvPr/>
        </p:nvSpPr>
        <p:spPr>
          <a:xfrm>
            <a:off x="2514884" y="808037"/>
            <a:ext cx="5893684" cy="661207"/>
          </a:xfrm>
          <a:prstGeom prst="rect">
            <a:avLst/>
          </a:prstGeom>
          <a:noFill/>
        </p:spPr>
        <p:txBody>
          <a:bodyPr wrap="square" rtlCol="0">
            <a:spAutoFit/>
          </a:bodyPr>
          <a:lstStyle/>
          <a:p>
            <a:pPr fontAlgn="base">
              <a:lnSpc>
                <a:spcPct val="150000"/>
              </a:lnSpc>
              <a:spcBef>
                <a:spcPct val="0"/>
              </a:spcBef>
              <a:spcAft>
                <a:spcPct val="0"/>
              </a:spcAft>
            </a:pPr>
            <a:r>
              <a:rPr lang="en-US" sz="2800" b="1" smtClean="0">
                <a:latin typeface="Times New Roman" panose="02020603050405020304" pitchFamily="18" charset="0"/>
                <a:ea typeface="Cambria" panose="02040503050406030204" pitchFamily="18" charset="0"/>
                <a:cs typeface="Arial" panose="020B0604020202020204" pitchFamily="34" charset="0"/>
              </a:rPr>
              <a:t>IV</a:t>
            </a:r>
            <a:r>
              <a:rPr lang="vi-VN" sz="2800" b="1" smtClean="0">
                <a:latin typeface="Times New Roman" panose="02020603050405020304" pitchFamily="18" charset="0"/>
                <a:ea typeface="Cambria" panose="02040503050406030204" pitchFamily="18" charset="0"/>
                <a:cs typeface="Arial" panose="020B0604020202020204" pitchFamily="34" charset="0"/>
              </a:rPr>
              <a:t>/ </a:t>
            </a:r>
            <a:r>
              <a:rPr lang="en-US" sz="2800" b="1">
                <a:latin typeface="Times New Roman" panose="02020603050405020304" pitchFamily="18" charset="0"/>
                <a:ea typeface="Cambria" panose="02040503050406030204" pitchFamily="18" charset="0"/>
                <a:cs typeface="Arial" panose="020B0604020202020204" pitchFamily="34" charset="0"/>
              </a:rPr>
              <a:t>Chế độ dinh dưỡng ở người</a:t>
            </a:r>
            <a:endParaRPr lang="vi-VN" sz="2800" b="1">
              <a:latin typeface="Times New Roman" panose="020206030504050203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2494833" y="1905000"/>
            <a:ext cx="7202400" cy="1930400"/>
          </a:xfrm>
          <a:prstGeom prst="rect">
            <a:avLst/>
          </a:prstGeom>
        </p:spPr>
        <p:txBody>
          <a:bodyPr spcFirstLastPara="1" wrap="square" lIns="0" tIns="0" rIns="0" bIns="0" anchor="b" anchorCtr="0">
            <a:noAutofit/>
          </a:bodyPr>
          <a:lstStyle/>
          <a:p>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Các</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bước</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xây</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dựng</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khẩu</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phần</a:t>
            </a:r>
            <a:r>
              <a:rPr lang="en-US" sz="6933" b="1" dirty="0">
                <a:solidFill>
                  <a:schemeClr val="bg1"/>
                </a:solidFill>
                <a:latin typeface="Calibri" pitchFamily="34" charset="0"/>
                <a:cs typeface="Calibri" pitchFamily="34" charset="0"/>
              </a:rPr>
              <a:t> </a:t>
            </a:r>
            <a:r>
              <a:rPr lang="en-US" sz="6933" b="1" dirty="0" err="1">
                <a:solidFill>
                  <a:schemeClr val="bg1"/>
                </a:solidFill>
                <a:latin typeface="Calibri" pitchFamily="34" charset="0"/>
                <a:cs typeface="Calibri" pitchFamily="34" charset="0"/>
              </a:rPr>
              <a:t>ăn</a:t>
            </a:r>
            <a:endParaRPr sz="6933"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6877425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4" name="Rectangle 3">
            <a:extLst>
              <a:ext uri="{FF2B5EF4-FFF2-40B4-BE49-F238E27FC236}">
                <a16:creationId xmlns:a16="http://schemas.microsoft.com/office/drawing/2014/main" id="{8CDC95DC-7083-5A8A-6BE8-DACE23947B77}"/>
              </a:ext>
            </a:extLst>
          </p:cNvPr>
          <p:cNvSpPr/>
          <p:nvPr/>
        </p:nvSpPr>
        <p:spPr>
          <a:xfrm>
            <a:off x="144805" y="323792"/>
            <a:ext cx="8167922"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ea typeface="Cambria" panose="02040503050406030204" pitchFamily="18" charset="0"/>
              </a:rPr>
              <a:t>Thảo luận nhóm </a:t>
            </a:r>
            <a:r>
              <a:rPr lang="vi-VN" sz="2400" b="1">
                <a:latin typeface="Times New Roman" panose="02020603050405020304" pitchFamily="18" charset="0"/>
                <a:ea typeface="Cambria" panose="02040503050406030204" pitchFamily="18" charset="0"/>
              </a:rPr>
              <a:t>thực hành xây dựng khẩu phần ăn theo hướng dẫn SGK trang 131,132 </a:t>
            </a:r>
            <a:r>
              <a:rPr lang="en-US" sz="2400" b="1" i="1">
                <a:latin typeface="Times New Roman" panose="02020603050405020304" pitchFamily="18" charset="0"/>
                <a:ea typeface="Cambria" panose="02040503050406030204" pitchFamily="18" charset="0"/>
              </a:rPr>
              <a:t>(7 phút</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Times New Roman" panose="020206030504050203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17371421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solidFill>
                  <a:schemeClr val="tx1"/>
                </a:solidFill>
                <a:latin typeface="Calibri" pitchFamily="34" charset="0"/>
                <a:cs typeface="Calibri" pitchFamily="34" charset="0"/>
              </a:rPr>
              <a:t>Bước 1: Kẻ bảng </a:t>
            </a:r>
            <a:r>
              <a:rPr lang="en-US" b="1" dirty="0" err="1">
                <a:solidFill>
                  <a:schemeClr val="tx1"/>
                </a:solidFill>
                <a:latin typeface="Calibri" pitchFamily="34" charset="0"/>
                <a:cs typeface="Calibri" pitchFamily="34" charset="0"/>
              </a:rPr>
              <a:t>ghi</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nội</a:t>
            </a:r>
            <a:r>
              <a:rPr lang="en-US" b="1" dirty="0">
                <a:solidFill>
                  <a:schemeClr val="tx1"/>
                </a:solidFill>
                <a:latin typeface="Calibri" pitchFamily="34" charset="0"/>
                <a:cs typeface="Calibri" pitchFamily="34" charset="0"/>
              </a:rPr>
              <a:t> dung </a:t>
            </a:r>
            <a:r>
              <a:rPr lang="en-US" b="1" dirty="0" err="1">
                <a:solidFill>
                  <a:schemeClr val="tx1"/>
                </a:solidFill>
                <a:latin typeface="Calibri" pitchFamily="34" charset="0"/>
                <a:cs typeface="Calibri" pitchFamily="34" charset="0"/>
              </a:rPr>
              <a:t>cần</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xác</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định</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theo</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mẫu</a:t>
            </a:r>
            <a:r>
              <a:rPr lang="en-US" b="1" dirty="0">
                <a:solidFill>
                  <a:schemeClr val="tx1"/>
                </a:solidFill>
                <a:latin typeface="Calibri" pitchFamily="34" charset="0"/>
                <a:cs typeface="Calibri" pitchFamily="34" charset="0"/>
              </a:rPr>
              <a:t>: </a:t>
            </a:r>
          </a:p>
        </p:txBody>
      </p:sp>
      <p:sp>
        <p:nvSpPr>
          <p:cNvPr id="3" name="Slide Number Placeholder 2"/>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45</a:t>
            </a:fld>
            <a:endParaRPr lang="en" kern="0">
              <a:solidFill>
                <a:srgbClr val="FFFFFF"/>
              </a:solidFill>
            </a:endParaRPr>
          </a:p>
        </p:txBody>
      </p:sp>
      <p:pic>
        <p:nvPicPr>
          <p:cNvPr id="5" name="Picture 4" descr="A picture containing text, font, number, line&#10;&#10;Description automatically generated">
            <a:extLst>
              <a:ext uri="{FF2B5EF4-FFF2-40B4-BE49-F238E27FC236}">
                <a16:creationId xmlns:a16="http://schemas.microsoft.com/office/drawing/2014/main" id="{8C83CC27-51C1-F849-2E76-9483673CE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56" y="1236667"/>
            <a:ext cx="10855842" cy="3611780"/>
          </a:xfrm>
          <a:prstGeom prst="rect">
            <a:avLst/>
          </a:prstGeom>
        </p:spPr>
      </p:pic>
    </p:spTree>
    <p:extLst>
      <p:ext uri="{BB962C8B-B14F-4D97-AF65-F5344CB8AC3E}">
        <p14:creationId xmlns:p14="http://schemas.microsoft.com/office/powerpoint/2010/main" val="1412828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46</a:t>
            </a:fld>
            <a:endParaRPr lang="en" kern="0">
              <a:solidFill>
                <a:srgbClr val="FFFFFF"/>
              </a:solidFill>
            </a:endParaRPr>
          </a:p>
        </p:txBody>
      </p:sp>
      <p:graphicFrame>
        <p:nvGraphicFramePr>
          <p:cNvPr id="6" name="Table 5"/>
          <p:cNvGraphicFramePr>
            <a:graphicFrameLocks noGrp="1"/>
          </p:cNvGraphicFramePr>
          <p:nvPr>
            <p:extLst/>
          </p:nvPr>
        </p:nvGraphicFramePr>
        <p:xfrm>
          <a:off x="508003" y="2729335"/>
          <a:ext cx="11683997" cy="2573883"/>
        </p:xfrm>
        <a:graphic>
          <a:graphicData uri="http://schemas.openxmlformats.org/drawingml/2006/table">
            <a:tbl>
              <a:tblPr firstRow="1" bandRow="1"/>
              <a:tblGrid>
                <a:gridCol w="914400">
                  <a:extLst>
                    <a:ext uri="{9D8B030D-6E8A-4147-A177-3AD203B41FA5}">
                      <a16:colId xmlns:a16="http://schemas.microsoft.com/office/drawing/2014/main" val="20000"/>
                    </a:ext>
                  </a:extLst>
                </a:gridCol>
                <a:gridCol w="524537">
                  <a:extLst>
                    <a:ext uri="{9D8B030D-6E8A-4147-A177-3AD203B41FA5}">
                      <a16:colId xmlns:a16="http://schemas.microsoft.com/office/drawing/2014/main" val="20001"/>
                    </a:ext>
                  </a:extLst>
                </a:gridCol>
                <a:gridCol w="595423">
                  <a:extLst>
                    <a:ext uri="{9D8B030D-6E8A-4147-A177-3AD203B41FA5}">
                      <a16:colId xmlns:a16="http://schemas.microsoft.com/office/drawing/2014/main" val="20002"/>
                    </a:ext>
                  </a:extLst>
                </a:gridCol>
                <a:gridCol w="552893">
                  <a:extLst>
                    <a:ext uri="{9D8B030D-6E8A-4147-A177-3AD203B41FA5}">
                      <a16:colId xmlns:a16="http://schemas.microsoft.com/office/drawing/2014/main" val="20003"/>
                    </a:ext>
                  </a:extLst>
                </a:gridCol>
                <a:gridCol w="1104604">
                  <a:extLst>
                    <a:ext uri="{9D8B030D-6E8A-4147-A177-3AD203B41FA5}">
                      <a16:colId xmlns:a16="http://schemas.microsoft.com/office/drawing/2014/main" val="20004"/>
                    </a:ext>
                  </a:extLst>
                </a:gridCol>
                <a:gridCol w="776177">
                  <a:extLst>
                    <a:ext uri="{9D8B030D-6E8A-4147-A177-3AD203B41FA5}">
                      <a16:colId xmlns:a16="http://schemas.microsoft.com/office/drawing/2014/main" val="20005"/>
                    </a:ext>
                  </a:extLst>
                </a:gridCol>
                <a:gridCol w="1562986">
                  <a:extLst>
                    <a:ext uri="{9D8B030D-6E8A-4147-A177-3AD203B41FA5}">
                      <a16:colId xmlns:a16="http://schemas.microsoft.com/office/drawing/2014/main" val="20006"/>
                    </a:ext>
                  </a:extLst>
                </a:gridCol>
                <a:gridCol w="946298">
                  <a:extLst>
                    <a:ext uri="{9D8B030D-6E8A-4147-A177-3AD203B41FA5}">
                      <a16:colId xmlns:a16="http://schemas.microsoft.com/office/drawing/2014/main" val="20007"/>
                    </a:ext>
                  </a:extLst>
                </a:gridCol>
                <a:gridCol w="1105786">
                  <a:extLst>
                    <a:ext uri="{9D8B030D-6E8A-4147-A177-3AD203B41FA5}">
                      <a16:colId xmlns:a16="http://schemas.microsoft.com/office/drawing/2014/main" val="20008"/>
                    </a:ext>
                  </a:extLst>
                </a:gridCol>
                <a:gridCol w="861237">
                  <a:extLst>
                    <a:ext uri="{9D8B030D-6E8A-4147-A177-3AD203B41FA5}">
                      <a16:colId xmlns:a16="http://schemas.microsoft.com/office/drawing/2014/main" val="20009"/>
                    </a:ext>
                  </a:extLst>
                </a:gridCol>
                <a:gridCol w="382772">
                  <a:extLst>
                    <a:ext uri="{9D8B030D-6E8A-4147-A177-3AD203B41FA5}">
                      <a16:colId xmlns:a16="http://schemas.microsoft.com/office/drawing/2014/main" val="20010"/>
                    </a:ext>
                  </a:extLst>
                </a:gridCol>
                <a:gridCol w="563526">
                  <a:extLst>
                    <a:ext uri="{9D8B030D-6E8A-4147-A177-3AD203B41FA5}">
                      <a16:colId xmlns:a16="http://schemas.microsoft.com/office/drawing/2014/main" val="20011"/>
                    </a:ext>
                  </a:extLst>
                </a:gridCol>
                <a:gridCol w="648586">
                  <a:extLst>
                    <a:ext uri="{9D8B030D-6E8A-4147-A177-3AD203B41FA5}">
                      <a16:colId xmlns:a16="http://schemas.microsoft.com/office/drawing/2014/main" val="20012"/>
                    </a:ext>
                  </a:extLst>
                </a:gridCol>
                <a:gridCol w="616688">
                  <a:extLst>
                    <a:ext uri="{9D8B030D-6E8A-4147-A177-3AD203B41FA5}">
                      <a16:colId xmlns:a16="http://schemas.microsoft.com/office/drawing/2014/main" val="20013"/>
                    </a:ext>
                  </a:extLst>
                </a:gridCol>
                <a:gridCol w="528084">
                  <a:extLst>
                    <a:ext uri="{9D8B030D-6E8A-4147-A177-3AD203B41FA5}">
                      <a16:colId xmlns:a16="http://schemas.microsoft.com/office/drawing/2014/main" val="20014"/>
                    </a:ext>
                  </a:extLst>
                </a:gridCol>
              </a:tblGrid>
              <a:tr h="829917">
                <a:tc rowSpan="2">
                  <a:txBody>
                    <a:bodyPr/>
                    <a:lstStyle/>
                    <a:p>
                      <a:pPr algn="ctr"/>
                      <a:r>
                        <a:rPr lang="en-US" sz="1800" dirty="0" err="1">
                          <a:latin typeface="Calibri" pitchFamily="34" charset="0"/>
                          <a:cs typeface="Calibri" pitchFamily="34" charset="0"/>
                        </a:rPr>
                        <a:t>Tên</a:t>
                      </a:r>
                      <a:r>
                        <a:rPr lang="en-US" sz="1800" baseline="0" dirty="0">
                          <a:latin typeface="Calibri" pitchFamily="34" charset="0"/>
                          <a:cs typeface="Calibri" pitchFamily="34" charset="0"/>
                        </a:rPr>
                        <a:t> </a:t>
                      </a:r>
                      <a:r>
                        <a:rPr lang="en-US" sz="1800" baseline="0" dirty="0" err="1">
                          <a:latin typeface="Calibri" pitchFamily="34" charset="0"/>
                          <a:cs typeface="Calibri" pitchFamily="34" charset="0"/>
                        </a:rPr>
                        <a:t>thực</a:t>
                      </a:r>
                      <a:r>
                        <a:rPr lang="en-US" sz="1800" baseline="0" dirty="0">
                          <a:latin typeface="Calibri" pitchFamily="34" charset="0"/>
                          <a:cs typeface="Calibri" pitchFamily="34" charset="0"/>
                        </a:rPr>
                        <a:t> </a:t>
                      </a:r>
                      <a:r>
                        <a:rPr lang="en-US" sz="1800" baseline="0" dirty="0" err="1">
                          <a:latin typeface="Calibri" pitchFamily="34" charset="0"/>
                          <a:cs typeface="Calibri" pitchFamily="34" charset="0"/>
                        </a:rPr>
                        <a:t>phẩm</a:t>
                      </a:r>
                      <a:endParaRPr lang="en-US" sz="1800" dirty="0">
                        <a:latin typeface="Calibri" pitchFamily="34" charset="0"/>
                        <a:cs typeface="Calibri" pitchFamily="34" charset="0"/>
                      </a:endParaRPr>
                    </a:p>
                  </a:txBody>
                  <a:tcPr marL="121920" marR="121920" marT="60960" marB="60960" anchor="ctr"/>
                </a:tc>
                <a:tc gridSpan="3">
                  <a:txBody>
                    <a:bodyPr/>
                    <a:lstStyle/>
                    <a:p>
                      <a:pPr algn="ctr">
                        <a:lnSpc>
                          <a:spcPct val="100000"/>
                        </a:lnSpc>
                      </a:pPr>
                      <a:r>
                        <a:rPr lang="en-US" sz="2100" dirty="0" err="1">
                          <a:latin typeface="Calibri" pitchFamily="34" charset="0"/>
                          <a:cs typeface="Calibri" pitchFamily="34" charset="0"/>
                        </a:rPr>
                        <a:t>Khối</a:t>
                      </a:r>
                      <a:r>
                        <a:rPr lang="en-US" sz="2100" dirty="0">
                          <a:latin typeface="Calibri" pitchFamily="34" charset="0"/>
                          <a:cs typeface="Calibri" pitchFamily="34" charset="0"/>
                        </a:rPr>
                        <a:t> </a:t>
                      </a:r>
                      <a:r>
                        <a:rPr lang="en-US" sz="2100" dirty="0" err="1">
                          <a:latin typeface="Calibri" pitchFamily="34" charset="0"/>
                          <a:cs typeface="Calibri" pitchFamily="34" charset="0"/>
                        </a:rPr>
                        <a:t>lượng</a:t>
                      </a:r>
                      <a:r>
                        <a:rPr lang="en-US" sz="2100" dirty="0">
                          <a:latin typeface="Calibri" pitchFamily="34" charset="0"/>
                          <a:cs typeface="Calibri" pitchFamily="34" charset="0"/>
                        </a:rPr>
                        <a:t> (g)</a:t>
                      </a:r>
                    </a:p>
                  </a:txBody>
                  <a:tcPr marL="121920" marR="121920" marT="60960" marB="60960" anchor="ctr"/>
                </a:tc>
                <a:tc hMerge="1">
                  <a:txBody>
                    <a:bodyPr/>
                    <a:lstStyle/>
                    <a:p>
                      <a:endParaRPr lang="en-US" dirty="0"/>
                    </a:p>
                  </a:txBody>
                  <a:tcPr/>
                </a:tc>
                <a:tc hMerge="1">
                  <a:txBody>
                    <a:bodyPr/>
                    <a:lstStyle/>
                    <a:p>
                      <a:endParaRPr lang="en-US" dirty="0"/>
                    </a:p>
                  </a:txBody>
                  <a:tcPr/>
                </a:tc>
                <a:tc gridSpan="3">
                  <a:txBody>
                    <a:bodyPr/>
                    <a:lstStyle/>
                    <a:p>
                      <a:pPr algn="ctr">
                        <a:lnSpc>
                          <a:spcPct val="100000"/>
                        </a:lnSpc>
                      </a:pPr>
                      <a:r>
                        <a:rPr lang="en-US" sz="2100" dirty="0">
                          <a:latin typeface="Calibri" pitchFamily="34" charset="0"/>
                          <a:cs typeface="Calibri" pitchFamily="34" charset="0"/>
                        </a:rPr>
                        <a:t>Thành</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phần</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dinh</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dưỡng</a:t>
                      </a:r>
                      <a:r>
                        <a:rPr lang="en-US" sz="2100" baseline="0" dirty="0">
                          <a:latin typeface="Calibri" pitchFamily="34" charset="0"/>
                          <a:cs typeface="Calibri" pitchFamily="34" charset="0"/>
                        </a:rPr>
                        <a:t> (g)</a:t>
                      </a:r>
                      <a:endParaRPr lang="en-US" sz="2100" dirty="0">
                        <a:latin typeface="Calibri" pitchFamily="34" charset="0"/>
                        <a:cs typeface="Calibri" pitchFamily="34" charset="0"/>
                      </a:endParaRPr>
                    </a:p>
                  </a:txBody>
                  <a:tcPr marL="121920" marR="121920" marT="60960" marB="60960" anchor="ctr"/>
                </a:tc>
                <a:tc hMerge="1">
                  <a:txBody>
                    <a:bodyPr/>
                    <a:lstStyle/>
                    <a:p>
                      <a:endParaRPr lang="en-US" dirty="0"/>
                    </a:p>
                  </a:txBody>
                  <a:tcPr/>
                </a:tc>
                <a:tc hMerge="1">
                  <a:txBody>
                    <a:bodyPr/>
                    <a:lstStyle/>
                    <a:p>
                      <a:endParaRPr lang="en-US" dirty="0"/>
                    </a:p>
                  </a:txBody>
                  <a:tcPr/>
                </a:tc>
                <a:tc rowSpan="2">
                  <a:txBody>
                    <a:bodyPr/>
                    <a:lstStyle/>
                    <a:p>
                      <a:pPr algn="ctr">
                        <a:lnSpc>
                          <a:spcPct val="100000"/>
                        </a:lnSpc>
                      </a:pPr>
                      <a:r>
                        <a:rPr lang="en-US" sz="1800" dirty="0" err="1">
                          <a:latin typeface="Calibri" pitchFamily="34" charset="0"/>
                          <a:cs typeface="Calibri" pitchFamily="34" charset="0"/>
                        </a:rPr>
                        <a:t>Năng</a:t>
                      </a:r>
                      <a:r>
                        <a:rPr lang="en-US" sz="1800" baseline="0" dirty="0">
                          <a:latin typeface="Calibri" pitchFamily="34" charset="0"/>
                          <a:cs typeface="Calibri" pitchFamily="34" charset="0"/>
                        </a:rPr>
                        <a:t> </a:t>
                      </a:r>
                      <a:r>
                        <a:rPr lang="en-US" sz="1800" baseline="0" dirty="0" err="1">
                          <a:latin typeface="Calibri" pitchFamily="34" charset="0"/>
                          <a:cs typeface="Calibri" pitchFamily="34" charset="0"/>
                        </a:rPr>
                        <a:t>lượng</a:t>
                      </a:r>
                      <a:endParaRPr lang="en-US" sz="1800" baseline="0" dirty="0">
                        <a:latin typeface="Calibri" pitchFamily="34" charset="0"/>
                        <a:cs typeface="Calibri" pitchFamily="34" charset="0"/>
                      </a:endParaRPr>
                    </a:p>
                    <a:p>
                      <a:pPr algn="ctr">
                        <a:lnSpc>
                          <a:spcPct val="100000"/>
                        </a:lnSpc>
                      </a:pPr>
                      <a:r>
                        <a:rPr lang="en-US" sz="1800" baseline="0" dirty="0">
                          <a:latin typeface="Calibri" pitchFamily="34" charset="0"/>
                          <a:cs typeface="Calibri" pitchFamily="34" charset="0"/>
                        </a:rPr>
                        <a:t>(Kcal)</a:t>
                      </a:r>
                      <a:endParaRPr lang="en-US" sz="1800" dirty="0">
                        <a:latin typeface="Calibri" pitchFamily="34" charset="0"/>
                        <a:cs typeface="Calibri" pitchFamily="34" charset="0"/>
                      </a:endParaRPr>
                    </a:p>
                  </a:txBody>
                  <a:tcPr marL="121920" marR="121920" marT="60960" marB="60960" anchor="ctr"/>
                </a:tc>
                <a:tc gridSpan="2">
                  <a:txBody>
                    <a:bodyPr/>
                    <a:lstStyle/>
                    <a:p>
                      <a:pPr algn="ctr">
                        <a:lnSpc>
                          <a:spcPct val="100000"/>
                        </a:lnSpc>
                      </a:pPr>
                      <a:r>
                        <a:rPr lang="en-US" sz="2100" dirty="0" err="1">
                          <a:latin typeface="Calibri" pitchFamily="34" charset="0"/>
                          <a:cs typeface="Calibri" pitchFamily="34" charset="0"/>
                        </a:rPr>
                        <a:t>Muối</a:t>
                      </a:r>
                      <a:r>
                        <a:rPr lang="en-US" sz="2100" dirty="0">
                          <a:latin typeface="Calibri" pitchFamily="34" charset="0"/>
                          <a:cs typeface="Calibri" pitchFamily="34" charset="0"/>
                        </a:rPr>
                        <a:t> </a:t>
                      </a:r>
                      <a:r>
                        <a:rPr lang="en-US" sz="2100" dirty="0" err="1">
                          <a:latin typeface="Calibri" pitchFamily="34" charset="0"/>
                          <a:cs typeface="Calibri" pitchFamily="34" charset="0"/>
                        </a:rPr>
                        <a:t>khoáng</a:t>
                      </a:r>
                      <a:endParaRPr lang="en-US" sz="2100" dirty="0">
                        <a:latin typeface="Calibri" pitchFamily="34" charset="0"/>
                        <a:cs typeface="Calibri" pitchFamily="34" charset="0"/>
                      </a:endParaRPr>
                    </a:p>
                  </a:txBody>
                  <a:tcPr marL="121920" marR="121920" marT="60960" marB="60960" anchor="ctr"/>
                </a:tc>
                <a:tc hMerge="1">
                  <a:txBody>
                    <a:bodyPr/>
                    <a:lstStyle/>
                    <a:p>
                      <a:endParaRPr lang="en-US" dirty="0"/>
                    </a:p>
                  </a:txBody>
                  <a:tcPr/>
                </a:tc>
                <a:tc gridSpan="5">
                  <a:txBody>
                    <a:bodyPr/>
                    <a:lstStyle/>
                    <a:p>
                      <a:pPr algn="ctr">
                        <a:lnSpc>
                          <a:spcPct val="100000"/>
                        </a:lnSpc>
                      </a:pPr>
                      <a:r>
                        <a:rPr lang="en-US" sz="2100" dirty="0">
                          <a:latin typeface="Calibri" pitchFamily="34" charset="0"/>
                          <a:cs typeface="Calibri" pitchFamily="34" charset="0"/>
                        </a:rPr>
                        <a:t>Vitamin</a:t>
                      </a:r>
                    </a:p>
                  </a:txBody>
                  <a:tcPr marL="121920" marR="121920" marT="60960" marB="6096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47040">
                <a:tc vMerge="1">
                  <a:txBody>
                    <a:bodyPr/>
                    <a:lstStyle/>
                    <a:p>
                      <a:endParaRPr lang="en-US" dirty="0"/>
                    </a:p>
                  </a:txBody>
                  <a:tcPr/>
                </a:tc>
                <a:tc>
                  <a:txBody>
                    <a:bodyPr/>
                    <a:lstStyle/>
                    <a:p>
                      <a:pPr algn="ctr"/>
                      <a:r>
                        <a:rPr lang="en-US" sz="1800" dirty="0">
                          <a:latin typeface="Calibri" pitchFamily="34" charset="0"/>
                          <a:cs typeface="Calibri" pitchFamily="34" charset="0"/>
                        </a:rPr>
                        <a:t>X </a:t>
                      </a:r>
                    </a:p>
                  </a:txBody>
                  <a:tcPr marL="121920" marR="121920" marT="60960" marB="60960" anchor="ctr"/>
                </a:tc>
                <a:tc>
                  <a:txBody>
                    <a:bodyPr/>
                    <a:lstStyle/>
                    <a:p>
                      <a:pPr algn="ctr"/>
                      <a:r>
                        <a:rPr lang="en-US" sz="1800" dirty="0">
                          <a:latin typeface="Calibri" pitchFamily="34" charset="0"/>
                          <a:cs typeface="Calibri" pitchFamily="34" charset="0"/>
                        </a:rPr>
                        <a:t>Y</a:t>
                      </a:r>
                    </a:p>
                  </a:txBody>
                  <a:tcPr marL="121920" marR="121920" marT="60960" marB="60960" anchor="ctr"/>
                </a:tc>
                <a:tc>
                  <a:txBody>
                    <a:bodyPr/>
                    <a:lstStyle/>
                    <a:p>
                      <a:pPr algn="ctr"/>
                      <a:r>
                        <a:rPr lang="en-US" sz="1800" dirty="0">
                          <a:latin typeface="Calibri" pitchFamily="34" charset="0"/>
                          <a:cs typeface="Calibri" pitchFamily="34" charset="0"/>
                        </a:rPr>
                        <a:t>Z </a:t>
                      </a:r>
                    </a:p>
                  </a:txBody>
                  <a:tcPr marL="121920" marR="121920" marT="60960" marB="60960" anchor="ctr"/>
                </a:tc>
                <a:tc>
                  <a:txBody>
                    <a:bodyPr/>
                    <a:lstStyle/>
                    <a:p>
                      <a:pPr algn="ctr"/>
                      <a:r>
                        <a:rPr lang="en-US" sz="1800" dirty="0">
                          <a:latin typeface="Calibri" pitchFamily="34" charset="0"/>
                          <a:cs typeface="Calibri" pitchFamily="34" charset="0"/>
                        </a:rPr>
                        <a:t>P</a:t>
                      </a:r>
                      <a:r>
                        <a:rPr lang="en-US" sz="1800" baseline="0" dirty="0">
                          <a:latin typeface="Calibri" pitchFamily="34" charset="0"/>
                          <a:cs typeface="Calibri" pitchFamily="34" charset="0"/>
                        </a:rPr>
                        <a:t>rotein</a:t>
                      </a:r>
                      <a:endParaRPr lang="en-US" sz="1800" dirty="0">
                        <a:latin typeface="Calibri" pitchFamily="34" charset="0"/>
                        <a:cs typeface="Calibri" pitchFamily="34" charset="0"/>
                      </a:endParaRPr>
                    </a:p>
                  </a:txBody>
                  <a:tcPr marL="121920" marR="121920" marT="60960" marB="60960" anchor="ctr"/>
                </a:tc>
                <a:tc>
                  <a:txBody>
                    <a:bodyPr/>
                    <a:lstStyle/>
                    <a:p>
                      <a:pPr algn="ctr"/>
                      <a:r>
                        <a:rPr lang="en-US" sz="1800" dirty="0" err="1">
                          <a:latin typeface="Calibri" pitchFamily="34" charset="0"/>
                          <a:cs typeface="Calibri" pitchFamily="34" charset="0"/>
                        </a:rPr>
                        <a:t>Lipit</a:t>
                      </a:r>
                      <a:endParaRPr lang="en-US" sz="1800" dirty="0">
                        <a:latin typeface="Calibri" pitchFamily="34" charset="0"/>
                        <a:cs typeface="Calibri" pitchFamily="34" charset="0"/>
                      </a:endParaRPr>
                    </a:p>
                  </a:txBody>
                  <a:tcPr marL="121920" marR="121920" marT="60960" marB="60960" anchor="ctr"/>
                </a:tc>
                <a:tc>
                  <a:txBody>
                    <a:bodyPr/>
                    <a:lstStyle/>
                    <a:p>
                      <a:pPr algn="ctr"/>
                      <a:r>
                        <a:rPr lang="en-US" sz="1800" dirty="0" err="1">
                          <a:latin typeface="Calibri" pitchFamily="34" charset="0"/>
                          <a:cs typeface="Calibri" pitchFamily="34" charset="0"/>
                        </a:rPr>
                        <a:t>Cacbohydrat</a:t>
                      </a:r>
                      <a:endParaRPr lang="en-US" sz="1800" dirty="0">
                        <a:latin typeface="Calibri" pitchFamily="34" charset="0"/>
                        <a:cs typeface="Calibri" pitchFamily="34" charset="0"/>
                      </a:endParaRPr>
                    </a:p>
                  </a:txBody>
                  <a:tcPr marL="121920" marR="121920" marT="60960" marB="60960" anchor="ctr"/>
                </a:tc>
                <a:tc vMerge="1">
                  <a:txBody>
                    <a:bodyPr/>
                    <a:lstStyle/>
                    <a:p>
                      <a:endParaRPr lang="en-US" dirty="0"/>
                    </a:p>
                  </a:txBody>
                  <a:tcPr/>
                </a:tc>
                <a:tc>
                  <a:txBody>
                    <a:bodyPr/>
                    <a:lstStyle/>
                    <a:p>
                      <a:pPr algn="ctr"/>
                      <a:r>
                        <a:rPr lang="en-US" sz="1800" dirty="0">
                          <a:latin typeface="Calibri" pitchFamily="34" charset="0"/>
                          <a:cs typeface="Calibri" pitchFamily="34" charset="0"/>
                        </a:rPr>
                        <a:t>Calcium</a:t>
                      </a:r>
                    </a:p>
                  </a:txBody>
                  <a:tcPr marL="121920" marR="121920" marT="60960" marB="60960" anchor="ctr"/>
                </a:tc>
                <a:tc>
                  <a:txBody>
                    <a:bodyPr/>
                    <a:lstStyle/>
                    <a:p>
                      <a:pPr algn="ctr"/>
                      <a:r>
                        <a:rPr lang="en-US" sz="1800" dirty="0" err="1">
                          <a:latin typeface="Calibri" pitchFamily="34" charset="0"/>
                          <a:cs typeface="Calibri" pitchFamily="34" charset="0"/>
                        </a:rPr>
                        <a:t>Sắt</a:t>
                      </a:r>
                      <a:endParaRPr lang="en-US" sz="1800" dirty="0">
                        <a:latin typeface="Calibri" pitchFamily="34" charset="0"/>
                        <a:cs typeface="Calibri" pitchFamily="34" charset="0"/>
                      </a:endParaRPr>
                    </a:p>
                  </a:txBody>
                  <a:tcPr marL="121920" marR="121920" marT="60960" marB="60960" anchor="ctr"/>
                </a:tc>
                <a:tc>
                  <a:txBody>
                    <a:bodyPr/>
                    <a:lstStyle/>
                    <a:p>
                      <a:pPr algn="ctr"/>
                      <a:r>
                        <a:rPr lang="en-US" sz="1800" dirty="0">
                          <a:latin typeface="Calibri" pitchFamily="34" charset="0"/>
                          <a:cs typeface="Calibri" pitchFamily="34" charset="0"/>
                        </a:rPr>
                        <a:t>A </a:t>
                      </a:r>
                    </a:p>
                  </a:txBody>
                  <a:tcPr marL="121920" marR="121920" marT="60960" marB="60960" anchor="ctr"/>
                </a:tc>
                <a:tc>
                  <a:txBody>
                    <a:bodyPr/>
                    <a:lstStyle/>
                    <a:p>
                      <a:pPr algn="ctr"/>
                      <a:r>
                        <a:rPr lang="en-US" sz="1800" dirty="0">
                          <a:latin typeface="Calibri" pitchFamily="34" charset="0"/>
                          <a:cs typeface="Calibri" pitchFamily="34" charset="0"/>
                        </a:rPr>
                        <a:t>B</a:t>
                      </a:r>
                      <a:r>
                        <a:rPr lang="en-US" sz="1800" baseline="-25000" dirty="0">
                          <a:latin typeface="Calibri" pitchFamily="34" charset="0"/>
                          <a:cs typeface="Calibri" pitchFamily="34" charset="0"/>
                        </a:rPr>
                        <a:t>1</a:t>
                      </a:r>
                      <a:r>
                        <a:rPr lang="en-US" sz="1800" dirty="0">
                          <a:latin typeface="Calibri" pitchFamily="34" charset="0"/>
                          <a:cs typeface="Calibri" pitchFamily="34" charset="0"/>
                        </a:rPr>
                        <a:t> </a:t>
                      </a:r>
                    </a:p>
                  </a:txBody>
                  <a:tcPr marL="121920" marR="121920" marT="60960" marB="60960" anchor="ctr"/>
                </a:tc>
                <a:tc>
                  <a:txBody>
                    <a:bodyPr/>
                    <a:lstStyle/>
                    <a:p>
                      <a:pPr algn="ctr"/>
                      <a:r>
                        <a:rPr lang="en-US" sz="1800" dirty="0">
                          <a:latin typeface="Calibri" pitchFamily="34" charset="0"/>
                          <a:cs typeface="Calibri" pitchFamily="34" charset="0"/>
                        </a:rPr>
                        <a:t>B</a:t>
                      </a:r>
                      <a:r>
                        <a:rPr lang="en-US" sz="1800" baseline="-25000" dirty="0">
                          <a:latin typeface="Calibri" pitchFamily="34" charset="0"/>
                          <a:cs typeface="Calibri" pitchFamily="34" charset="0"/>
                        </a:rPr>
                        <a:t>2</a:t>
                      </a:r>
                      <a:r>
                        <a:rPr lang="en-US" sz="1800" dirty="0">
                          <a:latin typeface="Calibri" pitchFamily="34" charset="0"/>
                          <a:cs typeface="Calibri" pitchFamily="34" charset="0"/>
                        </a:rPr>
                        <a:t> </a:t>
                      </a:r>
                    </a:p>
                  </a:txBody>
                  <a:tcPr marL="121920" marR="121920" marT="60960" marB="60960" anchor="ctr"/>
                </a:tc>
                <a:tc>
                  <a:txBody>
                    <a:bodyPr/>
                    <a:lstStyle/>
                    <a:p>
                      <a:pPr algn="ctr"/>
                      <a:r>
                        <a:rPr lang="en-US" sz="1800" dirty="0">
                          <a:latin typeface="Calibri" pitchFamily="34" charset="0"/>
                          <a:cs typeface="Calibri" pitchFamily="34" charset="0"/>
                        </a:rPr>
                        <a:t>PP</a:t>
                      </a:r>
                    </a:p>
                  </a:txBody>
                  <a:tcPr marL="121920" marR="121920" marT="60960" marB="60960" anchor="ctr"/>
                </a:tc>
                <a:tc>
                  <a:txBody>
                    <a:bodyPr/>
                    <a:lstStyle/>
                    <a:p>
                      <a:pPr algn="ctr"/>
                      <a:r>
                        <a:rPr lang="en-US" sz="1800" dirty="0">
                          <a:latin typeface="Calibri" pitchFamily="34" charset="0"/>
                          <a:cs typeface="Calibri" pitchFamily="34" charset="0"/>
                        </a:rPr>
                        <a:t>C </a:t>
                      </a:r>
                    </a:p>
                  </a:txBody>
                  <a:tcPr marL="121920" marR="121920" marT="60960" marB="60960" anchor="ctr"/>
                </a:tc>
                <a:extLst>
                  <a:ext uri="{0D108BD9-81ED-4DB2-BD59-A6C34878D82A}">
                    <a16:rowId xmlns:a16="http://schemas.microsoft.com/office/drawing/2014/main" val="10001"/>
                  </a:ext>
                </a:extLst>
              </a:tr>
              <a:tr h="702967">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extLst>
                  <a:ext uri="{0D108BD9-81ED-4DB2-BD59-A6C34878D82A}">
                    <a16:rowId xmlns:a16="http://schemas.microsoft.com/office/drawing/2014/main" val="10002"/>
                  </a:ext>
                </a:extLst>
              </a:tr>
              <a:tr h="593959">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2100" dirty="0">
                        <a:latin typeface="Calibri" pitchFamily="34" charset="0"/>
                        <a:cs typeface="Calibri" pitchFamily="34" charset="0"/>
                      </a:endParaRPr>
                    </a:p>
                  </a:txBody>
                  <a:tcPr marL="121920" marR="121920" marT="60960" marB="60960" anchor="ctr"/>
                </a:tc>
                <a:extLst>
                  <a:ext uri="{0D108BD9-81ED-4DB2-BD59-A6C34878D82A}">
                    <a16:rowId xmlns:a16="http://schemas.microsoft.com/office/drawing/2014/main" val="10003"/>
                  </a:ext>
                </a:extLst>
              </a:tr>
            </a:tbl>
          </a:graphicData>
        </a:graphic>
      </p:graphicFrame>
      <p:sp>
        <p:nvSpPr>
          <p:cNvPr id="7" name="TextBox 6"/>
          <p:cNvSpPr txBox="1"/>
          <p:nvPr/>
        </p:nvSpPr>
        <p:spPr>
          <a:xfrm>
            <a:off x="203200" y="1193801"/>
            <a:ext cx="8534400" cy="1323632"/>
          </a:xfrm>
          <a:prstGeom prst="rect">
            <a:avLst/>
          </a:prstGeom>
          <a:noFill/>
        </p:spPr>
        <p:txBody>
          <a:bodyPr wrap="square" rtlCol="0">
            <a:spAutoFit/>
          </a:bodyPr>
          <a:lstStyle/>
          <a:p>
            <a:pPr defTabSz="1219170">
              <a:buClr>
                <a:srgbClr val="000000"/>
              </a:buClr>
              <a:buFont typeface="Wingdings" pitchFamily="2" charset="2"/>
              <a:buChar char="ü"/>
            </a:pPr>
            <a:r>
              <a:rPr lang="en-US" sz="2667" kern="0" dirty="0">
                <a:solidFill>
                  <a:srgbClr val="000000"/>
                </a:solidFill>
                <a:latin typeface="Calibri" pitchFamily="34" charset="0"/>
                <a:cs typeface="Calibri" pitchFamily="34" charset="0"/>
                <a:sym typeface="Arial"/>
              </a:rPr>
              <a:t> </a:t>
            </a:r>
            <a:r>
              <a:rPr lang="vi-VN" sz="2667" kern="0" dirty="0">
                <a:solidFill>
                  <a:srgbClr val="423C41"/>
                </a:solidFill>
                <a:latin typeface="Calibri" pitchFamily="34" charset="0"/>
                <a:cs typeface="Calibri" pitchFamily="34" charset="0"/>
                <a:sym typeface="Arial"/>
              </a:rPr>
              <a:t>Điền tên thực phẩm</a:t>
            </a:r>
            <a:r>
              <a:rPr lang="en-US" sz="2667" kern="0" dirty="0">
                <a:solidFill>
                  <a:srgbClr val="423C41"/>
                </a:solidFill>
                <a:latin typeface="Calibri" pitchFamily="34" charset="0"/>
                <a:cs typeface="Calibri" pitchFamily="34" charset="0"/>
                <a:sym typeface="Arial"/>
              </a:rPr>
              <a:t> </a:t>
            </a:r>
          </a:p>
          <a:p>
            <a:pPr defTabSz="1219170">
              <a:buClr>
                <a:srgbClr val="000000"/>
              </a:buClr>
              <a:buFont typeface="Wingdings" pitchFamily="2" charset="2"/>
              <a:buChar char="ü"/>
            </a:pPr>
            <a:r>
              <a:rPr lang="vi-VN" sz="2667" kern="0" dirty="0">
                <a:solidFill>
                  <a:srgbClr val="423C41"/>
                </a:solidFill>
                <a:latin typeface="Calibri" pitchFamily="34" charset="0"/>
                <a:cs typeface="Calibri" pitchFamily="34" charset="0"/>
                <a:sym typeface="Arial"/>
              </a:rPr>
              <a:t>Xác định lượng thải bỏ</a:t>
            </a:r>
            <a:r>
              <a:rPr lang="en-US" sz="2667" kern="0" dirty="0">
                <a:solidFill>
                  <a:srgbClr val="423C41"/>
                </a:solidFill>
                <a:latin typeface="Calibri" pitchFamily="34" charset="0"/>
                <a:cs typeface="Calibri" pitchFamily="34" charset="0"/>
                <a:sym typeface="Arial"/>
              </a:rPr>
              <a:t>:</a:t>
            </a:r>
            <a:r>
              <a:rPr lang="vi-VN" sz="2667" kern="0" dirty="0">
                <a:solidFill>
                  <a:srgbClr val="423C41"/>
                </a:solidFill>
                <a:latin typeface="Calibri" pitchFamily="34" charset="0"/>
                <a:cs typeface="Calibri" pitchFamily="34" charset="0"/>
                <a:sym typeface="Arial"/>
              </a:rPr>
              <a:t> </a:t>
            </a:r>
            <a:r>
              <a:rPr lang="en-US" sz="2667" kern="0" dirty="0">
                <a:solidFill>
                  <a:srgbClr val="423C41"/>
                </a:solidFill>
                <a:latin typeface="Calibri" pitchFamily="34" charset="0"/>
                <a:cs typeface="Calibri" pitchFamily="34" charset="0"/>
                <a:sym typeface="Arial"/>
              </a:rPr>
              <a:t>Y</a:t>
            </a:r>
            <a:r>
              <a:rPr lang="vi-VN" sz="2667" kern="0" dirty="0">
                <a:solidFill>
                  <a:srgbClr val="423C41"/>
                </a:solidFill>
                <a:latin typeface="Calibri" pitchFamily="34" charset="0"/>
                <a:cs typeface="Calibri" pitchFamily="34" charset="0"/>
                <a:sym typeface="Arial"/>
              </a:rPr>
              <a:t> = </a:t>
            </a:r>
            <a:r>
              <a:rPr lang="en-US" sz="2667" kern="0" dirty="0">
                <a:solidFill>
                  <a:srgbClr val="423C41"/>
                </a:solidFill>
                <a:latin typeface="Calibri" pitchFamily="34" charset="0"/>
                <a:cs typeface="Calibri" pitchFamily="34" charset="0"/>
                <a:sym typeface="Arial"/>
              </a:rPr>
              <a:t>X</a:t>
            </a:r>
            <a:r>
              <a:rPr lang="vi-VN" sz="2667" kern="0" dirty="0">
                <a:solidFill>
                  <a:srgbClr val="423C41"/>
                </a:solidFill>
                <a:latin typeface="Calibri" pitchFamily="34" charset="0"/>
                <a:cs typeface="Calibri" pitchFamily="34" charset="0"/>
                <a:sym typeface="Arial"/>
              </a:rPr>
              <a:t> x tỉ lệ thải bỏ</a:t>
            </a:r>
            <a:endParaRPr lang="en-US" sz="2667" kern="0" dirty="0">
              <a:solidFill>
                <a:srgbClr val="423C41"/>
              </a:solidFill>
              <a:latin typeface="Calibri" pitchFamily="34" charset="0"/>
              <a:cs typeface="Calibri" pitchFamily="34" charset="0"/>
              <a:sym typeface="Arial"/>
            </a:endParaRPr>
          </a:p>
          <a:p>
            <a:pPr defTabSz="1219170">
              <a:buClr>
                <a:srgbClr val="000000"/>
              </a:buClr>
              <a:buFont typeface="Wingdings" pitchFamily="2" charset="2"/>
              <a:buChar char="ü"/>
            </a:pPr>
            <a:r>
              <a:rPr lang="en-US" sz="2667" kern="0" dirty="0">
                <a:solidFill>
                  <a:srgbClr val="423C41"/>
                </a:solidFill>
                <a:latin typeface="Calibri" pitchFamily="34" charset="0"/>
                <a:cs typeface="Calibri" pitchFamily="34" charset="0"/>
                <a:sym typeface="Arial"/>
              </a:rPr>
              <a:t> </a:t>
            </a:r>
            <a:r>
              <a:rPr lang="vi-VN" sz="2667" kern="0" dirty="0">
                <a:solidFill>
                  <a:srgbClr val="423C41"/>
                </a:solidFill>
                <a:latin typeface="Calibri" pitchFamily="34" charset="0"/>
                <a:cs typeface="Calibri" pitchFamily="34" charset="0"/>
                <a:sym typeface="Arial"/>
              </a:rPr>
              <a:t>Xác định lượng thực phẩm ăn được</a:t>
            </a:r>
            <a:r>
              <a:rPr lang="en-US" sz="2667" kern="0" dirty="0">
                <a:solidFill>
                  <a:srgbClr val="423C41"/>
                </a:solidFill>
                <a:latin typeface="Calibri" pitchFamily="34" charset="0"/>
                <a:cs typeface="Calibri" pitchFamily="34" charset="0"/>
                <a:sym typeface="Arial"/>
              </a:rPr>
              <a:t>: </a:t>
            </a:r>
            <a:r>
              <a:rPr lang="vi-VN" sz="2667" kern="0" dirty="0">
                <a:solidFill>
                  <a:srgbClr val="423C41"/>
                </a:solidFill>
                <a:latin typeface="Calibri" pitchFamily="34" charset="0"/>
                <a:cs typeface="Calibri" pitchFamily="34" charset="0"/>
                <a:sym typeface="Arial"/>
              </a:rPr>
              <a:t> </a:t>
            </a:r>
            <a:r>
              <a:rPr lang="en-US" sz="2667" kern="0" dirty="0">
                <a:solidFill>
                  <a:srgbClr val="423C41"/>
                </a:solidFill>
                <a:latin typeface="Calibri" pitchFamily="34" charset="0"/>
                <a:cs typeface="Calibri" pitchFamily="34" charset="0"/>
                <a:sym typeface="Arial"/>
              </a:rPr>
              <a:t>Z</a:t>
            </a:r>
            <a:r>
              <a:rPr lang="vi-VN" sz="2667" kern="0" dirty="0">
                <a:solidFill>
                  <a:srgbClr val="423C41"/>
                </a:solidFill>
                <a:latin typeface="Calibri" pitchFamily="34" charset="0"/>
                <a:cs typeface="Calibri" pitchFamily="34" charset="0"/>
                <a:sym typeface="Arial"/>
              </a:rPr>
              <a:t> = </a:t>
            </a:r>
            <a:r>
              <a:rPr lang="en-US" sz="2667" kern="0" dirty="0">
                <a:solidFill>
                  <a:srgbClr val="423C41"/>
                </a:solidFill>
                <a:latin typeface="Calibri" pitchFamily="34" charset="0"/>
                <a:cs typeface="Calibri" pitchFamily="34" charset="0"/>
                <a:sym typeface="Arial"/>
              </a:rPr>
              <a:t>X</a:t>
            </a:r>
            <a:r>
              <a:rPr lang="vi-VN" sz="2667" kern="0" dirty="0">
                <a:solidFill>
                  <a:srgbClr val="423C41"/>
                </a:solidFill>
                <a:latin typeface="Calibri" pitchFamily="34" charset="0"/>
                <a:cs typeface="Calibri" pitchFamily="34" charset="0"/>
                <a:sym typeface="Arial"/>
              </a:rPr>
              <a:t> – </a:t>
            </a:r>
            <a:r>
              <a:rPr lang="en-US" sz="2667" kern="0" dirty="0">
                <a:solidFill>
                  <a:srgbClr val="423C41"/>
                </a:solidFill>
                <a:latin typeface="Calibri" pitchFamily="34" charset="0"/>
                <a:cs typeface="Calibri" pitchFamily="34" charset="0"/>
                <a:sym typeface="Arial"/>
              </a:rPr>
              <a:t>Y</a:t>
            </a:r>
          </a:p>
        </p:txBody>
      </p:sp>
      <p:sp>
        <p:nvSpPr>
          <p:cNvPr id="8" name="Rectangle 7"/>
          <p:cNvSpPr/>
          <p:nvPr/>
        </p:nvSpPr>
        <p:spPr>
          <a:xfrm>
            <a:off x="6461800" y="1504367"/>
            <a:ext cx="3251200" cy="4064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200" kern="0" dirty="0">
                <a:solidFill>
                  <a:srgbClr val="423C41"/>
                </a:solidFill>
                <a:latin typeface="Calibri" pitchFamily="34" charset="0"/>
                <a:cs typeface="Calibri" pitchFamily="34" charset="0"/>
                <a:sym typeface="Arial"/>
              </a:rPr>
              <a:t>Y = 400g x 10/100 = 40g</a:t>
            </a:r>
          </a:p>
        </p:txBody>
      </p:sp>
      <p:sp>
        <p:nvSpPr>
          <p:cNvPr id="9" name="Rectangle 8"/>
          <p:cNvSpPr/>
          <p:nvPr/>
        </p:nvSpPr>
        <p:spPr>
          <a:xfrm>
            <a:off x="7112000" y="1989872"/>
            <a:ext cx="3251200" cy="4064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200" kern="0" dirty="0">
                <a:solidFill>
                  <a:srgbClr val="423C41"/>
                </a:solidFill>
                <a:latin typeface="Calibri" pitchFamily="34" charset="0"/>
                <a:cs typeface="Calibri" pitchFamily="34" charset="0"/>
                <a:sym typeface="Arial"/>
              </a:rPr>
              <a:t>Z = 400g – 40g = 360g</a:t>
            </a:r>
          </a:p>
        </p:txBody>
      </p:sp>
      <p:sp>
        <p:nvSpPr>
          <p:cNvPr id="10" name="TextBox 9"/>
          <p:cNvSpPr txBox="1"/>
          <p:nvPr/>
        </p:nvSpPr>
        <p:spPr>
          <a:xfrm>
            <a:off x="451000" y="3986863"/>
            <a:ext cx="914400" cy="748795"/>
          </a:xfrm>
          <a:prstGeom prst="rect">
            <a:avLst/>
          </a:prstGeom>
          <a:noFill/>
        </p:spPr>
        <p:txBody>
          <a:bodyPr wrap="square" rtlCol="0" anchor="ctr">
            <a:spAutoFit/>
          </a:bodyPr>
          <a:lstStyle/>
          <a:p>
            <a:pPr algn="ctr" defTabSz="1219170">
              <a:buClr>
                <a:srgbClr val="000000"/>
              </a:buClr>
            </a:pPr>
            <a:r>
              <a:rPr lang="en-US" sz="2133" kern="0" smtClean="0">
                <a:solidFill>
                  <a:srgbClr val="000000"/>
                </a:solidFill>
                <a:latin typeface="Calibri" pitchFamily="34" charset="0"/>
                <a:cs typeface="Calibri" pitchFamily="34" charset="0"/>
                <a:sym typeface="Arial"/>
              </a:rPr>
              <a:t>Gạo tẻ</a:t>
            </a:r>
            <a:endParaRPr lang="en-US" sz="2133" kern="0" dirty="0">
              <a:solidFill>
                <a:srgbClr val="000000"/>
              </a:solidFill>
              <a:latin typeface="Calibri" pitchFamily="34" charset="0"/>
              <a:cs typeface="Calibri" pitchFamily="34" charset="0"/>
              <a:sym typeface="Arial"/>
            </a:endParaRPr>
          </a:p>
        </p:txBody>
      </p:sp>
      <p:sp>
        <p:nvSpPr>
          <p:cNvPr id="11" name="TextBox 10"/>
          <p:cNvSpPr txBox="1"/>
          <p:nvPr/>
        </p:nvSpPr>
        <p:spPr>
          <a:xfrm>
            <a:off x="1334833" y="4154568"/>
            <a:ext cx="711200" cy="420564"/>
          </a:xfrm>
          <a:prstGeom prst="rect">
            <a:avLst/>
          </a:prstGeom>
          <a:noFill/>
        </p:spPr>
        <p:txBody>
          <a:bodyPr wrap="square" rtlCol="0" anchor="ctr">
            <a:spAutoFit/>
          </a:bodyPr>
          <a:lstStyle/>
          <a:p>
            <a:pPr algn="ctr" defTabSz="1219170">
              <a:buClr>
                <a:srgbClr val="000000"/>
              </a:buClr>
            </a:pPr>
            <a:r>
              <a:rPr lang="en-US" sz="2133" kern="0" dirty="0">
                <a:solidFill>
                  <a:srgbClr val="000000"/>
                </a:solidFill>
                <a:latin typeface="Calibri" pitchFamily="34" charset="0"/>
                <a:cs typeface="Calibri" pitchFamily="34" charset="0"/>
                <a:sym typeface="Arial"/>
              </a:rPr>
              <a:t>400</a:t>
            </a:r>
          </a:p>
        </p:txBody>
      </p:sp>
      <p:sp>
        <p:nvSpPr>
          <p:cNvPr id="15" name="TextBox 14"/>
          <p:cNvSpPr txBox="1"/>
          <p:nvPr/>
        </p:nvSpPr>
        <p:spPr>
          <a:xfrm>
            <a:off x="1882484" y="4144188"/>
            <a:ext cx="711200" cy="420564"/>
          </a:xfrm>
          <a:prstGeom prst="rect">
            <a:avLst/>
          </a:prstGeom>
          <a:noFill/>
        </p:spPr>
        <p:txBody>
          <a:bodyPr wrap="square" rtlCol="0" anchor="ctr">
            <a:spAutoFit/>
          </a:bodyPr>
          <a:lstStyle/>
          <a:p>
            <a:pPr algn="ctr" defTabSz="1219170">
              <a:buClr>
                <a:srgbClr val="000000"/>
              </a:buClr>
            </a:pPr>
            <a:r>
              <a:rPr lang="en-US" sz="2133" kern="0" smtClean="0">
                <a:solidFill>
                  <a:srgbClr val="000000"/>
                </a:solidFill>
                <a:latin typeface="Calibri" pitchFamily="34" charset="0"/>
                <a:cs typeface="Calibri" pitchFamily="34" charset="0"/>
                <a:sym typeface="Arial"/>
              </a:rPr>
              <a:t>4</a:t>
            </a:r>
            <a:endParaRPr lang="en-US" sz="2133" kern="0" dirty="0">
              <a:solidFill>
                <a:srgbClr val="000000"/>
              </a:solidFill>
              <a:latin typeface="Calibri" pitchFamily="34" charset="0"/>
              <a:cs typeface="Calibri" pitchFamily="34" charset="0"/>
              <a:sym typeface="Arial"/>
            </a:endParaRPr>
          </a:p>
        </p:txBody>
      </p:sp>
      <p:sp>
        <p:nvSpPr>
          <p:cNvPr id="16" name="TextBox 15"/>
          <p:cNvSpPr txBox="1"/>
          <p:nvPr/>
        </p:nvSpPr>
        <p:spPr>
          <a:xfrm>
            <a:off x="2399568" y="4144188"/>
            <a:ext cx="711200" cy="420564"/>
          </a:xfrm>
          <a:prstGeom prst="rect">
            <a:avLst/>
          </a:prstGeom>
          <a:noFill/>
        </p:spPr>
        <p:txBody>
          <a:bodyPr wrap="square" rtlCol="0" anchor="ctr">
            <a:spAutoFit/>
          </a:bodyPr>
          <a:lstStyle/>
          <a:p>
            <a:pPr algn="ctr" defTabSz="1219170">
              <a:buClr>
                <a:srgbClr val="000000"/>
              </a:buClr>
            </a:pPr>
            <a:r>
              <a:rPr lang="en-US" sz="2133" kern="0" smtClean="0">
                <a:solidFill>
                  <a:srgbClr val="000000"/>
                </a:solidFill>
                <a:latin typeface="Calibri" pitchFamily="34" charset="0"/>
                <a:cs typeface="Calibri" pitchFamily="34" charset="0"/>
                <a:sym typeface="Arial"/>
              </a:rPr>
              <a:t>396</a:t>
            </a:r>
            <a:endParaRPr lang="en-US" sz="2133" kern="0" dirty="0">
              <a:solidFill>
                <a:srgbClr val="000000"/>
              </a:solidFill>
              <a:latin typeface="Calibri" pitchFamily="34" charset="0"/>
              <a:cs typeface="Calibri" pitchFamily="34" charset="0"/>
              <a:sym typeface="Arial"/>
            </a:endParaRPr>
          </a:p>
        </p:txBody>
      </p:sp>
      <p:sp>
        <p:nvSpPr>
          <p:cNvPr id="18" name="Rectangle 17"/>
          <p:cNvSpPr/>
          <p:nvPr/>
        </p:nvSpPr>
        <p:spPr>
          <a:xfrm>
            <a:off x="372140" y="180753"/>
            <a:ext cx="11259879" cy="911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423C41"/>
                </a:solidFill>
                <a:latin typeface="Calibri" pitchFamily="34" charset="0"/>
                <a:cs typeface="Calibri" pitchFamily="34" charset="0"/>
                <a:sym typeface="Arial"/>
              </a:rPr>
              <a:t>Bước</a:t>
            </a:r>
            <a:r>
              <a:rPr lang="en-US" sz="4267" b="1" kern="0" dirty="0">
                <a:solidFill>
                  <a:srgbClr val="423C41"/>
                </a:solidFill>
                <a:latin typeface="Calibri" pitchFamily="34" charset="0"/>
                <a:cs typeface="Calibri" pitchFamily="34" charset="0"/>
                <a:sym typeface="Arial"/>
              </a:rPr>
              <a:t> 2: </a:t>
            </a:r>
            <a:r>
              <a:rPr lang="en-US" sz="4267" b="1" kern="0" dirty="0" err="1">
                <a:solidFill>
                  <a:srgbClr val="423C41"/>
                </a:solidFill>
                <a:latin typeface="Calibri" pitchFamily="34" charset="0"/>
                <a:cs typeface="Calibri" pitchFamily="34" charset="0"/>
                <a:sym typeface="Arial"/>
              </a:rPr>
              <a:t>Điền</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tên</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thực</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phẩm</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và</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xác</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định</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lượng</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thực</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phẩm</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ăn</a:t>
            </a:r>
            <a:r>
              <a:rPr lang="en-US" sz="4267" b="1" kern="0" dirty="0">
                <a:solidFill>
                  <a:srgbClr val="423C41"/>
                </a:solidFill>
                <a:latin typeface="Calibri" pitchFamily="34" charset="0"/>
                <a:cs typeface="Calibri" pitchFamily="34" charset="0"/>
                <a:sym typeface="Arial"/>
              </a:rPr>
              <a:t> </a:t>
            </a:r>
            <a:r>
              <a:rPr lang="en-US" sz="4267" b="1" kern="0" dirty="0" err="1">
                <a:solidFill>
                  <a:srgbClr val="423C41"/>
                </a:solidFill>
                <a:latin typeface="Calibri" pitchFamily="34" charset="0"/>
                <a:cs typeface="Calibri" pitchFamily="34" charset="0"/>
                <a:sym typeface="Arial"/>
              </a:rPr>
              <a:t>được</a:t>
            </a:r>
            <a:endParaRPr lang="en-US" sz="4267" b="1" kern="0" dirty="0">
              <a:solidFill>
                <a:srgbClr val="423C41"/>
              </a:solidFill>
              <a:latin typeface="Calibri" pitchFamily="34" charset="0"/>
              <a:cs typeface="Calibri" pitchFamily="34" charset="0"/>
              <a:sym typeface="Arial"/>
            </a:endParaRPr>
          </a:p>
        </p:txBody>
      </p:sp>
    </p:spTree>
    <p:extLst>
      <p:ext uri="{BB962C8B-B14F-4D97-AF65-F5344CB8AC3E}">
        <p14:creationId xmlns:p14="http://schemas.microsoft.com/office/powerpoint/2010/main" val="86617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lide(fromBottom)">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slide(fromBottom)">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lide(fromBottom)">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lide(fromBottom)">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lide(fromBottom)">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lide(fromBottom)">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slide(fromBottom)">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lide(fromBottom)">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F62004-8F34-10E9-1C17-DE17F64712D2}"/>
              </a:ext>
            </a:extLst>
          </p:cNvPr>
          <p:cNvSpPr>
            <a:spLocks noGrp="1"/>
          </p:cNvSpPr>
          <p:nvPr>
            <p:ph type="sldNum" idx="12"/>
          </p:nvPr>
        </p:nvSpPr>
        <p:spPr/>
        <p:txBody>
          <a:bodyPr/>
          <a:lstStyle/>
          <a:p>
            <a:fld id="{00000000-1234-1234-1234-123412341234}" type="slidenum">
              <a:rPr lang="en" smtClean="0"/>
              <a:pPr/>
              <a:t>47</a:t>
            </a:fld>
            <a:endParaRPr lang="en"/>
          </a:p>
        </p:txBody>
      </p:sp>
      <p:pic>
        <p:nvPicPr>
          <p:cNvPr id="6" name="Picture 5" descr="A picture containing text, number, document, font&#10;&#10;Description automatically generated">
            <a:extLst>
              <a:ext uri="{FF2B5EF4-FFF2-40B4-BE49-F238E27FC236}">
                <a16:creationId xmlns:a16="http://schemas.microsoft.com/office/drawing/2014/main" id="{8999BA80-7EAE-D919-6F12-8581DE86F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464" y="237066"/>
            <a:ext cx="6209071" cy="5639587"/>
          </a:xfrm>
          <a:prstGeom prst="rect">
            <a:avLst/>
          </a:prstGeom>
        </p:spPr>
      </p:pic>
    </p:spTree>
    <p:extLst>
      <p:ext uri="{BB962C8B-B14F-4D97-AF65-F5344CB8AC3E}">
        <p14:creationId xmlns:p14="http://schemas.microsoft.com/office/powerpoint/2010/main" val="3507076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195" y="393411"/>
            <a:ext cx="10388008" cy="528400"/>
          </a:xfrm>
        </p:spPr>
        <p:txBody>
          <a:bodyPr/>
          <a:lstStyle/>
          <a:p>
            <a:r>
              <a:rPr lang="en-US" b="1" dirty="0" err="1">
                <a:solidFill>
                  <a:schemeClr val="tx1"/>
                </a:solidFill>
                <a:latin typeface="Calibri" pitchFamily="34" charset="0"/>
                <a:cs typeface="Calibri" pitchFamily="34" charset="0"/>
              </a:rPr>
              <a:t>Bước</a:t>
            </a:r>
            <a:r>
              <a:rPr lang="en-US" b="1" dirty="0">
                <a:solidFill>
                  <a:schemeClr val="tx1"/>
                </a:solidFill>
                <a:latin typeface="Calibri" pitchFamily="34" charset="0"/>
                <a:cs typeface="Calibri" pitchFamily="34" charset="0"/>
              </a:rPr>
              <a:t> 3: </a:t>
            </a:r>
            <a:r>
              <a:rPr lang="en-US" b="1" dirty="0" err="1">
                <a:solidFill>
                  <a:schemeClr val="tx1"/>
                </a:solidFill>
                <a:latin typeface="Calibri" pitchFamily="34" charset="0"/>
                <a:cs typeface="Calibri" pitchFamily="34" charset="0"/>
              </a:rPr>
              <a:t>Xác</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định</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giá</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trị</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dinh</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dưỡng</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của</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các</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loại</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thực</a:t>
            </a:r>
            <a:r>
              <a:rPr lang="en-US" b="1" dirty="0">
                <a:solidFill>
                  <a:schemeClr val="tx1"/>
                </a:solidFill>
                <a:latin typeface="Calibri" pitchFamily="34" charset="0"/>
                <a:cs typeface="Calibri" pitchFamily="34" charset="0"/>
              </a:rPr>
              <a:t> </a:t>
            </a:r>
            <a:r>
              <a:rPr lang="en-US" b="1" dirty="0" err="1">
                <a:solidFill>
                  <a:schemeClr val="tx1"/>
                </a:solidFill>
                <a:latin typeface="Calibri" pitchFamily="34" charset="0"/>
                <a:cs typeface="Calibri" pitchFamily="34" charset="0"/>
              </a:rPr>
              <a:t>phẩm</a:t>
            </a:r>
            <a:endParaRPr lang="en-US" b="1" dirty="0">
              <a:solidFill>
                <a:schemeClr val="tx1"/>
              </a:solidFill>
              <a:latin typeface="Calibri" pitchFamily="34" charset="0"/>
              <a:cs typeface="Calibri" pitchFamily="34" charset="0"/>
            </a:endParaRPr>
          </a:p>
        </p:txBody>
      </p:sp>
      <p:sp>
        <p:nvSpPr>
          <p:cNvPr id="3" name="Slide Number Placeholder 2"/>
          <p:cNvSpPr>
            <a:spLocks noGrp="1"/>
          </p:cNvSpPr>
          <p:nvPr>
            <p:ph type="sldNum" idx="12"/>
          </p:nvPr>
        </p:nvSpPr>
        <p:spPr/>
        <p:txBody>
          <a:bodyPr/>
          <a:lstStyle/>
          <a:p>
            <a:pPr defTabSz="1219170">
              <a:buClr>
                <a:srgbClr val="000000"/>
              </a:buClr>
            </a:pPr>
            <a:fld id="{00000000-1234-1234-1234-123412341234}" type="slidenum">
              <a:rPr lang="en" kern="0">
                <a:solidFill>
                  <a:srgbClr val="FFFFFF"/>
                </a:solidFill>
              </a:rPr>
              <a:pPr defTabSz="1219170">
                <a:buClr>
                  <a:srgbClr val="000000"/>
                </a:buClr>
              </a:pPr>
              <a:t>48</a:t>
            </a:fld>
            <a:endParaRPr lang="en" kern="0">
              <a:solidFill>
                <a:srgbClr val="FFFFFF"/>
              </a:solidFill>
            </a:endParaRPr>
          </a:p>
        </p:txBody>
      </p:sp>
      <p:graphicFrame>
        <p:nvGraphicFramePr>
          <p:cNvPr id="6" name="Table 5"/>
          <p:cNvGraphicFramePr>
            <a:graphicFrameLocks noGrp="1"/>
          </p:cNvGraphicFramePr>
          <p:nvPr>
            <p:extLst/>
          </p:nvPr>
        </p:nvGraphicFramePr>
        <p:xfrm>
          <a:off x="203200" y="2091688"/>
          <a:ext cx="11683998" cy="2987408"/>
        </p:xfrm>
        <a:graphic>
          <a:graphicData uri="http://schemas.openxmlformats.org/drawingml/2006/table">
            <a:tbl>
              <a:tblPr firstRow="1" bandRow="1"/>
              <a:tblGrid>
                <a:gridCol w="9144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778933">
                  <a:extLst>
                    <a:ext uri="{9D8B030D-6E8A-4147-A177-3AD203B41FA5}">
                      <a16:colId xmlns:a16="http://schemas.microsoft.com/office/drawing/2014/main" val="20003"/>
                    </a:ext>
                  </a:extLst>
                </a:gridCol>
                <a:gridCol w="955355">
                  <a:extLst>
                    <a:ext uri="{9D8B030D-6E8A-4147-A177-3AD203B41FA5}">
                      <a16:colId xmlns:a16="http://schemas.microsoft.com/office/drawing/2014/main" val="20004"/>
                    </a:ext>
                  </a:extLst>
                </a:gridCol>
                <a:gridCol w="765545">
                  <a:extLst>
                    <a:ext uri="{9D8B030D-6E8A-4147-A177-3AD203B41FA5}">
                      <a16:colId xmlns:a16="http://schemas.microsoft.com/office/drawing/2014/main" val="20005"/>
                    </a:ext>
                  </a:extLst>
                </a:gridCol>
                <a:gridCol w="903767">
                  <a:extLst>
                    <a:ext uri="{9D8B030D-6E8A-4147-A177-3AD203B41FA5}">
                      <a16:colId xmlns:a16="http://schemas.microsoft.com/office/drawing/2014/main" val="20006"/>
                    </a:ext>
                  </a:extLst>
                </a:gridCol>
                <a:gridCol w="967563">
                  <a:extLst>
                    <a:ext uri="{9D8B030D-6E8A-4147-A177-3AD203B41FA5}">
                      <a16:colId xmlns:a16="http://schemas.microsoft.com/office/drawing/2014/main" val="20007"/>
                    </a:ext>
                  </a:extLst>
                </a:gridCol>
                <a:gridCol w="701749">
                  <a:extLst>
                    <a:ext uri="{9D8B030D-6E8A-4147-A177-3AD203B41FA5}">
                      <a16:colId xmlns:a16="http://schemas.microsoft.com/office/drawing/2014/main" val="20008"/>
                    </a:ext>
                  </a:extLst>
                </a:gridCol>
                <a:gridCol w="659218">
                  <a:extLst>
                    <a:ext uri="{9D8B030D-6E8A-4147-A177-3AD203B41FA5}">
                      <a16:colId xmlns:a16="http://schemas.microsoft.com/office/drawing/2014/main" val="20009"/>
                    </a:ext>
                  </a:extLst>
                </a:gridCol>
                <a:gridCol w="499336">
                  <a:extLst>
                    <a:ext uri="{9D8B030D-6E8A-4147-A177-3AD203B41FA5}">
                      <a16:colId xmlns:a16="http://schemas.microsoft.com/office/drawing/2014/main" val="20010"/>
                    </a:ext>
                  </a:extLst>
                </a:gridCol>
                <a:gridCol w="778933">
                  <a:extLst>
                    <a:ext uri="{9D8B030D-6E8A-4147-A177-3AD203B41FA5}">
                      <a16:colId xmlns:a16="http://schemas.microsoft.com/office/drawing/2014/main" val="20011"/>
                    </a:ext>
                  </a:extLst>
                </a:gridCol>
                <a:gridCol w="778933">
                  <a:extLst>
                    <a:ext uri="{9D8B030D-6E8A-4147-A177-3AD203B41FA5}">
                      <a16:colId xmlns:a16="http://schemas.microsoft.com/office/drawing/2014/main" val="20012"/>
                    </a:ext>
                  </a:extLst>
                </a:gridCol>
                <a:gridCol w="778933">
                  <a:extLst>
                    <a:ext uri="{9D8B030D-6E8A-4147-A177-3AD203B41FA5}">
                      <a16:colId xmlns:a16="http://schemas.microsoft.com/office/drawing/2014/main" val="20013"/>
                    </a:ext>
                  </a:extLst>
                </a:gridCol>
                <a:gridCol w="778933">
                  <a:extLst>
                    <a:ext uri="{9D8B030D-6E8A-4147-A177-3AD203B41FA5}">
                      <a16:colId xmlns:a16="http://schemas.microsoft.com/office/drawing/2014/main" val="20014"/>
                    </a:ext>
                  </a:extLst>
                </a:gridCol>
              </a:tblGrid>
              <a:tr h="897616">
                <a:tc rowSpan="2">
                  <a:txBody>
                    <a:bodyPr/>
                    <a:lstStyle/>
                    <a:p>
                      <a:pPr algn="ctr"/>
                      <a:r>
                        <a:rPr lang="en-US" sz="2100" dirty="0" err="1">
                          <a:latin typeface="Calibri" pitchFamily="34" charset="0"/>
                          <a:cs typeface="Calibri" pitchFamily="34" charset="0"/>
                        </a:rPr>
                        <a:t>Tên</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thực</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phẩm</a:t>
                      </a:r>
                      <a:endParaRPr lang="en-US" sz="2100" dirty="0">
                        <a:latin typeface="Calibri" pitchFamily="34" charset="0"/>
                        <a:cs typeface="Calibri" pitchFamily="34" charset="0"/>
                      </a:endParaRPr>
                    </a:p>
                  </a:txBody>
                  <a:tcPr marL="121920" marR="121920" marT="60960" marB="60960" anchor="ctr"/>
                </a:tc>
                <a:tc gridSpan="3">
                  <a:txBody>
                    <a:bodyPr/>
                    <a:lstStyle/>
                    <a:p>
                      <a:pPr algn="ctr">
                        <a:lnSpc>
                          <a:spcPct val="100000"/>
                        </a:lnSpc>
                      </a:pPr>
                      <a:r>
                        <a:rPr lang="en-US" sz="2100" dirty="0" err="1">
                          <a:latin typeface="Calibri" pitchFamily="34" charset="0"/>
                          <a:cs typeface="Calibri" pitchFamily="34" charset="0"/>
                        </a:rPr>
                        <a:t>Khối</a:t>
                      </a:r>
                      <a:r>
                        <a:rPr lang="en-US" sz="2100" dirty="0">
                          <a:latin typeface="Calibri" pitchFamily="34" charset="0"/>
                          <a:cs typeface="Calibri" pitchFamily="34" charset="0"/>
                        </a:rPr>
                        <a:t> </a:t>
                      </a:r>
                      <a:r>
                        <a:rPr lang="en-US" sz="2100" dirty="0" err="1">
                          <a:latin typeface="Calibri" pitchFamily="34" charset="0"/>
                          <a:cs typeface="Calibri" pitchFamily="34" charset="0"/>
                        </a:rPr>
                        <a:t>lượng</a:t>
                      </a:r>
                      <a:endParaRPr lang="en-US" sz="2100" dirty="0">
                        <a:latin typeface="Calibri" pitchFamily="34" charset="0"/>
                        <a:cs typeface="Calibri" pitchFamily="34" charset="0"/>
                      </a:endParaRPr>
                    </a:p>
                  </a:txBody>
                  <a:tcPr marL="121920" marR="121920" marT="60960" marB="60960" anchor="ctr"/>
                </a:tc>
                <a:tc hMerge="1">
                  <a:txBody>
                    <a:bodyPr/>
                    <a:lstStyle/>
                    <a:p>
                      <a:endParaRPr lang="en-US" dirty="0"/>
                    </a:p>
                  </a:txBody>
                  <a:tcPr/>
                </a:tc>
                <a:tc hMerge="1">
                  <a:txBody>
                    <a:bodyPr/>
                    <a:lstStyle/>
                    <a:p>
                      <a:endParaRPr lang="en-US" dirty="0"/>
                    </a:p>
                  </a:txBody>
                  <a:tcPr/>
                </a:tc>
                <a:tc gridSpan="3">
                  <a:txBody>
                    <a:bodyPr/>
                    <a:lstStyle/>
                    <a:p>
                      <a:pPr algn="ctr">
                        <a:lnSpc>
                          <a:spcPct val="100000"/>
                        </a:lnSpc>
                      </a:pPr>
                      <a:r>
                        <a:rPr lang="en-US" sz="2100" dirty="0" err="1">
                          <a:latin typeface="Calibri" pitchFamily="34" charset="0"/>
                          <a:cs typeface="Calibri" pitchFamily="34" charset="0"/>
                        </a:rPr>
                        <a:t>Thành</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phần</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dinh</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dưỡng</a:t>
                      </a:r>
                      <a:endParaRPr lang="en-US" sz="2100" dirty="0">
                        <a:latin typeface="Calibri" pitchFamily="34" charset="0"/>
                        <a:cs typeface="Calibri" pitchFamily="34" charset="0"/>
                      </a:endParaRPr>
                    </a:p>
                  </a:txBody>
                  <a:tcPr marL="121920" marR="121920" marT="60960" marB="60960" anchor="ctr"/>
                </a:tc>
                <a:tc hMerge="1">
                  <a:txBody>
                    <a:bodyPr/>
                    <a:lstStyle/>
                    <a:p>
                      <a:endParaRPr lang="en-US" dirty="0"/>
                    </a:p>
                  </a:txBody>
                  <a:tcPr/>
                </a:tc>
                <a:tc hMerge="1">
                  <a:txBody>
                    <a:bodyPr/>
                    <a:lstStyle/>
                    <a:p>
                      <a:endParaRPr lang="en-US" dirty="0"/>
                    </a:p>
                  </a:txBody>
                  <a:tcPr/>
                </a:tc>
                <a:tc rowSpan="2">
                  <a:txBody>
                    <a:bodyPr/>
                    <a:lstStyle/>
                    <a:p>
                      <a:pPr algn="ctr">
                        <a:lnSpc>
                          <a:spcPct val="100000"/>
                        </a:lnSpc>
                      </a:pPr>
                      <a:r>
                        <a:rPr lang="en-US" sz="2100" dirty="0" err="1">
                          <a:latin typeface="Calibri" pitchFamily="34" charset="0"/>
                          <a:cs typeface="Calibri" pitchFamily="34" charset="0"/>
                        </a:rPr>
                        <a:t>Năng</a:t>
                      </a:r>
                      <a:r>
                        <a:rPr lang="en-US" sz="2100" baseline="0" dirty="0">
                          <a:latin typeface="Calibri" pitchFamily="34" charset="0"/>
                          <a:cs typeface="Calibri" pitchFamily="34" charset="0"/>
                        </a:rPr>
                        <a:t> </a:t>
                      </a:r>
                      <a:r>
                        <a:rPr lang="en-US" sz="2100" baseline="0" dirty="0" err="1">
                          <a:latin typeface="Calibri" pitchFamily="34" charset="0"/>
                          <a:cs typeface="Calibri" pitchFamily="34" charset="0"/>
                        </a:rPr>
                        <a:t>lượng</a:t>
                      </a:r>
                      <a:endParaRPr lang="en-US" sz="2100" dirty="0">
                        <a:latin typeface="Calibri" pitchFamily="34" charset="0"/>
                        <a:cs typeface="Calibri" pitchFamily="34" charset="0"/>
                      </a:endParaRPr>
                    </a:p>
                  </a:txBody>
                  <a:tcPr marL="121920" marR="121920" marT="60960" marB="60960" anchor="ctr"/>
                </a:tc>
                <a:tc gridSpan="2">
                  <a:txBody>
                    <a:bodyPr/>
                    <a:lstStyle/>
                    <a:p>
                      <a:pPr algn="ctr">
                        <a:lnSpc>
                          <a:spcPct val="100000"/>
                        </a:lnSpc>
                      </a:pPr>
                      <a:r>
                        <a:rPr lang="en-US" sz="2100" dirty="0" err="1">
                          <a:latin typeface="Calibri" pitchFamily="34" charset="0"/>
                          <a:cs typeface="Calibri" pitchFamily="34" charset="0"/>
                        </a:rPr>
                        <a:t>Muối</a:t>
                      </a:r>
                      <a:r>
                        <a:rPr lang="en-US" sz="2100" dirty="0">
                          <a:latin typeface="Calibri" pitchFamily="34" charset="0"/>
                          <a:cs typeface="Calibri" pitchFamily="34" charset="0"/>
                        </a:rPr>
                        <a:t> </a:t>
                      </a:r>
                      <a:r>
                        <a:rPr lang="en-US" sz="2100" dirty="0" err="1">
                          <a:latin typeface="Calibri" pitchFamily="34" charset="0"/>
                          <a:cs typeface="Calibri" pitchFamily="34" charset="0"/>
                        </a:rPr>
                        <a:t>khoáng</a:t>
                      </a:r>
                      <a:endParaRPr lang="en-US" sz="2100" dirty="0">
                        <a:latin typeface="Calibri" pitchFamily="34" charset="0"/>
                        <a:cs typeface="Calibri" pitchFamily="34" charset="0"/>
                      </a:endParaRPr>
                    </a:p>
                  </a:txBody>
                  <a:tcPr marL="121920" marR="121920" marT="60960" marB="60960" anchor="ctr"/>
                </a:tc>
                <a:tc hMerge="1">
                  <a:txBody>
                    <a:bodyPr/>
                    <a:lstStyle/>
                    <a:p>
                      <a:endParaRPr lang="en-US" dirty="0"/>
                    </a:p>
                  </a:txBody>
                  <a:tcPr/>
                </a:tc>
                <a:tc gridSpan="5">
                  <a:txBody>
                    <a:bodyPr/>
                    <a:lstStyle/>
                    <a:p>
                      <a:pPr algn="ctr">
                        <a:lnSpc>
                          <a:spcPct val="100000"/>
                        </a:lnSpc>
                      </a:pPr>
                      <a:r>
                        <a:rPr lang="en-US" sz="2100" dirty="0">
                          <a:latin typeface="Calibri" pitchFamily="34" charset="0"/>
                          <a:cs typeface="Calibri" pitchFamily="34" charset="0"/>
                        </a:rPr>
                        <a:t>Vitamin</a:t>
                      </a:r>
                    </a:p>
                  </a:txBody>
                  <a:tcPr marL="121920" marR="121920" marT="60960" marB="6096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75675">
                <a:tc vMerge="1">
                  <a:txBody>
                    <a:bodyPr/>
                    <a:lstStyle/>
                    <a:p>
                      <a:endParaRPr lang="en-US" dirty="0"/>
                    </a:p>
                  </a:txBody>
                  <a:tcPr/>
                </a:tc>
                <a:tc>
                  <a:txBody>
                    <a:bodyPr/>
                    <a:lstStyle/>
                    <a:p>
                      <a:pPr algn="ctr"/>
                      <a:r>
                        <a:rPr lang="en-US" sz="1800" dirty="0">
                          <a:latin typeface="Calibri" pitchFamily="34" charset="0"/>
                          <a:cs typeface="Calibri" pitchFamily="34" charset="0"/>
                        </a:rPr>
                        <a:t>X </a:t>
                      </a:r>
                    </a:p>
                  </a:txBody>
                  <a:tcPr marL="121920" marR="121920" marT="60960" marB="60960" anchor="ctr"/>
                </a:tc>
                <a:tc>
                  <a:txBody>
                    <a:bodyPr/>
                    <a:lstStyle/>
                    <a:p>
                      <a:pPr algn="ctr"/>
                      <a:r>
                        <a:rPr lang="en-US" sz="1800" dirty="0">
                          <a:latin typeface="Calibri" pitchFamily="34" charset="0"/>
                          <a:cs typeface="Calibri" pitchFamily="34" charset="0"/>
                        </a:rPr>
                        <a:t>Y</a:t>
                      </a:r>
                    </a:p>
                  </a:txBody>
                  <a:tcPr marL="121920" marR="121920" marT="60960" marB="60960" anchor="ctr"/>
                </a:tc>
                <a:tc>
                  <a:txBody>
                    <a:bodyPr/>
                    <a:lstStyle/>
                    <a:p>
                      <a:pPr algn="ctr"/>
                      <a:r>
                        <a:rPr lang="en-US" sz="1800" dirty="0">
                          <a:latin typeface="Calibri" pitchFamily="34" charset="0"/>
                          <a:cs typeface="Calibri" pitchFamily="34" charset="0"/>
                        </a:rPr>
                        <a:t>Z </a:t>
                      </a:r>
                    </a:p>
                  </a:txBody>
                  <a:tcPr marL="121920" marR="121920" marT="60960" marB="60960" anchor="ctr"/>
                </a:tc>
                <a:tc>
                  <a:txBody>
                    <a:bodyPr/>
                    <a:lstStyle/>
                    <a:p>
                      <a:pPr algn="ctr"/>
                      <a:r>
                        <a:rPr lang="en-US" sz="1800" dirty="0">
                          <a:latin typeface="Calibri" pitchFamily="34" charset="0"/>
                          <a:cs typeface="Calibri" pitchFamily="34" charset="0"/>
                        </a:rPr>
                        <a:t>P</a:t>
                      </a:r>
                      <a:r>
                        <a:rPr lang="en-US" sz="1800" baseline="0" dirty="0">
                          <a:latin typeface="Calibri" pitchFamily="34" charset="0"/>
                          <a:cs typeface="Calibri" pitchFamily="34" charset="0"/>
                        </a:rPr>
                        <a:t>rotein</a:t>
                      </a:r>
                      <a:endParaRPr lang="en-US" sz="1800" dirty="0">
                        <a:latin typeface="Calibri" pitchFamily="34" charset="0"/>
                        <a:cs typeface="Calibri" pitchFamily="34" charset="0"/>
                      </a:endParaRPr>
                    </a:p>
                  </a:txBody>
                  <a:tcPr marL="121920" marR="121920" marT="60960" marB="60960" anchor="ctr"/>
                </a:tc>
                <a:tc>
                  <a:txBody>
                    <a:bodyPr/>
                    <a:lstStyle/>
                    <a:p>
                      <a:pPr algn="ctr"/>
                      <a:r>
                        <a:rPr lang="en-US" sz="1800" dirty="0" err="1">
                          <a:latin typeface="Calibri" pitchFamily="34" charset="0"/>
                          <a:cs typeface="Calibri" pitchFamily="34" charset="0"/>
                        </a:rPr>
                        <a:t>Lipit</a:t>
                      </a:r>
                      <a:endParaRPr lang="en-US" sz="1800" dirty="0">
                        <a:latin typeface="Calibri" pitchFamily="34" charset="0"/>
                        <a:cs typeface="Calibri" pitchFamily="34" charset="0"/>
                      </a:endParaRPr>
                    </a:p>
                  </a:txBody>
                  <a:tcPr marL="121920" marR="121920" marT="60960" marB="60960" anchor="ctr"/>
                </a:tc>
                <a:tc>
                  <a:txBody>
                    <a:bodyPr/>
                    <a:lstStyle/>
                    <a:p>
                      <a:pPr algn="ctr"/>
                      <a:r>
                        <a:rPr lang="en-US" sz="1800" dirty="0" err="1">
                          <a:latin typeface="Calibri" pitchFamily="34" charset="0"/>
                          <a:cs typeface="Calibri" pitchFamily="34" charset="0"/>
                        </a:rPr>
                        <a:t>Cacbohydrat</a:t>
                      </a:r>
                      <a:endParaRPr lang="en-US" sz="1800" dirty="0">
                        <a:latin typeface="Calibri" pitchFamily="34" charset="0"/>
                        <a:cs typeface="Calibri" pitchFamily="34" charset="0"/>
                      </a:endParaRPr>
                    </a:p>
                  </a:txBody>
                  <a:tcPr marL="121920" marR="121920" marT="60960" marB="60960" anchor="ctr"/>
                </a:tc>
                <a:tc vMerge="1">
                  <a:txBody>
                    <a:bodyPr/>
                    <a:lstStyle/>
                    <a:p>
                      <a:endParaRPr lang="en-US" dirty="0"/>
                    </a:p>
                  </a:txBody>
                  <a:tcPr/>
                </a:tc>
                <a:tc>
                  <a:txBody>
                    <a:bodyPr/>
                    <a:lstStyle/>
                    <a:p>
                      <a:pPr algn="ctr"/>
                      <a:r>
                        <a:rPr lang="en-US" sz="1800" dirty="0">
                          <a:latin typeface="Calibri" pitchFamily="34" charset="0"/>
                          <a:cs typeface="Calibri" pitchFamily="34" charset="0"/>
                        </a:rPr>
                        <a:t>Calcium</a:t>
                      </a:r>
                    </a:p>
                  </a:txBody>
                  <a:tcPr marL="121920" marR="121920" marT="60960" marB="60960" anchor="ctr"/>
                </a:tc>
                <a:tc>
                  <a:txBody>
                    <a:bodyPr/>
                    <a:lstStyle/>
                    <a:p>
                      <a:pPr algn="ctr"/>
                      <a:r>
                        <a:rPr lang="en-US" sz="1800" dirty="0" err="1">
                          <a:latin typeface="Calibri" pitchFamily="34" charset="0"/>
                          <a:cs typeface="Calibri" pitchFamily="34" charset="0"/>
                        </a:rPr>
                        <a:t>Sắt</a:t>
                      </a:r>
                      <a:endParaRPr lang="en-US" sz="1800" dirty="0">
                        <a:latin typeface="Calibri" pitchFamily="34" charset="0"/>
                        <a:cs typeface="Calibri" pitchFamily="34" charset="0"/>
                      </a:endParaRPr>
                    </a:p>
                  </a:txBody>
                  <a:tcPr marL="121920" marR="121920" marT="60960" marB="60960" anchor="ctr"/>
                </a:tc>
                <a:tc>
                  <a:txBody>
                    <a:bodyPr/>
                    <a:lstStyle/>
                    <a:p>
                      <a:pPr algn="ctr"/>
                      <a:r>
                        <a:rPr lang="en-US" sz="2100" dirty="0">
                          <a:latin typeface="Calibri" pitchFamily="34" charset="0"/>
                          <a:cs typeface="Calibri" pitchFamily="34" charset="0"/>
                        </a:rPr>
                        <a:t>A </a:t>
                      </a:r>
                    </a:p>
                  </a:txBody>
                  <a:tcPr marL="121920" marR="121920" marT="60960" marB="60960" anchor="ctr"/>
                </a:tc>
                <a:tc>
                  <a:txBody>
                    <a:bodyPr/>
                    <a:lstStyle/>
                    <a:p>
                      <a:pPr algn="ctr"/>
                      <a:r>
                        <a:rPr lang="en-US" sz="2100" dirty="0">
                          <a:latin typeface="Calibri" pitchFamily="34" charset="0"/>
                          <a:cs typeface="Calibri" pitchFamily="34" charset="0"/>
                        </a:rPr>
                        <a:t>B</a:t>
                      </a:r>
                      <a:r>
                        <a:rPr lang="en-US" sz="2100" baseline="-25000" dirty="0">
                          <a:latin typeface="Calibri" pitchFamily="34" charset="0"/>
                          <a:cs typeface="Calibri" pitchFamily="34" charset="0"/>
                        </a:rPr>
                        <a:t>1</a:t>
                      </a:r>
                      <a:r>
                        <a:rPr lang="en-US" sz="2100" dirty="0">
                          <a:latin typeface="Calibri" pitchFamily="34" charset="0"/>
                          <a:cs typeface="Calibri" pitchFamily="34" charset="0"/>
                        </a:rPr>
                        <a:t> </a:t>
                      </a:r>
                    </a:p>
                  </a:txBody>
                  <a:tcPr marL="121920" marR="121920" marT="60960" marB="60960" anchor="ctr"/>
                </a:tc>
                <a:tc>
                  <a:txBody>
                    <a:bodyPr/>
                    <a:lstStyle/>
                    <a:p>
                      <a:pPr algn="ctr"/>
                      <a:r>
                        <a:rPr lang="en-US" sz="2100" dirty="0">
                          <a:latin typeface="Calibri" pitchFamily="34" charset="0"/>
                          <a:cs typeface="Calibri" pitchFamily="34" charset="0"/>
                        </a:rPr>
                        <a:t>B</a:t>
                      </a:r>
                      <a:r>
                        <a:rPr lang="en-US" sz="2100" baseline="-25000" dirty="0">
                          <a:latin typeface="Calibri" pitchFamily="34" charset="0"/>
                          <a:cs typeface="Calibri" pitchFamily="34" charset="0"/>
                        </a:rPr>
                        <a:t>2</a:t>
                      </a:r>
                      <a:r>
                        <a:rPr lang="en-US" sz="2100" dirty="0">
                          <a:latin typeface="Calibri" pitchFamily="34" charset="0"/>
                          <a:cs typeface="Calibri" pitchFamily="34" charset="0"/>
                        </a:rPr>
                        <a:t> </a:t>
                      </a:r>
                    </a:p>
                  </a:txBody>
                  <a:tcPr marL="121920" marR="121920" marT="60960" marB="60960" anchor="ctr"/>
                </a:tc>
                <a:tc>
                  <a:txBody>
                    <a:bodyPr/>
                    <a:lstStyle/>
                    <a:p>
                      <a:pPr algn="ctr"/>
                      <a:r>
                        <a:rPr lang="en-US" sz="2100" dirty="0">
                          <a:latin typeface="Calibri" pitchFamily="34" charset="0"/>
                          <a:cs typeface="Calibri" pitchFamily="34" charset="0"/>
                        </a:rPr>
                        <a:t>PP</a:t>
                      </a:r>
                    </a:p>
                  </a:txBody>
                  <a:tcPr marL="121920" marR="121920" marT="60960" marB="60960" anchor="ctr"/>
                </a:tc>
                <a:tc>
                  <a:txBody>
                    <a:bodyPr/>
                    <a:lstStyle/>
                    <a:p>
                      <a:pPr algn="ctr"/>
                      <a:r>
                        <a:rPr lang="en-US" sz="2100" dirty="0">
                          <a:latin typeface="Calibri" pitchFamily="34" charset="0"/>
                          <a:cs typeface="Calibri" pitchFamily="34" charset="0"/>
                        </a:rPr>
                        <a:t>C </a:t>
                      </a:r>
                    </a:p>
                  </a:txBody>
                  <a:tcPr marL="121920" marR="121920" marT="60960" marB="60960" anchor="ctr"/>
                </a:tc>
                <a:extLst>
                  <a:ext uri="{0D108BD9-81ED-4DB2-BD59-A6C34878D82A}">
                    <a16:rowId xmlns:a16="http://schemas.microsoft.com/office/drawing/2014/main" val="10001"/>
                  </a:ext>
                </a:extLst>
              </a:tr>
              <a:tr h="776821">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extLst>
                  <a:ext uri="{0D108BD9-81ED-4DB2-BD59-A6C34878D82A}">
                    <a16:rowId xmlns:a16="http://schemas.microsoft.com/office/drawing/2014/main" val="10002"/>
                  </a:ext>
                </a:extLst>
              </a:tr>
              <a:tr h="642411">
                <a:tc>
                  <a:txBody>
                    <a:bodyPr/>
                    <a:lstStyle/>
                    <a:p>
                      <a:pPr algn="ctr"/>
                      <a:endParaRPr lang="en-US" sz="21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tc>
                  <a:txBody>
                    <a:bodyPr/>
                    <a:lstStyle/>
                    <a:p>
                      <a:pPr algn="ctr"/>
                      <a:endParaRPr lang="en-US" sz="1700" dirty="0">
                        <a:latin typeface="Calibri" pitchFamily="34" charset="0"/>
                        <a:cs typeface="Calibri" pitchFamily="34" charset="0"/>
                      </a:endParaRPr>
                    </a:p>
                  </a:txBody>
                  <a:tcPr marL="121920" marR="121920" marT="60960" marB="60960" anchor="ctr"/>
                </a:tc>
                <a:extLst>
                  <a:ext uri="{0D108BD9-81ED-4DB2-BD59-A6C34878D82A}">
                    <a16:rowId xmlns:a16="http://schemas.microsoft.com/office/drawing/2014/main" val="10003"/>
                  </a:ext>
                </a:extLst>
              </a:tr>
            </a:tbl>
          </a:graphicData>
        </a:graphic>
      </p:graphicFrame>
      <p:sp>
        <p:nvSpPr>
          <p:cNvPr id="8" name="Rectangle 7"/>
          <p:cNvSpPr/>
          <p:nvPr/>
        </p:nvSpPr>
        <p:spPr>
          <a:xfrm>
            <a:off x="1727200" y="4859315"/>
            <a:ext cx="4368800" cy="406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200" kern="0" dirty="0" err="1">
                <a:solidFill>
                  <a:srgbClr val="423C41"/>
                </a:solidFill>
                <a:latin typeface="Calibri" pitchFamily="34" charset="0"/>
                <a:cs typeface="Calibri" pitchFamily="34" charset="0"/>
                <a:sym typeface="Arial"/>
              </a:rPr>
              <a:t>Prôtêin</a:t>
            </a:r>
            <a:r>
              <a:rPr lang="en-US" sz="2200" kern="0" dirty="0">
                <a:solidFill>
                  <a:srgbClr val="423C41"/>
                </a:solidFill>
                <a:latin typeface="Calibri" pitchFamily="34" charset="0"/>
                <a:cs typeface="Calibri" pitchFamily="34" charset="0"/>
                <a:sym typeface="Arial"/>
              </a:rPr>
              <a:t> </a:t>
            </a:r>
            <a:r>
              <a:rPr lang="en-US" sz="2200" kern="0">
                <a:solidFill>
                  <a:srgbClr val="423C41"/>
                </a:solidFill>
                <a:latin typeface="Calibri" pitchFamily="34" charset="0"/>
                <a:cs typeface="Calibri" pitchFamily="34" charset="0"/>
                <a:sym typeface="Arial"/>
              </a:rPr>
              <a:t>= </a:t>
            </a:r>
            <a:r>
              <a:rPr lang="en-US" sz="2200" kern="0" smtClean="0">
                <a:solidFill>
                  <a:srgbClr val="423C41"/>
                </a:solidFill>
                <a:latin typeface="Calibri" pitchFamily="34" charset="0"/>
                <a:cs typeface="Calibri" pitchFamily="34" charset="0"/>
                <a:sym typeface="Arial"/>
              </a:rPr>
              <a:t>7,9g </a:t>
            </a:r>
            <a:r>
              <a:rPr lang="en-US" sz="2200" kern="0">
                <a:solidFill>
                  <a:srgbClr val="423C41"/>
                </a:solidFill>
                <a:latin typeface="Calibri" pitchFamily="34" charset="0"/>
                <a:cs typeface="Calibri" pitchFamily="34" charset="0"/>
                <a:sym typeface="Arial"/>
              </a:rPr>
              <a:t>x </a:t>
            </a:r>
            <a:r>
              <a:rPr lang="en-US" sz="2200" kern="0" smtClean="0">
                <a:solidFill>
                  <a:srgbClr val="423C41"/>
                </a:solidFill>
                <a:latin typeface="Calibri" pitchFamily="34" charset="0"/>
                <a:cs typeface="Calibri" pitchFamily="34" charset="0"/>
                <a:sym typeface="Arial"/>
              </a:rPr>
              <a:t>396g/100g </a:t>
            </a:r>
            <a:r>
              <a:rPr lang="en-US" sz="2200" kern="0">
                <a:solidFill>
                  <a:srgbClr val="423C41"/>
                </a:solidFill>
                <a:latin typeface="Calibri" pitchFamily="34" charset="0"/>
                <a:cs typeface="Calibri" pitchFamily="34" charset="0"/>
                <a:sym typeface="Arial"/>
              </a:rPr>
              <a:t>= </a:t>
            </a:r>
            <a:r>
              <a:rPr lang="en-US" sz="2200" kern="0" smtClean="0">
                <a:solidFill>
                  <a:srgbClr val="423C41"/>
                </a:solidFill>
                <a:latin typeface="Calibri" pitchFamily="34" charset="0"/>
                <a:cs typeface="Calibri" pitchFamily="34" charset="0"/>
                <a:sym typeface="Arial"/>
              </a:rPr>
              <a:t>31,29g</a:t>
            </a:r>
            <a:endParaRPr lang="en-US" sz="2200" kern="0" dirty="0">
              <a:solidFill>
                <a:srgbClr val="423C41"/>
              </a:solidFill>
              <a:latin typeface="Calibri" pitchFamily="34" charset="0"/>
              <a:cs typeface="Calibri" pitchFamily="34" charset="0"/>
              <a:sym typeface="Arial"/>
            </a:endParaRPr>
          </a:p>
        </p:txBody>
      </p:sp>
      <p:sp>
        <p:nvSpPr>
          <p:cNvPr id="14" name="Rectangle 13">
            <a:hlinkClick r:id="" action="ppaction://noaction"/>
          </p:cNvPr>
          <p:cNvSpPr/>
          <p:nvPr/>
        </p:nvSpPr>
        <p:spPr>
          <a:xfrm>
            <a:off x="609600" y="1498600"/>
            <a:ext cx="10160000" cy="508000"/>
          </a:xfrm>
          <a:prstGeom prst="rect">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400" kern="0" dirty="0" err="1">
                <a:solidFill>
                  <a:srgbClr val="423C41"/>
                </a:solidFill>
                <a:latin typeface="Calibri" pitchFamily="34" charset="0"/>
                <a:cs typeface="Calibri" pitchFamily="34" charset="0"/>
                <a:sym typeface="Arial"/>
              </a:rPr>
              <a:t>Bảng</a:t>
            </a:r>
            <a:r>
              <a:rPr lang="en-US" sz="2400" kern="0" dirty="0">
                <a:solidFill>
                  <a:srgbClr val="423C41"/>
                </a:solidFill>
                <a:latin typeface="Calibri" pitchFamily="34" charset="0"/>
                <a:cs typeface="Calibri" pitchFamily="34" charset="0"/>
                <a:sym typeface="Arial"/>
              </a:rPr>
              <a:t> “</a:t>
            </a:r>
            <a:r>
              <a:rPr lang="vi-VN" sz="2400" kern="0" dirty="0">
                <a:solidFill>
                  <a:srgbClr val="423C41"/>
                </a:solidFill>
                <a:latin typeface="Calibri" pitchFamily="34" charset="0"/>
                <a:cs typeface="Calibri" pitchFamily="34" charset="0"/>
                <a:sym typeface="Arial"/>
              </a:rPr>
              <a:t>Thành </a:t>
            </a:r>
            <a:r>
              <a:rPr lang="vi-VN" sz="2400" kern="0">
                <a:solidFill>
                  <a:srgbClr val="423C41"/>
                </a:solidFill>
                <a:latin typeface="Calibri" pitchFamily="34" charset="0"/>
                <a:cs typeface="Calibri" pitchFamily="34" charset="0"/>
                <a:sym typeface="Arial"/>
              </a:rPr>
              <a:t>phần </a:t>
            </a:r>
            <a:r>
              <a:rPr lang="vi-VN" sz="2400" kern="0" smtClean="0">
                <a:solidFill>
                  <a:srgbClr val="423C41"/>
                </a:solidFill>
                <a:latin typeface="Calibri" pitchFamily="34" charset="0"/>
                <a:cs typeface="Calibri" pitchFamily="34" charset="0"/>
                <a:sym typeface="Arial"/>
              </a:rPr>
              <a:t>dih </a:t>
            </a:r>
            <a:r>
              <a:rPr lang="vi-VN" sz="2400" kern="0" dirty="0">
                <a:solidFill>
                  <a:srgbClr val="423C41"/>
                </a:solidFill>
                <a:latin typeface="Calibri" pitchFamily="34" charset="0"/>
                <a:cs typeface="Calibri" pitchFamily="34" charset="0"/>
                <a:sym typeface="Arial"/>
              </a:rPr>
              <a:t>dưỡng của một số thực phẩm” (Việt Nam) </a:t>
            </a:r>
            <a:r>
              <a:rPr lang="en-US" sz="2400" kern="0" dirty="0">
                <a:solidFill>
                  <a:srgbClr val="423C41"/>
                </a:solidFill>
                <a:latin typeface="Calibri" pitchFamily="34" charset="0"/>
                <a:cs typeface="Calibri" pitchFamily="34" charset="0"/>
                <a:sym typeface="Arial"/>
              </a:rPr>
              <a:t>x Z/100g</a:t>
            </a:r>
          </a:p>
        </p:txBody>
      </p:sp>
      <p:sp>
        <p:nvSpPr>
          <p:cNvPr id="22" name="TextBox 21"/>
          <p:cNvSpPr txBox="1"/>
          <p:nvPr/>
        </p:nvSpPr>
        <p:spPr>
          <a:xfrm>
            <a:off x="171893" y="3664170"/>
            <a:ext cx="914400" cy="748795"/>
          </a:xfrm>
          <a:prstGeom prst="rect">
            <a:avLst/>
          </a:prstGeom>
          <a:noFill/>
        </p:spPr>
        <p:txBody>
          <a:bodyPr wrap="square" rtlCol="0" anchor="ctr">
            <a:spAutoFit/>
          </a:bodyPr>
          <a:lstStyle/>
          <a:p>
            <a:pPr algn="ctr" defTabSz="1219170">
              <a:buClr>
                <a:srgbClr val="000000"/>
              </a:buClr>
            </a:pPr>
            <a:r>
              <a:rPr lang="en-US" sz="2133" kern="0" smtClean="0">
                <a:solidFill>
                  <a:srgbClr val="000000"/>
                </a:solidFill>
                <a:latin typeface="Calibri" pitchFamily="34" charset="0"/>
                <a:cs typeface="Calibri" pitchFamily="34" charset="0"/>
                <a:sym typeface="Arial"/>
              </a:rPr>
              <a:t>Gạo tẻ</a:t>
            </a:r>
            <a:endParaRPr lang="en-US" sz="2133" kern="0" dirty="0">
              <a:solidFill>
                <a:srgbClr val="000000"/>
              </a:solidFill>
              <a:latin typeface="Calibri" pitchFamily="34" charset="0"/>
              <a:cs typeface="Calibri" pitchFamily="34" charset="0"/>
              <a:sym typeface="Arial"/>
            </a:endParaRPr>
          </a:p>
        </p:txBody>
      </p:sp>
      <p:sp>
        <p:nvSpPr>
          <p:cNvPr id="23" name="TextBox 22"/>
          <p:cNvSpPr txBox="1"/>
          <p:nvPr/>
        </p:nvSpPr>
        <p:spPr>
          <a:xfrm>
            <a:off x="1117600" y="3856196"/>
            <a:ext cx="711200" cy="359009"/>
          </a:xfrm>
          <a:prstGeom prst="rect">
            <a:avLst/>
          </a:prstGeom>
          <a:noFill/>
        </p:spPr>
        <p:txBody>
          <a:bodyPr wrap="square" rtlCol="0" anchor="ctr">
            <a:spAutoFit/>
          </a:bodyPr>
          <a:lstStyle/>
          <a:p>
            <a:pPr algn="ctr" defTabSz="1219170">
              <a:buClr>
                <a:srgbClr val="000000"/>
              </a:buClr>
            </a:pPr>
            <a:r>
              <a:rPr lang="en-US" sz="1733" kern="0" dirty="0">
                <a:solidFill>
                  <a:srgbClr val="000000"/>
                </a:solidFill>
                <a:latin typeface="Calibri" pitchFamily="34" charset="0"/>
                <a:cs typeface="Calibri" pitchFamily="34" charset="0"/>
                <a:sym typeface="Arial"/>
              </a:rPr>
              <a:t>400</a:t>
            </a:r>
          </a:p>
        </p:txBody>
      </p:sp>
      <p:sp>
        <p:nvSpPr>
          <p:cNvPr id="24" name="TextBox 23"/>
          <p:cNvSpPr txBox="1"/>
          <p:nvPr/>
        </p:nvSpPr>
        <p:spPr>
          <a:xfrm>
            <a:off x="1835298" y="3866774"/>
            <a:ext cx="711200" cy="359009"/>
          </a:xfrm>
          <a:prstGeom prst="rect">
            <a:avLst/>
          </a:prstGeom>
          <a:noFill/>
        </p:spPr>
        <p:txBody>
          <a:bodyPr wrap="square" rtlCol="0" anchor="ctr">
            <a:spAutoFit/>
          </a:bodyPr>
          <a:lstStyle/>
          <a:p>
            <a:pPr algn="ctr" defTabSz="1219170">
              <a:buClr>
                <a:srgbClr val="000000"/>
              </a:buClr>
            </a:pPr>
            <a:r>
              <a:rPr lang="en-US" sz="1733" kern="0" dirty="0">
                <a:solidFill>
                  <a:srgbClr val="000000"/>
                </a:solidFill>
                <a:latin typeface="Calibri" pitchFamily="34" charset="0"/>
                <a:cs typeface="Calibri" pitchFamily="34" charset="0"/>
                <a:sym typeface="Arial"/>
              </a:rPr>
              <a:t>40</a:t>
            </a:r>
          </a:p>
        </p:txBody>
      </p:sp>
      <p:sp>
        <p:nvSpPr>
          <p:cNvPr id="25" name="TextBox 24"/>
          <p:cNvSpPr txBox="1"/>
          <p:nvPr/>
        </p:nvSpPr>
        <p:spPr>
          <a:xfrm>
            <a:off x="2540000" y="3888837"/>
            <a:ext cx="812800" cy="359009"/>
          </a:xfrm>
          <a:prstGeom prst="rect">
            <a:avLst/>
          </a:prstGeom>
          <a:noFill/>
        </p:spPr>
        <p:txBody>
          <a:bodyPr wrap="square" rtlCol="0" anchor="ctr">
            <a:spAutoFit/>
          </a:bodyPr>
          <a:lstStyle/>
          <a:p>
            <a:pPr algn="ctr" defTabSz="1219170">
              <a:buClr>
                <a:srgbClr val="000000"/>
              </a:buClr>
            </a:pPr>
            <a:r>
              <a:rPr lang="en-US" sz="1733" kern="0" dirty="0">
                <a:solidFill>
                  <a:srgbClr val="000000"/>
                </a:solidFill>
                <a:latin typeface="Calibri" pitchFamily="34" charset="0"/>
                <a:cs typeface="Calibri" pitchFamily="34" charset="0"/>
                <a:sym typeface="Arial"/>
              </a:rPr>
              <a:t>360</a:t>
            </a:r>
          </a:p>
        </p:txBody>
      </p:sp>
      <p:sp>
        <p:nvSpPr>
          <p:cNvPr id="26" name="TextBox 25"/>
          <p:cNvSpPr txBox="1"/>
          <p:nvPr/>
        </p:nvSpPr>
        <p:spPr>
          <a:xfrm>
            <a:off x="3384107" y="3840811"/>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31,29</a:t>
            </a:r>
            <a:endParaRPr lang="en-US" sz="1733" kern="0" dirty="0">
              <a:solidFill>
                <a:srgbClr val="000000"/>
              </a:solidFill>
              <a:latin typeface="Calibri" pitchFamily="34" charset="0"/>
              <a:cs typeface="Calibri" pitchFamily="34" charset="0"/>
              <a:sym typeface="Arial"/>
            </a:endParaRPr>
          </a:p>
        </p:txBody>
      </p:sp>
      <p:sp>
        <p:nvSpPr>
          <p:cNvPr id="30" name="TextBox 29"/>
          <p:cNvSpPr txBox="1"/>
          <p:nvPr/>
        </p:nvSpPr>
        <p:spPr>
          <a:xfrm>
            <a:off x="6753445" y="3909517"/>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273,6 </a:t>
            </a:r>
            <a:endParaRPr lang="en-US" sz="1733" kern="0" dirty="0">
              <a:solidFill>
                <a:srgbClr val="000000"/>
              </a:solidFill>
              <a:latin typeface="Calibri" pitchFamily="34" charset="0"/>
              <a:cs typeface="Calibri" pitchFamily="34" charset="0"/>
              <a:sym typeface="Arial"/>
            </a:endParaRPr>
          </a:p>
        </p:txBody>
      </p:sp>
      <p:sp>
        <p:nvSpPr>
          <p:cNvPr id="31" name="TextBox 30"/>
          <p:cNvSpPr txBox="1"/>
          <p:nvPr/>
        </p:nvSpPr>
        <p:spPr>
          <a:xfrm>
            <a:off x="7509834" y="3862765"/>
            <a:ext cx="7112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10,3 </a:t>
            </a:r>
            <a:endParaRPr lang="en-US" sz="1733" kern="0" dirty="0">
              <a:solidFill>
                <a:srgbClr val="000000"/>
              </a:solidFill>
              <a:latin typeface="Calibri" pitchFamily="34" charset="0"/>
              <a:cs typeface="Calibri" pitchFamily="34" charset="0"/>
              <a:sym typeface="Arial"/>
            </a:endParaRPr>
          </a:p>
        </p:txBody>
      </p:sp>
      <p:sp>
        <p:nvSpPr>
          <p:cNvPr id="33" name="TextBox 32"/>
          <p:cNvSpPr txBox="1"/>
          <p:nvPr/>
        </p:nvSpPr>
        <p:spPr>
          <a:xfrm>
            <a:off x="8788400" y="3830202"/>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0.8  </a:t>
            </a:r>
            <a:endParaRPr lang="en-US" sz="1733" kern="0" dirty="0">
              <a:solidFill>
                <a:srgbClr val="000000"/>
              </a:solidFill>
              <a:latin typeface="Calibri" pitchFamily="34" charset="0"/>
              <a:cs typeface="Calibri" pitchFamily="34" charset="0"/>
              <a:sym typeface="Arial"/>
            </a:endParaRPr>
          </a:p>
        </p:txBody>
      </p:sp>
      <p:sp>
        <p:nvSpPr>
          <p:cNvPr id="34" name="TextBox 33"/>
          <p:cNvSpPr txBox="1"/>
          <p:nvPr/>
        </p:nvSpPr>
        <p:spPr>
          <a:xfrm>
            <a:off x="9570484" y="3861296"/>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0.0  </a:t>
            </a:r>
            <a:endParaRPr lang="en-US" sz="1733" kern="0" dirty="0">
              <a:solidFill>
                <a:srgbClr val="000000"/>
              </a:solidFill>
              <a:latin typeface="Calibri" pitchFamily="34" charset="0"/>
              <a:cs typeface="Calibri" pitchFamily="34" charset="0"/>
              <a:sym typeface="Arial"/>
            </a:endParaRPr>
          </a:p>
        </p:txBody>
      </p:sp>
      <p:sp>
        <p:nvSpPr>
          <p:cNvPr id="35" name="TextBox 34"/>
          <p:cNvSpPr txBox="1"/>
          <p:nvPr/>
        </p:nvSpPr>
        <p:spPr>
          <a:xfrm>
            <a:off x="10363200" y="3862765"/>
            <a:ext cx="7112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12,7  </a:t>
            </a:r>
            <a:endParaRPr lang="en-US" sz="1733" kern="0" dirty="0">
              <a:solidFill>
                <a:srgbClr val="000000"/>
              </a:solidFill>
              <a:latin typeface="Calibri" pitchFamily="34" charset="0"/>
              <a:cs typeface="Calibri" pitchFamily="34" charset="0"/>
              <a:sym typeface="Arial"/>
            </a:endParaRPr>
          </a:p>
        </p:txBody>
      </p:sp>
      <p:sp>
        <p:nvSpPr>
          <p:cNvPr id="36" name="TextBox 35"/>
          <p:cNvSpPr txBox="1"/>
          <p:nvPr/>
        </p:nvSpPr>
        <p:spPr>
          <a:xfrm>
            <a:off x="11113092" y="3827125"/>
            <a:ext cx="7112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0 </a:t>
            </a:r>
            <a:endParaRPr lang="en-US" sz="1733" kern="0" dirty="0">
              <a:solidFill>
                <a:srgbClr val="000000"/>
              </a:solidFill>
              <a:latin typeface="Calibri" pitchFamily="34" charset="0"/>
              <a:cs typeface="Calibri" pitchFamily="34" charset="0"/>
              <a:sym typeface="Arial"/>
            </a:endParaRPr>
          </a:p>
        </p:txBody>
      </p:sp>
      <p:sp>
        <p:nvSpPr>
          <p:cNvPr id="37" name="TextBox 36"/>
          <p:cNvSpPr txBox="1"/>
          <p:nvPr/>
        </p:nvSpPr>
        <p:spPr>
          <a:xfrm>
            <a:off x="4155411" y="3840811"/>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3,96</a:t>
            </a:r>
            <a:endParaRPr lang="en-US" sz="1733" kern="0" dirty="0">
              <a:solidFill>
                <a:srgbClr val="000000"/>
              </a:solidFill>
              <a:latin typeface="Calibri" pitchFamily="34" charset="0"/>
              <a:cs typeface="Calibri" pitchFamily="34" charset="0"/>
              <a:sym typeface="Arial"/>
            </a:endParaRPr>
          </a:p>
        </p:txBody>
      </p:sp>
      <p:sp>
        <p:nvSpPr>
          <p:cNvPr id="38" name="TextBox 37"/>
          <p:cNvSpPr txBox="1"/>
          <p:nvPr/>
        </p:nvSpPr>
        <p:spPr>
          <a:xfrm>
            <a:off x="5030529" y="3856195"/>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300,57</a:t>
            </a:r>
            <a:endParaRPr lang="en-US" sz="1733" kern="0" dirty="0">
              <a:solidFill>
                <a:srgbClr val="000000"/>
              </a:solidFill>
              <a:latin typeface="Calibri" pitchFamily="34" charset="0"/>
              <a:cs typeface="Calibri" pitchFamily="34" charset="0"/>
              <a:sym typeface="Arial"/>
            </a:endParaRPr>
          </a:p>
        </p:txBody>
      </p:sp>
      <p:sp>
        <p:nvSpPr>
          <p:cNvPr id="39" name="TextBox 38"/>
          <p:cNvSpPr txBox="1"/>
          <p:nvPr/>
        </p:nvSpPr>
        <p:spPr>
          <a:xfrm>
            <a:off x="5935034" y="3888836"/>
            <a:ext cx="812800" cy="359009"/>
          </a:xfrm>
          <a:prstGeom prst="rect">
            <a:avLst/>
          </a:prstGeom>
          <a:noFill/>
        </p:spPr>
        <p:txBody>
          <a:bodyPr wrap="square" rtlCol="0" anchor="ctr">
            <a:spAutoFit/>
          </a:bodyPr>
          <a:lstStyle/>
          <a:p>
            <a:pPr algn="ctr" defTabSz="1219170">
              <a:buClr>
                <a:srgbClr val="000000"/>
              </a:buClr>
            </a:pPr>
            <a:r>
              <a:rPr lang="en-US" sz="1733" kern="0" smtClean="0">
                <a:solidFill>
                  <a:srgbClr val="000000"/>
                </a:solidFill>
                <a:latin typeface="Calibri" pitchFamily="34" charset="0"/>
                <a:cs typeface="Calibri" pitchFamily="34" charset="0"/>
                <a:sym typeface="Arial"/>
              </a:rPr>
              <a:t>1362</a:t>
            </a:r>
            <a:endParaRPr lang="en-US" sz="1733" kern="0" dirty="0">
              <a:solidFill>
                <a:srgbClr val="000000"/>
              </a:solidFill>
              <a:latin typeface="Calibri" pitchFamily="34" charset="0"/>
              <a:cs typeface="Calibri" pitchFamily="34" charset="0"/>
              <a:sym typeface="Arial"/>
            </a:endParaRPr>
          </a:p>
        </p:txBody>
      </p:sp>
    </p:spTree>
    <p:extLst>
      <p:ext uri="{BB962C8B-B14F-4D97-AF65-F5344CB8AC3E}">
        <p14:creationId xmlns:p14="http://schemas.microsoft.com/office/powerpoint/2010/main" val="224256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slide(fromBottom)">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slide(fromBottom)">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slide(fromBottom)">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p:bldP spid="30" grpId="0"/>
      <p:bldP spid="31" grpId="0"/>
      <p:bldP spid="33" grpId="0"/>
      <p:bldP spid="34" grpId="0"/>
      <p:bldP spid="35" grpId="0"/>
      <p:bldP spid="36" grpId="0"/>
      <p:bldP spid="37" grpId="0"/>
      <p:bldP spid="38"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nvPr>
        </p:nvGraphicFramePr>
        <p:xfrm>
          <a:off x="0" y="1143895"/>
          <a:ext cx="12111315" cy="5011438"/>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Times New Roman" panose="02020603050405020304" pitchFamily="18" charset="0"/>
                          <a:ea typeface="Cambria" panose="02040503050406030204" pitchFamily="18" charset="0"/>
                        </a:rPr>
                        <a:t>Tên thực phẩm</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Times New Roman" panose="02020603050405020304" pitchFamily="18" charset="0"/>
                          <a:ea typeface="Cambria" panose="02040503050406030204" pitchFamily="18" charset="0"/>
                        </a:rPr>
                        <a:t>Khối lượng (g)</a:t>
                      </a:r>
                      <a:endParaRPr lang="vi-VN"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Times New Roman" panose="02020603050405020304" pitchFamily="18" charset="0"/>
                          <a:ea typeface="Cambria" panose="02040503050406030204" pitchFamily="18" charset="0"/>
                        </a:rPr>
                        <a:t>Thành phần dinh dưỡng (g)</a:t>
                      </a:r>
                      <a:endParaRPr lang="vi-VN"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Times New Roman" panose="02020603050405020304" pitchFamily="18" charset="0"/>
                          <a:ea typeface="Cambria" panose="02040503050406030204" pitchFamily="18" charset="0"/>
                        </a:rPr>
                        <a:t>Năng lượng (Kcal)</a:t>
                      </a:r>
                      <a:endParaRPr lang="vi-VN"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Times New Roman" panose="02020603050405020304" pitchFamily="18" charset="0"/>
                          <a:ea typeface="Cambria" panose="02040503050406030204" pitchFamily="18" charset="0"/>
                        </a:rPr>
                        <a:t>Chất khoáng (mg)</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Times New Roman" panose="02020603050405020304" pitchFamily="18" charset="0"/>
                          <a:ea typeface="Cambria" panose="02040503050406030204" pitchFamily="18" charset="0"/>
                        </a:rPr>
                        <a:t>Vitamin (mg)</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X</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Y</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Z</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Protein</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Lipid</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Carbohydrate</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 </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Calcium</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Sắt</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A</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B1</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B2</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PP</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C</a:t>
                      </a:r>
                      <a:endParaRPr lang="en-US" sz="20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Gạo tẻ</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400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4,0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396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31,29</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3,96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300,57</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1362</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273,6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10,3</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0,8</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12,7</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a:t>
                      </a:r>
                      <a:endParaRPr lang="en-US" sz="20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Thịt gà ta</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104</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96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22,4</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12,6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191</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11,5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0,12</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0,2</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0,2</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7,8</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3,8</a:t>
                      </a:r>
                      <a:endParaRPr lang="en-US" sz="20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Rau dền đỏ</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300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114</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186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6,1</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0,56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11,5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76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536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1,9</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2,2</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166</a:t>
                      </a:r>
                      <a:endParaRPr lang="en-US" sz="20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Xoài chín</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40,0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160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0,96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22,6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99</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16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0,64</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0,16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0,16</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48</a:t>
                      </a:r>
                      <a:endParaRPr lang="en-US" sz="20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Times New Roman" panose="02020603050405020304" pitchFamily="18" charset="0"/>
                          <a:ea typeface="Cambria" panose="02040503050406030204" pitchFamily="18" charset="0"/>
                        </a:rPr>
                        <a:t>Bơ</a:t>
                      </a:r>
                      <a:endParaRPr lang="vi-VN"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70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70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0,35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58,45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0,35</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529</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8,4</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0,07</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0,4</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0,0</a:t>
                      </a:r>
                      <a:endParaRPr lang="en-US" sz="2000">
                        <a:effectLst/>
                        <a:latin typeface="Times New Roman" panose="020206030504050203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Times New Roman" panose="02020603050405020304" pitchFamily="18" charset="0"/>
                          <a:ea typeface="Cambria" panose="02040503050406030204" pitchFamily="18" charset="0"/>
                        </a:rPr>
                        <a:t>0</a:t>
                      </a:r>
                      <a:endParaRPr lang="en-US" sz="2000">
                        <a:effectLst/>
                        <a:latin typeface="Times New Roman" panose="020206030504050203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ea typeface="Cambria" panose="02040503050406030204" pitchFamily="18" charset="0"/>
              </a:rPr>
              <a:t>Bảng thành phần chất dinh dưỡng</a:t>
            </a:r>
          </a:p>
        </p:txBody>
      </p:sp>
      <p:sp>
        <p:nvSpPr>
          <p:cNvPr id="4" name="Title 1"/>
          <p:cNvSpPr txBox="1">
            <a:spLocks/>
          </p:cNvSpPr>
          <p:nvPr/>
        </p:nvSpPr>
        <p:spPr>
          <a:xfrm>
            <a:off x="859774" y="-19662"/>
            <a:ext cx="11185688" cy="528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latin typeface="Calibri" pitchFamily="34" charset="0"/>
                <a:cs typeface="Calibri" pitchFamily="34" charset="0"/>
              </a:rPr>
              <a:t>Bước 4: Đánh giá chất lượng của khẩu phần</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3178635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42511"/>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1</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K</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Times New Roman" panose="020206030504050203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Times New Roman" panose="02020603050405020304" pitchFamily="18" charset="0"/>
                <a:ea typeface="Cambria" panose="02040503050406030204" pitchFamily="18" charset="0"/>
              </a:rPr>
              <a:t>- Protein: 31,29 + 22,4 + 6,1 + 0,96 + 0,35 = 61,1 (g)</a:t>
            </a:r>
            <a:endParaRPr lang="vi-VN" sz="2800">
              <a:effectLst/>
              <a:latin typeface="Times New Roman" panose="02020603050405020304" pitchFamily="18" charset="0"/>
              <a:ea typeface="Cambria" panose="02040503050406030204" pitchFamily="18" charset="0"/>
            </a:endParaRPr>
          </a:p>
          <a:p>
            <a:pPr marL="30480" marR="30480" algn="just">
              <a:spcAft>
                <a:spcPts val="1200"/>
              </a:spcAft>
            </a:pPr>
            <a:r>
              <a:rPr lang="vi-VN" sz="2800">
                <a:solidFill>
                  <a:srgbClr val="000000"/>
                </a:solidFill>
                <a:effectLst/>
                <a:latin typeface="Times New Roman" panose="02020603050405020304" pitchFamily="18" charset="0"/>
                <a:ea typeface="Cambria" panose="02040503050406030204" pitchFamily="18" charset="0"/>
              </a:rPr>
              <a:t>- Lipid: 3,96 + 12, 6 + 0,56 + 0,5 + 58,45 = 76,07 (g)</a:t>
            </a:r>
            <a:endParaRPr lang="vi-VN" sz="2800">
              <a:effectLst/>
              <a:latin typeface="Times New Roman" panose="02020603050405020304" pitchFamily="18" charset="0"/>
              <a:ea typeface="Cambria" panose="02040503050406030204" pitchFamily="18" charset="0"/>
            </a:endParaRPr>
          </a:p>
          <a:p>
            <a:pPr marL="30480" marR="30480" algn="just">
              <a:spcAft>
                <a:spcPts val="1200"/>
              </a:spcAft>
            </a:pPr>
            <a:r>
              <a:rPr lang="vi-VN" sz="2800">
                <a:solidFill>
                  <a:srgbClr val="000000"/>
                </a:solidFill>
                <a:effectLst/>
                <a:latin typeface="Times New Roman" panose="02020603050405020304" pitchFamily="18" charset="0"/>
                <a:ea typeface="Cambria" panose="02040503050406030204" pitchFamily="18" charset="0"/>
              </a:rPr>
              <a:t>- Carbohydrate: 300,57 + 11,5 + 22,6 + 0,35 = 335 (g)</a:t>
            </a:r>
            <a:endParaRPr lang="vi-VN" sz="2800">
              <a:effectLst/>
              <a:latin typeface="Times New Roman" panose="02020603050405020304" pitchFamily="18" charset="0"/>
              <a:ea typeface="Cambria" panose="02040503050406030204" pitchFamily="18" charset="0"/>
            </a:endParaRPr>
          </a:p>
          <a:p>
            <a:pPr marL="30480" marR="30480" algn="just">
              <a:spcAft>
                <a:spcPts val="1200"/>
              </a:spcAft>
            </a:pPr>
            <a:r>
              <a:rPr lang="vi-VN" sz="2800">
                <a:solidFill>
                  <a:srgbClr val="000000"/>
                </a:solidFill>
                <a:effectLst/>
                <a:latin typeface="Times New Roman" panose="02020603050405020304" pitchFamily="18" charset="0"/>
                <a:ea typeface="Cambria" panose="02040503050406030204" pitchFamily="18" charset="0"/>
              </a:rPr>
              <a:t>- Năng lượng: 1362 + 191 + 76 + 99 + 529 = 2257 (Kcal)</a:t>
            </a:r>
            <a:endParaRPr lang="vi-VN" sz="2800">
              <a:effectLst/>
              <a:latin typeface="Times New Roman" panose="02020603050405020304" pitchFamily="18" charset="0"/>
              <a:ea typeface="Cambria" panose="02040503050406030204" pitchFamily="18" charset="0"/>
            </a:endParaRPr>
          </a:p>
          <a:p>
            <a:pPr marL="30480" marR="30480" algn="just">
              <a:spcAft>
                <a:spcPts val="1200"/>
              </a:spcAft>
            </a:pPr>
            <a:r>
              <a:rPr lang="vi-VN" sz="2800">
                <a:solidFill>
                  <a:srgbClr val="000000"/>
                </a:solidFill>
                <a:effectLst/>
                <a:latin typeface="Times New Roman" panose="02020603050405020304" pitchFamily="18" charset="0"/>
                <a:ea typeface="Cambria" panose="02040503050406030204" pitchFamily="18" charset="0"/>
              </a:rPr>
              <a:t>- Chất khoáng: Calcium = 845,5 (mg), sắt = 22,51 (mg).</a:t>
            </a:r>
            <a:endParaRPr lang="vi-VN" sz="2800">
              <a:effectLst/>
              <a:latin typeface="Times New Roman" panose="02020603050405020304" pitchFamily="18" charset="0"/>
              <a:ea typeface="Cambria" panose="02040503050406030204" pitchFamily="18" charset="0"/>
            </a:endParaRPr>
          </a:p>
          <a:p>
            <a:pPr marL="30480" marR="30480" algn="just">
              <a:spcAft>
                <a:spcPts val="1200"/>
              </a:spcAft>
            </a:pPr>
            <a:r>
              <a:rPr lang="vi-VN" sz="2800">
                <a:solidFill>
                  <a:srgbClr val="000000"/>
                </a:solidFill>
                <a:effectLst/>
                <a:latin typeface="Times New Roman" panose="02020603050405020304" pitchFamily="18" charset="0"/>
                <a:ea typeface="Cambria" panose="02040503050406030204" pitchFamily="18" charset="0"/>
              </a:rPr>
              <a:t>- Vitamin: A = 0,52 (mg), B1 = 3,06 (mg), B2 = 2,56 (mg), PP = 23,6 (mg), C = 217,8 (mg).</a:t>
            </a:r>
            <a:endParaRPr lang="vi-VN" sz="2800">
              <a:effectLst/>
              <a:latin typeface="Times New Roman" panose="020206030504050203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Times New Roman" panose="02020603050405020304" pitchFamily="18" charset="0"/>
                <a:ea typeface="Cambria" panose="02040503050406030204" pitchFamily="18" charset="0"/>
                <a:sym typeface="Wingdings" panose="05000000000000000000" pitchFamily="2" charset="2"/>
              </a:rPr>
              <a:t></a:t>
            </a:r>
            <a:r>
              <a:rPr lang="vi-VN" sz="2800" i="1">
                <a:solidFill>
                  <a:srgbClr val="F60000"/>
                </a:solidFill>
                <a:effectLst/>
                <a:latin typeface="Times New Roman" panose="020206030504050203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2766" y="1826723"/>
            <a:ext cx="11185688" cy="528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latin typeface="Calibri" pitchFamily="34" charset="0"/>
                <a:cs typeface="Calibri" pitchFamily="34" charset="0"/>
              </a:rPr>
              <a:t>Bước 5: Báo cáo kết quả sau khi đã điều chỉnh khẩu phần ăn</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18883851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3141053"/>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Times New Roman" panose="020206030504050203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Times New Roman" panose="02020603050405020304" pitchFamily="18" charset="0"/>
                <a:ea typeface="Cambria" panose="02040503050406030204" pitchFamily="18" charset="0"/>
              </a:rPr>
              <a:t>Câu 2. An toàn vệ sinh thực phẩm là gì</a:t>
            </a:r>
            <a:r>
              <a:rPr lang="vi-VN" sz="2400" smtClean="0">
                <a:effectLst/>
                <a:latin typeface="Times New Roman" panose="02020603050405020304" pitchFamily="18" charset="0"/>
                <a:ea typeface="Cambria" panose="02040503050406030204" pitchFamily="18" charset="0"/>
              </a:rPr>
              <a:t>?</a:t>
            </a:r>
            <a:r>
              <a:rPr lang="en-US" sz="2400" smtClean="0">
                <a:effectLst/>
                <a:latin typeface="Times New Roman" panose="02020603050405020304" pitchFamily="18" charset="0"/>
                <a:ea typeface="Cambria" panose="02040503050406030204" pitchFamily="18" charset="0"/>
              </a:rPr>
              <a:t> Trình bày một số bệnh do mất vệ sinh an toàn thực phẩm.</a:t>
            </a:r>
            <a:r>
              <a:rPr lang="vi-VN" sz="2400" smtClean="0">
                <a:effectLst/>
                <a:latin typeface="Times New Roman" panose="02020603050405020304" pitchFamily="18" charset="0"/>
                <a:ea typeface="Cambria" panose="02040503050406030204" pitchFamily="18" charset="0"/>
              </a:rPr>
              <a:t> </a:t>
            </a:r>
            <a:r>
              <a:rPr lang="vi-VN" sz="2400">
                <a:effectLst/>
                <a:latin typeface="Times New Roman" panose="02020603050405020304" pitchFamily="18" charset="0"/>
                <a:ea typeface="Cambria" panose="02040503050406030204" pitchFamily="18" charset="0"/>
              </a:rPr>
              <a:t>Cần làm gì để đảm bảo an toàn vệ sinh thực phẩm?</a:t>
            </a:r>
          </a:p>
          <a:p>
            <a:pPr marL="30480" marR="30480" indent="378460" algn="just">
              <a:lnSpc>
                <a:spcPct val="114000"/>
              </a:lnSpc>
              <a:spcAft>
                <a:spcPts val="0"/>
              </a:spcAft>
            </a:pPr>
            <a:r>
              <a:rPr lang="vi-VN" sz="2400">
                <a:effectLst/>
                <a:latin typeface="Times New Roman" panose="020206030504050203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ea typeface="Cambria" panose="02040503050406030204" pitchFamily="18" charset="0"/>
              </a:rPr>
              <a:t>Xem video , thảo luận cặp đôi </a:t>
            </a:r>
            <a:r>
              <a:rPr lang="en-US" sz="2400" b="1" i="1">
                <a:latin typeface="Times New Roman" panose="02020603050405020304" pitchFamily="18" charset="0"/>
                <a:ea typeface="Cambria" panose="02040503050406030204" pitchFamily="18" charset="0"/>
              </a:rPr>
              <a:t>(3 phút)</a:t>
            </a:r>
          </a:p>
          <a:p>
            <a:pPr algn="ctr"/>
            <a:r>
              <a:rPr lang="en-US" sz="2400" b="1">
                <a:latin typeface="Times New Roman" panose="02020603050405020304" pitchFamily="18" charset="0"/>
                <a:ea typeface="Cambria" panose="02040503050406030204" pitchFamily="18" charset="0"/>
              </a:rPr>
              <a:t>Suy nghĩ và trả lời câu hỏi sau:</a:t>
            </a:r>
            <a:endParaRPr lang="en-US" sz="2400" b="1" i="1">
              <a:latin typeface="Times New Roman" panose="02020603050405020304" pitchFamily="18" charset="0"/>
              <a:ea typeface="Cambria" panose="02040503050406030204" pitchFamily="18" charset="0"/>
            </a:endParaRPr>
          </a:p>
        </p:txBody>
      </p:sp>
      <p:sp>
        <p:nvSpPr>
          <p:cNvPr id="8" name="Title 1">
            <a:extLst>
              <a:ext uri="{FF2B5EF4-FFF2-40B4-BE49-F238E27FC236}">
                <a16:creationId xmlns:a16="http://schemas.microsoft.com/office/drawing/2014/main" id="{5BE2DBC4-8D93-D4A0-FAE1-9CE88E658B39}"/>
              </a:ext>
            </a:extLst>
          </p:cNvPr>
          <p:cNvSpPr txBox="1">
            <a:spLocks/>
          </p:cNvSpPr>
          <p:nvPr/>
        </p:nvSpPr>
        <p:spPr>
          <a:xfrm>
            <a:off x="0" y="812440"/>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 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toàn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thực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202993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48455"/>
          </a:xfrm>
          <a:prstGeom prst="rect">
            <a:avLst/>
          </a:prstGeom>
          <a:noFill/>
        </p:spPr>
        <p:txBody>
          <a:bodyPr wrap="square">
            <a:spAutoFit/>
          </a:bodyPr>
          <a:lstStyle/>
          <a:p>
            <a:pPr marL="318770" marR="30480" algn="just">
              <a:lnSpc>
                <a:spcPct val="114000"/>
              </a:lnSpc>
              <a:spcAft>
                <a:spcPts val="0"/>
              </a:spcAft>
            </a:pPr>
            <a:r>
              <a:rPr lang="vi-VN" sz="2800">
                <a:effectLst/>
                <a:latin typeface="Times New Roman" panose="020206030504050203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Times New Roman" panose="02020603050405020304" pitchFamily="18" charset="0"/>
                <a:ea typeface="Cambria" panose="02040503050406030204" pitchFamily="18" charset="0"/>
              </a:rPr>
              <a:t>+ Sử dụng thực phẩm bẩn có thể gây tiêu chảy, đau bụng, ngộ độc, ung thư…</a:t>
            </a:r>
            <a:endParaRPr lang="en-US" sz="2800">
              <a:latin typeface="Times New Roman" panose="020206030504050203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solidFill>
                  <a:srgbClr val="FF0000"/>
                </a:solidFill>
                <a:effectLst/>
                <a:latin typeface="Times New Roman" panose="02020603050405020304" pitchFamily="18" charset="0"/>
                <a:ea typeface="Cambria" panose="02040503050406030204" pitchFamily="18" charset="0"/>
              </a:rPr>
              <a:t>Câu 1. Em hiểu thế nào là thực phẩm bẩn? Khi tiêu thụ thực phẩm bẩn có thể gây hậu quả gì với cơ thể?</a:t>
            </a:r>
          </a:p>
        </p:txBody>
      </p:sp>
      <p:sp>
        <p:nvSpPr>
          <p:cNvPr id="6" name="Title 1">
            <a:extLst>
              <a:ext uri="{FF2B5EF4-FFF2-40B4-BE49-F238E27FC236}">
                <a16:creationId xmlns:a16="http://schemas.microsoft.com/office/drawing/2014/main" id="{5BE2DBC4-8D93-D4A0-FAE1-9CE88E658B39}"/>
              </a:ext>
            </a:extLst>
          </p:cNvPr>
          <p:cNvSpPr txBox="1">
            <a:spLocks/>
          </p:cNvSpPr>
          <p:nvPr/>
        </p:nvSpPr>
        <p:spPr>
          <a:xfrm>
            <a:off x="0" y="812440"/>
            <a:ext cx="10515600" cy="675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 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toàn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thực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4513351"/>
          </a:xfrm>
          <a:prstGeom prst="rect">
            <a:avLst/>
          </a:prstGeom>
          <a:noFill/>
        </p:spPr>
        <p:txBody>
          <a:bodyPr wrap="square">
            <a:spAutoFit/>
          </a:bodyPr>
          <a:lstStyle/>
          <a:p>
            <a:pPr marL="318770" marR="30480" algn="just">
              <a:lnSpc>
                <a:spcPct val="114000"/>
              </a:lnSpc>
              <a:spcAft>
                <a:spcPts val="0"/>
              </a:spcAft>
            </a:pPr>
            <a:r>
              <a:rPr lang="vi-VN" sz="2800">
                <a:effectLst/>
                <a:latin typeface="Times New Roman" panose="02020603050405020304" pitchFamily="18" charset="0"/>
                <a:ea typeface="Cambria" panose="02040503050406030204" pitchFamily="18" charset="0"/>
              </a:rPr>
              <a:t>+ An toàn vệ sinh thực phẩm là giữ cho thực phẩm không bị nhiễm khuẩn, nhiễm độc, biến chất</a:t>
            </a:r>
            <a:r>
              <a:rPr lang="vi-VN" sz="2800" smtClean="0">
                <a:effectLst/>
                <a:latin typeface="Times New Roman" panose="02020603050405020304" pitchFamily="18" charset="0"/>
                <a:ea typeface="Cambria" panose="02040503050406030204" pitchFamily="18" charset="0"/>
              </a:rPr>
              <a:t>.</a:t>
            </a:r>
            <a:endParaRPr lang="en-US" sz="2800">
              <a:latin typeface="Times New Roman" panose="02020603050405020304" pitchFamily="18" charset="0"/>
              <a:ea typeface="Cambria" panose="02040503050406030204" pitchFamily="18" charset="0"/>
            </a:endParaRPr>
          </a:p>
          <a:p>
            <a:pPr marL="318770" marR="30480" algn="just">
              <a:lnSpc>
                <a:spcPct val="114000"/>
              </a:lnSpc>
            </a:pPr>
            <a:r>
              <a:rPr lang="en-US" sz="2800" smtClean="0">
                <a:effectLst/>
                <a:latin typeface="Times New Roman" panose="02020603050405020304" pitchFamily="18" charset="0"/>
                <a:ea typeface="Cambria" panose="02040503050406030204" pitchFamily="18" charset="0"/>
              </a:rPr>
              <a:t>+ </a:t>
            </a:r>
            <a:r>
              <a:rPr lang="en-US" sz="2800">
                <a:latin typeface="Times New Roman" panose="02020603050405020304" pitchFamily="18" charset="0"/>
                <a:ea typeface="Times New Roman" panose="02020603050405020304" pitchFamily="18" charset="0"/>
              </a:rPr>
              <a:t>Khi ăn phải thực phẩm không an toàn có thể bị ngộ độc thực phẩm, rối loạn tiêu hoá gây đầy hơi, đau bụng, tiêu chảy; rối loạn thần kinh gây đau đầu, chóng mặt, hôn mê, tê liệt các chi.</a:t>
            </a:r>
            <a:endParaRPr lang="en-US" sz="2400">
              <a:latin typeface="Times New Roman" panose="02020603050405020304" pitchFamily="18" charset="0"/>
              <a:ea typeface="Times New Roman" panose="02020603050405020304" pitchFamily="18" charset="0"/>
            </a:endParaRPr>
          </a:p>
          <a:p>
            <a:pPr marL="318770" marR="30480" algn="just">
              <a:lnSpc>
                <a:spcPct val="114000"/>
              </a:lnSpc>
              <a:spcAft>
                <a:spcPts val="0"/>
              </a:spcAft>
            </a:pPr>
            <a:endParaRPr lang="vi-VN" sz="2800">
              <a:effectLst/>
              <a:latin typeface="Times New Roman" panose="02020603050405020304" pitchFamily="18" charset="0"/>
              <a:ea typeface="Cambria" panose="02040503050406030204" pitchFamily="18" charset="0"/>
            </a:endParaRPr>
          </a:p>
          <a:p>
            <a:pPr marL="318770" marR="30480" algn="just">
              <a:lnSpc>
                <a:spcPct val="114000"/>
              </a:lnSpc>
              <a:spcAft>
                <a:spcPts val="0"/>
              </a:spcAft>
            </a:pPr>
            <a:r>
              <a:rPr lang="vi-VN" sz="2800">
                <a:effectLst/>
                <a:latin typeface="Times New Roman" panose="020206030504050203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1384995"/>
          </a:xfrm>
          <a:prstGeom prst="rect">
            <a:avLst/>
          </a:prstGeom>
          <a:noFill/>
        </p:spPr>
        <p:txBody>
          <a:bodyPr wrap="square">
            <a:spAutoFit/>
          </a:bodyPr>
          <a:lstStyle/>
          <a:p>
            <a:r>
              <a:rPr lang="vi-VN" sz="2800">
                <a:solidFill>
                  <a:srgbClr val="FF0000"/>
                </a:solidFill>
                <a:effectLst/>
                <a:latin typeface="Times New Roman" panose="02020603050405020304" pitchFamily="18" charset="0"/>
                <a:ea typeface="Cambria" panose="02040503050406030204" pitchFamily="18" charset="0"/>
              </a:rPr>
              <a:t>Câu 2</a:t>
            </a:r>
            <a:r>
              <a:rPr lang="vi-VN" sz="2800">
                <a:solidFill>
                  <a:srgbClr val="FF0000"/>
                </a:solidFill>
                <a:effectLst/>
                <a:latin typeface="+mj-lt"/>
                <a:ea typeface="Cambria" panose="02040503050406030204" pitchFamily="18" charset="0"/>
              </a:rPr>
              <a:t>. </a:t>
            </a:r>
            <a:r>
              <a:rPr lang="vi-VN" sz="2800">
                <a:solidFill>
                  <a:srgbClr val="FF0000"/>
                </a:solidFill>
                <a:latin typeface="+mj-lt"/>
              </a:rPr>
              <a:t>An toàn vệ sinh thực phẩm là gì?  </a:t>
            </a:r>
            <a:r>
              <a:rPr lang="en-US" sz="2800">
                <a:solidFill>
                  <a:srgbClr val="FF0000"/>
                </a:solidFill>
                <a:latin typeface="Times New Roman" panose="02020603050405020304" pitchFamily="18" charset="0"/>
                <a:cs typeface="Times New Roman" panose="02020603050405020304" pitchFamily="18" charset="0"/>
              </a:rPr>
              <a:t>Trình bày một số bệnh do mất vệ sinh an toàn thực phẩm</a:t>
            </a:r>
            <a:r>
              <a:rPr lang="en-US" sz="2800">
                <a:solidFill>
                  <a:srgbClr val="FF0000"/>
                </a:solidFill>
                <a:latin typeface="+mj-lt"/>
              </a:rPr>
              <a:t>. </a:t>
            </a:r>
            <a:r>
              <a:rPr lang="vi-VN" sz="2800">
                <a:solidFill>
                  <a:srgbClr val="FF0000"/>
                </a:solidFill>
                <a:latin typeface="+mj-lt"/>
              </a:rPr>
              <a:t>Cần làm gì để đảm bảo an toàn vệ sinh thực phẩm?</a:t>
            </a:r>
            <a:endParaRPr lang="en-US" sz="2800">
              <a:solidFill>
                <a:srgbClr val="FF0000"/>
              </a:solidFill>
              <a:latin typeface="+mj-lt"/>
            </a:endParaRP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530903"/>
          </a:xfrm>
          <a:prstGeom prst="rect">
            <a:avLst/>
          </a:prstGeom>
          <a:noFill/>
        </p:spPr>
        <p:txBody>
          <a:bodyPr wrap="square">
            <a:spAutoFit/>
          </a:bodyPr>
          <a:lstStyle/>
          <a:p>
            <a:pPr marL="318770" marR="30480" algn="just">
              <a:lnSpc>
                <a:spcPct val="114000"/>
              </a:lnSpc>
              <a:spcAft>
                <a:spcPts val="0"/>
              </a:spcAft>
            </a:pPr>
            <a:r>
              <a:rPr lang="vi-VN" sz="2800">
                <a:effectLst/>
                <a:latin typeface="Times New Roman" panose="020206030504050203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Times New Roman" panose="020206030504050203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Times New Roman" panose="020206030504050203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solidFill>
                  <a:srgbClr val="FF0000"/>
                </a:solidFill>
                <a:effectLst/>
                <a:latin typeface="Times New Roman" panose="020206030504050203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16958" y="584775"/>
            <a:ext cx="12075042" cy="67523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Dự</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bệnh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đường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vấn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toàn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thực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82872457-CBD9-D141-94D3-D2828CC3CC41}"/>
              </a:ext>
            </a:extLst>
          </p:cNvPr>
          <p:cNvSpPr txBox="1"/>
          <p:nvPr/>
        </p:nvSpPr>
        <p:spPr>
          <a:xfrm>
            <a:off x="967562" y="1365768"/>
            <a:ext cx="9526772" cy="3416320"/>
          </a:xfrm>
          <a:prstGeom prst="rect">
            <a:avLst/>
          </a:prstGeom>
          <a:noFill/>
        </p:spPr>
        <p:txBody>
          <a:bodyPr wrap="square">
            <a:spAutoFit/>
          </a:bodyPr>
          <a:lstStyle/>
          <a:p>
            <a:pPr marL="0" marR="0" algn="just">
              <a:lnSpc>
                <a:spcPct val="120000"/>
              </a:lnSpc>
              <a:spcBef>
                <a:spcPts val="0"/>
              </a:spcBef>
              <a:spcAft>
                <a:spcPts val="0"/>
              </a:spcAft>
            </a:pPr>
            <a:r>
              <a:rPr lang="nl-NL"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Đ iều tra một số b</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ệnh đường tiêu hoá trong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 học hoặc tại địa phương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B1: Nêu nguyên nhân, số người mắc bệnh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 Thảo luận, đề xuất các biện pháp phòng chống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B3. Viết báo cáo theo mẫu Bảng 32.4</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A picture containing text, font, screenshot, line&#10;&#10;Description automatically generated">
            <a:extLst>
              <a:ext uri="{FF2B5EF4-FFF2-40B4-BE49-F238E27FC236}">
                <a16:creationId xmlns:a16="http://schemas.microsoft.com/office/drawing/2014/main" id="{16249CA5-A576-C4CA-B1D3-69689F692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87" y="4829814"/>
            <a:ext cx="10260418" cy="1741107"/>
          </a:xfrm>
          <a:prstGeom prst="rect">
            <a:avLst/>
          </a:prstGeom>
        </p:spPr>
      </p:pic>
    </p:spTree>
    <p:extLst>
      <p:ext uri="{BB962C8B-B14F-4D97-AF65-F5344CB8AC3E}">
        <p14:creationId xmlns:p14="http://schemas.microsoft.com/office/powerpoint/2010/main" val="226129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76" y="0"/>
            <a:ext cx="12422776" cy="584775"/>
          </a:xfrm>
          <a:prstGeom prst="rect">
            <a:avLst/>
          </a:prstGeom>
        </p:spPr>
        <p:txBody>
          <a:bodyPr wrap="square">
            <a:spAutoFit/>
          </a:bodyPr>
          <a:lstStyle/>
          <a:p>
            <a:pPr marL="342265" marR="0" lvl="0" indent="0" algn="ctr" defTabSz="914400" rtl="0" eaLnBrk="1" fontAlgn="auto" latinLnBrk="0" hangingPunct="1">
              <a:lnSpc>
                <a:spcPct val="100000"/>
              </a:lnSpc>
              <a:spcBef>
                <a:spcPts val="39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BÀI 32: DINH DƯỠNG VÀ TIÊU HOÁ Ở NGƯỜI</a:t>
            </a:r>
          </a:p>
        </p:txBody>
      </p:sp>
      <p:sp>
        <p:nvSpPr>
          <p:cNvPr id="3" name="Title 1">
            <a:extLst>
              <a:ext uri="{FF2B5EF4-FFF2-40B4-BE49-F238E27FC236}">
                <a16:creationId xmlns:a16="http://schemas.microsoft.com/office/drawing/2014/main" id="{F0EE68BA-01DA-4F9C-DA56-BA548D690F76}"/>
              </a:ext>
            </a:extLst>
          </p:cNvPr>
          <p:cNvSpPr txBox="1">
            <a:spLocks/>
          </p:cNvSpPr>
          <p:nvPr/>
        </p:nvSpPr>
        <p:spPr>
          <a:xfrm>
            <a:off x="116958" y="584775"/>
            <a:ext cx="12075042" cy="67523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Dự</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tra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bệnh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đường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tiêu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hoá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vấn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vệ</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sinh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toàn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thực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82872457-CBD9-D141-94D3-D2828CC3CC41}"/>
              </a:ext>
            </a:extLst>
          </p:cNvPr>
          <p:cNvSpPr txBox="1"/>
          <p:nvPr/>
        </p:nvSpPr>
        <p:spPr>
          <a:xfrm>
            <a:off x="297713" y="1260014"/>
            <a:ext cx="11387468" cy="2948499"/>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Điều tra vệ sinh an toàn thực phẩm tại địa phương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B1: Điều tra việc mất vệ sinh an toàn thực phẩm tại địa phương và tìm nguyên nhân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 Thảo luận, đề xuất các biện  pháp phòng chống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200" dirty="0">
                <a:solidFill>
                  <a:srgbClr val="000000"/>
                </a:solidFill>
                <a:effectLst/>
                <a:latin typeface="Times New Roman" panose="02020603050405020304" pitchFamily="18" charset="0"/>
                <a:ea typeface="Times New Roman" panose="02020603050405020304" pitchFamily="18" charset="0"/>
              </a:rPr>
              <a:t>B3: Viết báo cáo theo mẫu Bảng 35.2</a:t>
            </a:r>
            <a:endParaRPr lang="en-US" sz="3200" dirty="0"/>
          </a:p>
        </p:txBody>
      </p:sp>
      <p:pic>
        <p:nvPicPr>
          <p:cNvPr id="4" name="Picture 3" descr="A screenshot of a computer&#10;&#10;Description automatically generated with low confidence">
            <a:extLst>
              <a:ext uri="{FF2B5EF4-FFF2-40B4-BE49-F238E27FC236}">
                <a16:creationId xmlns:a16="http://schemas.microsoft.com/office/drawing/2014/main" id="{6857E7F2-D084-CBD5-19DF-A2CAFDFF5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31" y="4327451"/>
            <a:ext cx="11259878" cy="1945773"/>
          </a:xfrm>
          <a:prstGeom prst="rect">
            <a:avLst/>
          </a:prstGeom>
        </p:spPr>
      </p:pic>
    </p:spTree>
    <p:extLst>
      <p:ext uri="{BB962C8B-B14F-4D97-AF65-F5344CB8AC3E}">
        <p14:creationId xmlns:p14="http://schemas.microsoft.com/office/powerpoint/2010/main" val="211189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Times New Roman" panose="020206030504050203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011117" y="3632813"/>
            <a:ext cx="10086529" cy="1200329"/>
          </a:xfrm>
          <a:prstGeom prst="rect">
            <a:avLst/>
          </a:prstGeom>
          <a:noFill/>
        </p:spPr>
        <p:txBody>
          <a:bodyPr wrap="square" rtlCol="0">
            <a:spAutoFit/>
          </a:bodyPr>
          <a:lstStyle/>
          <a:p>
            <a:r>
              <a:rPr lang="nl-NL" sz="2400" dirty="0">
                <a:solidFill>
                  <a:schemeClr val="bg1"/>
                </a:solidFill>
              </a:rPr>
              <a:t>Câu 1. Trong các chất sau đây, chất nào được biến đổi hoá học qua quá trình tiêu hoá</a:t>
            </a:r>
            <a:endParaRPr lang="en-US" sz="2400" dirty="0">
              <a:solidFill>
                <a:schemeClr val="bg1"/>
              </a:solidFill>
            </a:endParaRPr>
          </a:p>
          <a:p>
            <a:r>
              <a:rPr lang="nl-NL" sz="2400" dirty="0">
                <a:solidFill>
                  <a:schemeClr val="bg1"/>
                </a:solidFill>
              </a:rPr>
              <a:t>          1. Vitamin      2. Axit amin    3. Gluxit      4. Prôtêin    5. Lipit</a:t>
            </a:r>
            <a:endParaRPr lang="en-US" sz="2400" dirty="0">
              <a:solidFill>
                <a:schemeClr val="bg1"/>
              </a:solidFill>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lang="en-US" sz="2000" dirty="0">
                <a:solidFill>
                  <a:prstClr val="white"/>
                </a:solidFill>
                <a:latin typeface="Calibri" panose="020F0502020204030204"/>
                <a:ea typeface="Tahoma" panose="020B0604030504040204" charset="0"/>
                <a:cs typeface="Tahoma" panose="020B0604030504040204" charset="0"/>
              </a:rPr>
              <a:t>3,4,5</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rPr>
              <a:t>2,3,4</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rPr>
              <a:t>1,2,3</a:t>
            </a: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rPr>
              <a:t>1,4,5</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571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61207"/>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Times New Roman" panose="02020603050405020304" pitchFamily="18" charset="0"/>
                <a:ea typeface="Cambria" panose="02040503050406030204" pitchFamily="18" charset="0"/>
                <a:cs typeface="Arial" panose="020B0604020202020204" pitchFamily="34" charset="0"/>
              </a:rPr>
              <a:t>1</a:t>
            </a:r>
            <a:r>
              <a:rPr lang="vi-VN" sz="28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2800" b="1">
                <a:solidFill>
                  <a:srgbClr val="F60000"/>
                </a:solidFill>
                <a:latin typeface="Times New Roman" panose="02020603050405020304" pitchFamily="18" charset="0"/>
                <a:ea typeface="Cambria" panose="02040503050406030204" pitchFamily="18" charset="0"/>
                <a:cs typeface="Arial" panose="020B0604020202020204" pitchFamily="34" charset="0"/>
              </a:rPr>
              <a:t>K</a:t>
            </a:r>
            <a:r>
              <a:rPr lang="vi-VN" sz="2800" b="1">
                <a:solidFill>
                  <a:srgbClr val="F60000"/>
                </a:solidFill>
                <a:latin typeface="Times New Roman" panose="020206030504050203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Times New Roman" panose="020206030504050203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200329"/>
          </a:xfrm>
          <a:prstGeom prst="rect">
            <a:avLst/>
          </a:prstGeom>
          <a:noFill/>
        </p:spPr>
        <p:txBody>
          <a:bodyPr wrap="square" rtlCol="0">
            <a:spAutoFit/>
          </a:bodyPr>
          <a:lstStyle/>
          <a:p>
            <a:r>
              <a:rPr lang="nl-NL" sz="3600" b="1" dirty="0">
                <a:solidFill>
                  <a:schemeClr val="bg1"/>
                </a:solidFill>
              </a:rPr>
              <a:t>Câu 2.</a:t>
            </a:r>
            <a:r>
              <a:rPr lang="nl-NL" sz="3600" dirty="0">
                <a:solidFill>
                  <a:schemeClr val="bg1"/>
                </a:solidFill>
              </a:rPr>
              <a:t> Cơ quan không phải bộ phận của ống tiêu hoá là:</a:t>
            </a:r>
            <a:endParaRPr lang="en-US" sz="3600" dirty="0">
              <a:solidFill>
                <a:schemeClr val="bg1"/>
              </a:solidFill>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Tuỵ</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Ruột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 non</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Thực</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charset="0"/>
                <a:cs typeface="Tahoma" panose="020B0604030504040204" charset="0"/>
              </a:rPr>
              <a:t>quản</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Ruột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charset="0"/>
                <a:cs typeface="Tahoma" panose="020B0604030504040204" charset="0"/>
              </a:rPr>
              <a:t>già</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700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16688" y="3544030"/>
            <a:ext cx="10955302"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s-MX"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s-MX" sz="3600" b="1" dirty="0">
                <a:latin typeface="Times New Roman" panose="02020603050405020304" pitchFamily="18" charset="0"/>
                <a:ea typeface="Times New Roman" panose="02020603050405020304" pitchFamily="18" charset="0"/>
                <a:cs typeface="Times New Roman" panose="02020603050405020304" pitchFamily="18" charset="0"/>
              </a:rPr>
              <a:t> 3.</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ống</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ở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20000"/>
              </a:lnSpc>
            </a:pP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nghiền</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 </a:t>
            </a:r>
            <a:r>
              <a:rPr lang="es-MX" sz="36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s-MX"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A. </a:t>
            </a:r>
            <a:r>
              <a:rPr lang="es-MX" dirty="0">
                <a:solidFill>
                  <a:schemeClr val="bg1"/>
                </a:solidFill>
                <a:latin typeface="Times New Roman" panose="02020603050405020304" pitchFamily="18" charset="0"/>
                <a:cs typeface="Times New Roman" panose="02020603050405020304" pitchFamily="18" charset="0"/>
              </a:rPr>
              <a:t>. </a:t>
            </a:r>
            <a:r>
              <a:rPr lang="es-MX" dirty="0" err="1">
                <a:solidFill>
                  <a:schemeClr val="bg1"/>
                </a:solidFill>
                <a:latin typeface="Times New Roman" panose="02020603050405020304" pitchFamily="18" charset="0"/>
                <a:cs typeface="Times New Roman" panose="02020603050405020304" pitchFamily="18" charset="0"/>
              </a:rPr>
              <a:t>Miệng</a:t>
            </a:r>
            <a:r>
              <a:rPr lang="es-MX" dirty="0">
                <a:solidFill>
                  <a:schemeClr val="bg1"/>
                </a:solidFill>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charset="0"/>
                <a:cs typeface="Tahoma" panose="020B0604030504040204" charset="0"/>
              </a:rPr>
              <a:t>Ruột</a:t>
            </a:r>
            <a:r>
              <a:rPr kumimoji="0" lang="en-US" sz="2000" b="0" i="0" u="none" strike="noStrike" kern="1200" cap="none" spc="0" normalizeH="0" noProof="0" dirty="0">
                <a:ln>
                  <a:noFill/>
                </a:ln>
                <a:solidFill>
                  <a:prstClr val="white"/>
                </a:solidFill>
                <a:effectLst/>
                <a:uLnTx/>
                <a:uFillTx/>
                <a:latin typeface="Calibri"/>
                <a:ea typeface="Tahoma" panose="020B0604030504040204" charset="0"/>
                <a:cs typeface="Tahoma" panose="020B0604030504040204" charset="0"/>
              </a:rPr>
              <a:t> non</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B. </a:t>
            </a:r>
            <a:r>
              <a:rPr kumimoji="0" lang="en-US" sz="2000" b="0" i="0" u="none" strike="noStrike" kern="1200" cap="none" spc="0" normalizeH="0" baseline="0" noProof="0" dirty="0" err="1">
                <a:ln>
                  <a:noFill/>
                </a:ln>
                <a:solidFill>
                  <a:prstClr val="white"/>
                </a:solidFill>
                <a:effectLst/>
                <a:uLnTx/>
                <a:uFillTx/>
                <a:latin typeface="Calibri"/>
                <a:ea typeface="Tahoma" panose="020B0604030504040204" charset="0"/>
                <a:cs typeface="Tahoma" panose="020B0604030504040204" charset="0"/>
              </a:rPr>
              <a:t>Dạ</a:t>
            </a:r>
            <a:r>
              <a:rPr kumimoji="0" lang="en-US" sz="2000" b="0" i="0" u="none" strike="noStrike" kern="1200" cap="none" spc="0" normalizeH="0" noProof="0" dirty="0">
                <a:ln>
                  <a:noFill/>
                </a:ln>
                <a:solidFill>
                  <a:prstClr val="white"/>
                </a:solidFill>
                <a:effectLst/>
                <a:uLnTx/>
                <a:uFillTx/>
                <a:latin typeface="Calibri"/>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Calibri"/>
                <a:ea typeface="Tahoma" panose="020B0604030504040204" charset="0"/>
                <a:cs typeface="Tahoma" panose="020B0604030504040204" charset="0"/>
              </a:rPr>
              <a:t>dày</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charset="0"/>
              <a:cs typeface="Tahoma" panose="020B0604030504040204" charset="0"/>
            </a:endParaRPr>
          </a:p>
        </p:txBody>
      </p:sp>
      <p:sp>
        <p:nvSpPr>
          <p:cNvPr id="34" name="dap an d"/>
          <p:cNvSpPr txBox="1"/>
          <p:nvPr/>
        </p:nvSpPr>
        <p:spPr>
          <a:xfrm>
            <a:off x="6355781" y="604242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D. </a:t>
            </a:r>
            <a:r>
              <a:rPr lang="en-US" sz="2000" dirty="0" err="1">
                <a:solidFill>
                  <a:prstClr val="white"/>
                </a:solidFill>
                <a:latin typeface="Calibri"/>
                <a:ea typeface="Tahoma" panose="020B0604030504040204" charset="0"/>
                <a:cs typeface="Tahoma" panose="020B0604030504040204" charset="0"/>
              </a:rPr>
              <a:t>Ruột</a:t>
            </a:r>
            <a:r>
              <a:rPr lang="en-US" sz="2000" dirty="0">
                <a:solidFill>
                  <a:prstClr val="white"/>
                </a:solidFill>
                <a:latin typeface="Calibri"/>
                <a:ea typeface="Tahoma" panose="020B0604030504040204" charset="0"/>
                <a:cs typeface="Tahoma" panose="020B0604030504040204" charset="0"/>
              </a:rPr>
              <a:t> </a:t>
            </a:r>
            <a:r>
              <a:rPr lang="en-US" sz="2000" dirty="0" err="1">
                <a:solidFill>
                  <a:prstClr val="white"/>
                </a:solidFill>
                <a:latin typeface="Calibri"/>
                <a:ea typeface="Tahoma" panose="020B0604030504040204" charset="0"/>
                <a:cs typeface="Tahoma" panose="020B0604030504040204" charset="0"/>
              </a:rPr>
              <a:t>già</a:t>
            </a:r>
            <a:endParaRPr kumimoji="0" lang="en-US" sz="2000" b="0" i="0" u="none" strike="noStrike" kern="1200" cap="none" spc="0" normalizeH="0" baseline="0" noProof="0" dirty="0">
              <a:ln>
                <a:noFill/>
              </a:ln>
              <a:solidFill>
                <a:prstClr val="white"/>
              </a:solidFill>
              <a:effectLst/>
              <a:uLnTx/>
              <a:uFillTx/>
              <a:latin typeface="Calibri"/>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02937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44046" y="3709223"/>
            <a:ext cx="9383697" cy="954107"/>
          </a:xfrm>
          <a:prstGeom prst="rect">
            <a:avLst/>
          </a:prstGeom>
          <a:noFill/>
        </p:spPr>
        <p:txBody>
          <a:bodyPr wrap="square" rtlCol="0">
            <a:spAutoFit/>
          </a:bodyPr>
          <a:lstStyle/>
          <a:p>
            <a:r>
              <a:rPr lang="es-MX" sz="2800" b="1" dirty="0" err="1">
                <a:solidFill>
                  <a:schemeClr val="bg1"/>
                </a:solidFill>
              </a:rPr>
              <a:t>Câu</a:t>
            </a:r>
            <a:r>
              <a:rPr lang="es-MX" sz="2800" b="1" dirty="0">
                <a:solidFill>
                  <a:schemeClr val="bg1"/>
                </a:solidFill>
              </a:rPr>
              <a:t> 4.</a:t>
            </a:r>
            <a:r>
              <a:rPr lang="es-MX" sz="2800" dirty="0">
                <a:solidFill>
                  <a:schemeClr val="bg1"/>
                </a:solidFill>
              </a:rPr>
              <a:t> </a:t>
            </a:r>
            <a:r>
              <a:rPr lang="es-MX" sz="2800" dirty="0" err="1">
                <a:solidFill>
                  <a:schemeClr val="bg1"/>
                </a:solidFill>
              </a:rPr>
              <a:t>Sản</a:t>
            </a:r>
            <a:r>
              <a:rPr lang="es-MX" sz="2800" dirty="0">
                <a:solidFill>
                  <a:schemeClr val="bg1"/>
                </a:solidFill>
              </a:rPr>
              <a:t> </a:t>
            </a:r>
            <a:r>
              <a:rPr lang="es-MX" sz="2800" dirty="0" err="1">
                <a:solidFill>
                  <a:schemeClr val="bg1"/>
                </a:solidFill>
              </a:rPr>
              <a:t>phẩm</a:t>
            </a:r>
            <a:r>
              <a:rPr lang="es-MX" sz="2800" dirty="0">
                <a:solidFill>
                  <a:schemeClr val="bg1"/>
                </a:solidFill>
              </a:rPr>
              <a:t> </a:t>
            </a:r>
            <a:r>
              <a:rPr lang="es-MX" sz="2800" dirty="0" err="1">
                <a:solidFill>
                  <a:schemeClr val="bg1"/>
                </a:solidFill>
              </a:rPr>
              <a:t>được</a:t>
            </a:r>
            <a:r>
              <a:rPr lang="es-MX" sz="2800" dirty="0">
                <a:solidFill>
                  <a:schemeClr val="bg1"/>
                </a:solidFill>
              </a:rPr>
              <a:t> </a:t>
            </a:r>
            <a:r>
              <a:rPr lang="es-MX" sz="2800" dirty="0" err="1">
                <a:solidFill>
                  <a:schemeClr val="bg1"/>
                </a:solidFill>
              </a:rPr>
              <a:t>tạo</a:t>
            </a:r>
            <a:r>
              <a:rPr lang="es-MX" sz="2800" dirty="0">
                <a:solidFill>
                  <a:schemeClr val="bg1"/>
                </a:solidFill>
              </a:rPr>
              <a:t> </a:t>
            </a:r>
            <a:r>
              <a:rPr lang="es-MX" sz="2800" dirty="0" err="1">
                <a:solidFill>
                  <a:schemeClr val="bg1"/>
                </a:solidFill>
              </a:rPr>
              <a:t>ra</a:t>
            </a:r>
            <a:r>
              <a:rPr lang="es-MX" sz="2800" dirty="0">
                <a:solidFill>
                  <a:schemeClr val="bg1"/>
                </a:solidFill>
              </a:rPr>
              <a:t> </a:t>
            </a:r>
            <a:r>
              <a:rPr lang="es-MX" sz="2800" dirty="0" err="1">
                <a:solidFill>
                  <a:schemeClr val="bg1"/>
                </a:solidFill>
              </a:rPr>
              <a:t>nhờ</a:t>
            </a:r>
            <a:r>
              <a:rPr lang="es-MX" sz="2800" dirty="0">
                <a:solidFill>
                  <a:schemeClr val="bg1"/>
                </a:solidFill>
              </a:rPr>
              <a:t> </a:t>
            </a:r>
            <a:r>
              <a:rPr lang="es-MX" sz="2800" dirty="0" err="1">
                <a:solidFill>
                  <a:schemeClr val="bg1"/>
                </a:solidFill>
              </a:rPr>
              <a:t>hoạt</a:t>
            </a:r>
            <a:r>
              <a:rPr lang="es-MX" sz="2800" dirty="0">
                <a:solidFill>
                  <a:schemeClr val="bg1"/>
                </a:solidFill>
              </a:rPr>
              <a:t> </a:t>
            </a:r>
            <a:r>
              <a:rPr lang="es-MX" sz="2800" dirty="0" err="1">
                <a:solidFill>
                  <a:schemeClr val="bg1"/>
                </a:solidFill>
              </a:rPr>
              <a:t>động</a:t>
            </a:r>
            <a:r>
              <a:rPr lang="es-MX" sz="2800" dirty="0">
                <a:solidFill>
                  <a:schemeClr val="bg1"/>
                </a:solidFill>
              </a:rPr>
              <a:t> </a:t>
            </a:r>
            <a:r>
              <a:rPr lang="es-MX" sz="2800" dirty="0" err="1">
                <a:solidFill>
                  <a:schemeClr val="bg1"/>
                </a:solidFill>
              </a:rPr>
              <a:t>biến</a:t>
            </a:r>
            <a:r>
              <a:rPr lang="es-MX" sz="2800" dirty="0">
                <a:solidFill>
                  <a:schemeClr val="bg1"/>
                </a:solidFill>
              </a:rPr>
              <a:t> </a:t>
            </a:r>
            <a:r>
              <a:rPr lang="es-MX" sz="2800" dirty="0" err="1">
                <a:solidFill>
                  <a:schemeClr val="bg1"/>
                </a:solidFill>
              </a:rPr>
              <a:t>đổi</a:t>
            </a:r>
            <a:r>
              <a:rPr lang="es-MX" sz="2800" dirty="0">
                <a:solidFill>
                  <a:schemeClr val="bg1"/>
                </a:solidFill>
              </a:rPr>
              <a:t> </a:t>
            </a:r>
            <a:r>
              <a:rPr lang="es-MX" sz="2800" dirty="0" err="1">
                <a:solidFill>
                  <a:schemeClr val="bg1"/>
                </a:solidFill>
              </a:rPr>
              <a:t>thức</a:t>
            </a:r>
            <a:r>
              <a:rPr lang="es-MX" sz="2800" dirty="0">
                <a:solidFill>
                  <a:schemeClr val="bg1"/>
                </a:solidFill>
              </a:rPr>
              <a:t> </a:t>
            </a:r>
            <a:r>
              <a:rPr lang="es-MX" sz="2800" dirty="0" err="1">
                <a:solidFill>
                  <a:schemeClr val="bg1"/>
                </a:solidFill>
              </a:rPr>
              <a:t>ăn</a:t>
            </a:r>
            <a:r>
              <a:rPr lang="es-MX" sz="2800" dirty="0">
                <a:solidFill>
                  <a:schemeClr val="bg1"/>
                </a:solidFill>
              </a:rPr>
              <a:t> ở </a:t>
            </a:r>
            <a:r>
              <a:rPr lang="es-MX" sz="2800" dirty="0" err="1">
                <a:solidFill>
                  <a:schemeClr val="bg1"/>
                </a:solidFill>
              </a:rPr>
              <a:t>khoang</a:t>
            </a:r>
            <a:r>
              <a:rPr lang="es-MX" sz="2800" dirty="0">
                <a:solidFill>
                  <a:schemeClr val="bg1"/>
                </a:solidFill>
              </a:rPr>
              <a:t> </a:t>
            </a:r>
            <a:r>
              <a:rPr lang="es-MX" sz="2800" dirty="0" err="1">
                <a:solidFill>
                  <a:schemeClr val="bg1"/>
                </a:solidFill>
              </a:rPr>
              <a:t>miệng</a:t>
            </a:r>
            <a:r>
              <a:rPr lang="es-MX" sz="2800" dirty="0">
                <a:solidFill>
                  <a:schemeClr val="bg1"/>
                </a:solidFill>
              </a:rPr>
              <a:t> </a:t>
            </a:r>
            <a:r>
              <a:rPr lang="es-MX" sz="2800" dirty="0" err="1">
                <a:solidFill>
                  <a:schemeClr val="bg1"/>
                </a:solidFill>
              </a:rPr>
              <a:t>là</a:t>
            </a:r>
            <a:r>
              <a:rPr lang="es-MX" sz="2800" dirty="0">
                <a:solidFill>
                  <a:schemeClr val="bg1"/>
                </a:solidFill>
              </a:rPr>
              <a:t>:</a:t>
            </a:r>
            <a:endParaRPr lang="en-US" sz="2800" dirty="0">
              <a:solidFill>
                <a:schemeClr val="bg1"/>
              </a:solidFill>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202784"/>
            <a:ext cx="4650419"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s-MX" dirty="0"/>
              <a:t> </a:t>
            </a:r>
            <a:r>
              <a:rPr lang="es-MX" dirty="0" err="1">
                <a:solidFill>
                  <a:schemeClr val="bg1"/>
                </a:solidFill>
              </a:rPr>
              <a:t>Đường</a:t>
            </a:r>
            <a:r>
              <a:rPr lang="es-MX" dirty="0">
                <a:solidFill>
                  <a:schemeClr val="bg1"/>
                </a:solidFill>
              </a:rPr>
              <a:t> </a:t>
            </a:r>
            <a:r>
              <a:rPr lang="es-MX" dirty="0" err="1">
                <a:solidFill>
                  <a:schemeClr val="bg1"/>
                </a:solidFill>
              </a:rPr>
              <a:t>maltose</a:t>
            </a:r>
            <a:r>
              <a:rPr lang="es-MX" dirty="0">
                <a:solidFill>
                  <a:schemeClr val="bg1"/>
                </a:solidFill>
              </a:rPr>
              <a:t>   </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a:t>
            </a: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 </a:t>
            </a:r>
            <a:r>
              <a:rPr lang="es-MX" smtClean="0"/>
              <a:t>C </a:t>
            </a:r>
            <a:r>
              <a:rPr lang="es-MX" dirty="0" err="1">
                <a:solidFill>
                  <a:schemeClr val="bg1"/>
                </a:solidFill>
              </a:rPr>
              <a:t>Protein</a:t>
            </a:r>
            <a:r>
              <a:rPr lang="es-MX" dirty="0">
                <a:solidFill>
                  <a:schemeClr val="bg1"/>
                </a:solidFill>
              </a:rPr>
              <a:t> </a:t>
            </a:r>
            <a:r>
              <a:rPr lang="es-MX" dirty="0" err="1">
                <a:solidFill>
                  <a:schemeClr val="bg1"/>
                </a:solidFill>
              </a:rPr>
              <a:t>chuỗi</a:t>
            </a:r>
            <a:r>
              <a:rPr lang="es-MX" dirty="0">
                <a:solidFill>
                  <a:schemeClr val="bg1"/>
                </a:solidFill>
              </a:rPr>
              <a:t> </a:t>
            </a:r>
            <a:r>
              <a:rPr lang="es-MX" dirty="0" err="1">
                <a:solidFill>
                  <a:schemeClr val="bg1"/>
                </a:solidFill>
              </a:rPr>
              <a:t>ngắn</a:t>
            </a:r>
            <a:r>
              <a:rPr lang="es-MX" dirty="0">
                <a:solidFill>
                  <a:schemeClr val="bg1"/>
                </a:solidFill>
              </a:rPr>
              <a:t> </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a:t>
            </a:r>
            <a:r>
              <a:rPr lang="es-MX" dirty="0"/>
              <a:t> </a:t>
            </a:r>
            <a:r>
              <a:rPr lang="es-MX" dirty="0" err="1">
                <a:solidFill>
                  <a:schemeClr val="bg1"/>
                </a:solidFill>
              </a:rPr>
              <a:t>Đường</a:t>
            </a:r>
            <a:r>
              <a:rPr lang="es-MX" dirty="0">
                <a:solidFill>
                  <a:schemeClr val="bg1"/>
                </a:solidFill>
              </a:rPr>
              <a:t> </a:t>
            </a:r>
            <a:r>
              <a:rPr lang="es-MX" dirty="0" err="1">
                <a:solidFill>
                  <a:schemeClr val="bg1"/>
                </a:solidFill>
              </a:rPr>
              <a:t>đơn</a:t>
            </a:r>
            <a:r>
              <a:rPr lang="es-MX" dirty="0">
                <a:solidFill>
                  <a:schemeClr val="bg1"/>
                </a:solidFill>
              </a:rPr>
              <a:t> </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355781" y="6060425"/>
            <a:ext cx="4650419"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s-MX" dirty="0" err="1">
                <a:solidFill>
                  <a:schemeClr val="bg1"/>
                </a:solidFill>
              </a:rPr>
              <a:t>Glixerin</a:t>
            </a:r>
            <a:r>
              <a:rPr lang="es-MX" dirty="0">
                <a:solidFill>
                  <a:schemeClr val="bg1"/>
                </a:solidFill>
              </a:rPr>
              <a:t> </a:t>
            </a:r>
            <a:r>
              <a:rPr lang="es-MX" dirty="0" err="1">
                <a:solidFill>
                  <a:schemeClr val="bg1"/>
                </a:solidFill>
              </a:rPr>
              <a:t>và</a:t>
            </a:r>
            <a:r>
              <a:rPr lang="es-MX" dirty="0">
                <a:solidFill>
                  <a:schemeClr val="bg1"/>
                </a:solidFill>
              </a:rPr>
              <a:t> </a:t>
            </a:r>
            <a:r>
              <a:rPr lang="es-MX" dirty="0" err="1">
                <a:solidFill>
                  <a:schemeClr val="bg1"/>
                </a:solidFill>
              </a:rPr>
              <a:t>Axit</a:t>
            </a:r>
            <a:r>
              <a:rPr lang="es-MX" dirty="0">
                <a:solidFill>
                  <a:schemeClr val="bg1"/>
                </a:solidFill>
              </a:rPr>
              <a:t> </a:t>
            </a:r>
            <a:r>
              <a:rPr lang="es-MX" dirty="0" err="1">
                <a:solidFill>
                  <a:schemeClr val="bg1"/>
                </a:solidFill>
              </a:rPr>
              <a:t>béo</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0580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077218"/>
          </a:xfrm>
          <a:prstGeom prst="rect">
            <a:avLst/>
          </a:prstGeom>
          <a:noFill/>
        </p:spPr>
        <p:txBody>
          <a:bodyPr wrap="square" rtlCol="0">
            <a:spAutoFit/>
          </a:bodyPr>
          <a:lstStyle/>
          <a:p>
            <a:r>
              <a:rPr lang="en-US" sz="3200" dirty="0" err="1">
                <a:solidFill>
                  <a:schemeClr val="bg1"/>
                </a:solidFill>
              </a:rPr>
              <a:t>Câu</a:t>
            </a:r>
            <a:r>
              <a:rPr lang="en-US" sz="3200" dirty="0">
                <a:solidFill>
                  <a:schemeClr val="bg1"/>
                </a:solidFill>
              </a:rPr>
              <a:t> 5. </a:t>
            </a:r>
            <a:r>
              <a:rPr lang="en-US" sz="3200" dirty="0" err="1">
                <a:solidFill>
                  <a:schemeClr val="bg1"/>
                </a:solidFill>
              </a:rPr>
              <a:t>Chất</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bị</a:t>
            </a:r>
            <a:r>
              <a:rPr lang="en-US" sz="3200" dirty="0">
                <a:solidFill>
                  <a:schemeClr val="bg1"/>
                </a:solidFill>
              </a:rPr>
              <a:t> </a:t>
            </a:r>
            <a:r>
              <a:rPr lang="en-US" sz="3200" dirty="0" err="1">
                <a:solidFill>
                  <a:schemeClr val="bg1"/>
                </a:solidFill>
              </a:rPr>
              <a:t>biến</a:t>
            </a:r>
            <a:r>
              <a:rPr lang="en-US" sz="3200" dirty="0">
                <a:solidFill>
                  <a:schemeClr val="bg1"/>
                </a:solidFill>
              </a:rPr>
              <a:t> </a:t>
            </a:r>
            <a:r>
              <a:rPr lang="en-US" sz="3200" dirty="0" err="1">
                <a:solidFill>
                  <a:schemeClr val="bg1"/>
                </a:solidFill>
              </a:rPr>
              <a:t>đổi</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dirty="0" err="1">
                <a:solidFill>
                  <a:schemeClr val="bg1"/>
                </a:solidFill>
              </a:rPr>
              <a:t>chất</a:t>
            </a:r>
            <a:r>
              <a:rPr lang="en-US" sz="3200" dirty="0">
                <a:solidFill>
                  <a:schemeClr val="bg1"/>
                </a:solidFill>
              </a:rPr>
              <a:t> </a:t>
            </a:r>
            <a:r>
              <a:rPr lang="en-US" sz="3200" dirty="0" err="1">
                <a:solidFill>
                  <a:schemeClr val="bg1"/>
                </a:solidFill>
              </a:rPr>
              <a:t>khác</a:t>
            </a:r>
            <a:r>
              <a:rPr lang="en-US" sz="3200" dirty="0">
                <a:solidFill>
                  <a:schemeClr val="bg1"/>
                </a:solidFill>
              </a:rPr>
              <a:t> qua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tiêu</a:t>
            </a:r>
            <a:r>
              <a:rPr lang="en-US" sz="3200" dirty="0">
                <a:solidFill>
                  <a:schemeClr val="bg1"/>
                </a:solidFill>
              </a:rPr>
              <a:t> </a:t>
            </a:r>
            <a:r>
              <a:rPr lang="en-US" sz="3200" dirty="0" err="1">
                <a:solidFill>
                  <a:schemeClr val="bg1"/>
                </a:solidFill>
              </a:rPr>
              <a:t>hoá</a:t>
            </a:r>
            <a:r>
              <a:rPr lang="en-US" sz="3200" dirty="0">
                <a:solidFill>
                  <a:schemeClr val="bg1"/>
                </a:solidFill>
              </a:rPr>
              <a:t> ?</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Gluxit</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rPr>
              <a:t>Ion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khoáng</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rPr>
              <a:t>Vitamin</a:t>
            </a: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Nước</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21306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200329"/>
          </a:xfrm>
          <a:prstGeom prst="rect">
            <a:avLst/>
          </a:prstGeom>
          <a:noFill/>
        </p:spPr>
        <p:txBody>
          <a:bodyPr wrap="square" rtlCol="0">
            <a:spAutoFit/>
          </a:bodyPr>
          <a:lstStyle/>
          <a:p>
            <a:r>
              <a:rPr lang="en-US" sz="3600" dirty="0" err="1">
                <a:solidFill>
                  <a:schemeClr val="bg1"/>
                </a:solidFill>
              </a:rPr>
              <a:t>Câu</a:t>
            </a:r>
            <a:r>
              <a:rPr lang="en-US" sz="3600" dirty="0">
                <a:solidFill>
                  <a:schemeClr val="bg1"/>
                </a:solidFill>
              </a:rPr>
              <a:t> 6. </a:t>
            </a:r>
            <a:r>
              <a:rPr lang="en-US" sz="3600" dirty="0" err="1">
                <a:solidFill>
                  <a:schemeClr val="bg1"/>
                </a:solidFill>
              </a:rPr>
              <a:t>Đối</a:t>
            </a:r>
            <a:r>
              <a:rPr lang="en-US" sz="3600" dirty="0">
                <a:solidFill>
                  <a:schemeClr val="bg1"/>
                </a:solidFill>
              </a:rPr>
              <a:t> </a:t>
            </a:r>
            <a:r>
              <a:rPr lang="en-US" sz="3600" dirty="0" err="1">
                <a:solidFill>
                  <a:schemeClr val="bg1"/>
                </a:solidFill>
              </a:rPr>
              <a:t>tượng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r>
              <a:rPr lang="en-US" sz="3600" dirty="0" err="1">
                <a:solidFill>
                  <a:schemeClr val="bg1"/>
                </a:solidFill>
              </a:rPr>
              <a:t>thường</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nhu</a:t>
            </a:r>
            <a:r>
              <a:rPr lang="en-US" sz="3600" dirty="0">
                <a:solidFill>
                  <a:schemeClr val="bg1"/>
                </a:solidFill>
              </a:rPr>
              <a:t> </a:t>
            </a:r>
            <a:r>
              <a:rPr lang="en-US" sz="3600" dirty="0" err="1">
                <a:solidFill>
                  <a:schemeClr val="bg1"/>
                </a:solidFill>
              </a:rPr>
              <a:t>cầu</a:t>
            </a:r>
            <a:r>
              <a:rPr lang="en-US" sz="3600" dirty="0">
                <a:solidFill>
                  <a:schemeClr val="bg1"/>
                </a:solidFill>
              </a:rPr>
              <a:t> </a:t>
            </a:r>
            <a:r>
              <a:rPr lang="en-US" sz="3600" dirty="0" err="1">
                <a:solidFill>
                  <a:schemeClr val="bg1"/>
                </a:solidFill>
              </a:rPr>
              <a:t>dinh</a:t>
            </a:r>
            <a:r>
              <a:rPr lang="en-US" sz="3600" dirty="0">
                <a:solidFill>
                  <a:schemeClr val="bg1"/>
                </a:solidFill>
              </a:rPr>
              <a:t> </a:t>
            </a:r>
            <a:r>
              <a:rPr lang="en-US" sz="3600" dirty="0" err="1">
                <a:solidFill>
                  <a:schemeClr val="bg1"/>
                </a:solidFill>
              </a:rPr>
              <a:t>dưỡng</a:t>
            </a:r>
            <a:r>
              <a:rPr lang="en-US" sz="3600" dirty="0">
                <a:solidFill>
                  <a:schemeClr val="bg1"/>
                </a:solidFill>
              </a:rPr>
              <a:t> </a:t>
            </a:r>
            <a:r>
              <a:rPr lang="en-US" sz="3600" dirty="0" err="1">
                <a:solidFill>
                  <a:schemeClr val="bg1"/>
                </a:solidFill>
              </a:rPr>
              <a:t>cao</a:t>
            </a:r>
            <a:r>
              <a:rPr lang="en-US" sz="3600" dirty="0">
                <a:solidFill>
                  <a:schemeClr val="bg1"/>
                </a:solidFill>
              </a:rPr>
              <a:t> </a:t>
            </a:r>
            <a:r>
              <a:rPr lang="en-US" sz="3600" dirty="0" err="1">
                <a:solidFill>
                  <a:schemeClr val="bg1"/>
                </a:solidFill>
              </a:rPr>
              <a:t>hơn</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đối</a:t>
            </a:r>
            <a:r>
              <a:rPr lang="en-US" sz="3600" dirty="0">
                <a:solidFill>
                  <a:schemeClr val="bg1"/>
                </a:solidFill>
              </a:rPr>
              <a:t> </a:t>
            </a:r>
            <a:r>
              <a:rPr lang="en-US" sz="3600" dirty="0" err="1">
                <a:solidFill>
                  <a:schemeClr val="bg1"/>
                </a:solidFill>
              </a:rPr>
              <a:t>tượng</a:t>
            </a:r>
            <a:r>
              <a:rPr lang="en-US" sz="3600" dirty="0">
                <a:solidFill>
                  <a:schemeClr val="bg1"/>
                </a:solidFill>
              </a:rPr>
              <a:t> </a:t>
            </a:r>
            <a:r>
              <a:rPr lang="en-US" sz="3600" dirty="0" err="1">
                <a:solidFill>
                  <a:schemeClr val="bg1"/>
                </a:solidFill>
              </a:rPr>
              <a:t>còn</a:t>
            </a:r>
            <a:r>
              <a:rPr lang="en-US" sz="3600" dirty="0">
                <a:solidFill>
                  <a:schemeClr val="bg1"/>
                </a:solidFill>
              </a:rPr>
              <a:t> </a:t>
            </a:r>
            <a:r>
              <a:rPr lang="en-US" sz="3600" dirty="0" err="1">
                <a:solidFill>
                  <a:schemeClr val="bg1"/>
                </a:solidFill>
              </a:rPr>
              <a:t>lại</a:t>
            </a:r>
            <a:r>
              <a:rPr lang="en-US" sz="3600" dirty="0">
                <a:solidFill>
                  <a:schemeClr val="bg1"/>
                </a:solidFill>
              </a:rPr>
              <a:t> ?</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46166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a:t>
            </a: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 </a:t>
            </a:r>
            <a:r>
              <a:rPr lang="en-US" sz="2400" dirty="0" err="1">
                <a:solidFill>
                  <a:schemeClr val="bg1"/>
                </a:solidFill>
              </a:rPr>
              <a:t>Vận</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viên</a:t>
            </a:r>
            <a:r>
              <a:rPr lang="en-US" sz="2400" dirty="0">
                <a:solidFill>
                  <a:schemeClr val="bg1"/>
                </a:solidFill>
              </a:rPr>
              <a:t> </a:t>
            </a:r>
            <a:r>
              <a:rPr lang="en-US" sz="2400" dirty="0" err="1">
                <a:solidFill>
                  <a:schemeClr val="bg1"/>
                </a:solidFill>
              </a:rPr>
              <a:t>đấm</a:t>
            </a:r>
            <a:r>
              <a:rPr lang="en-US" sz="2400" dirty="0">
                <a:solidFill>
                  <a:schemeClr val="bg1"/>
                </a:solidFill>
              </a:rPr>
              <a:t> </a:t>
            </a:r>
            <a:r>
              <a:rPr lang="en-US" sz="2400" dirty="0" err="1">
                <a:solidFill>
                  <a:schemeClr val="bg1"/>
                </a:solidFill>
              </a:rPr>
              <a:t>bốc</a:t>
            </a:r>
            <a:r>
              <a:rPr lang="en-US" sz="2400" dirty="0">
                <a:solidFill>
                  <a:schemeClr val="bg1"/>
                </a:solidFill>
              </a:rPr>
              <a:t> </a:t>
            </a:r>
            <a:endParaRPr kumimoji="0" lang="en-US" sz="24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46166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2400" dirty="0" err="1">
                <a:solidFill>
                  <a:schemeClr val="bg1"/>
                </a:solidFill>
              </a:rPr>
              <a:t>Nhân</a:t>
            </a:r>
            <a:r>
              <a:rPr lang="en-US" sz="2400" dirty="0">
                <a:solidFill>
                  <a:schemeClr val="bg1"/>
                </a:solidFill>
              </a:rPr>
              <a:t> </a:t>
            </a:r>
            <a:r>
              <a:rPr lang="en-US" sz="2400" dirty="0" err="1">
                <a:solidFill>
                  <a:schemeClr val="bg1"/>
                </a:solidFill>
              </a:rPr>
              <a:t>viên</a:t>
            </a:r>
            <a:r>
              <a:rPr lang="en-US" sz="2400" dirty="0">
                <a:solidFill>
                  <a:schemeClr val="bg1"/>
                </a:solidFill>
              </a:rPr>
              <a:t> </a:t>
            </a:r>
            <a:r>
              <a:rPr lang="en-US" sz="2400" dirty="0" err="1">
                <a:solidFill>
                  <a:schemeClr val="bg1"/>
                </a:solidFill>
              </a:rPr>
              <a:t>văn</a:t>
            </a:r>
            <a:r>
              <a:rPr lang="en-US" sz="2400" dirty="0">
                <a:solidFill>
                  <a:schemeClr val="bg1"/>
                </a:solidFill>
              </a:rPr>
              <a:t> </a:t>
            </a:r>
            <a:r>
              <a:rPr lang="en-US" sz="2400" dirty="0" err="1">
                <a:solidFill>
                  <a:schemeClr val="bg1"/>
                </a:solidFill>
              </a:rPr>
              <a:t>phòng</a:t>
            </a:r>
            <a:endParaRPr kumimoji="0" lang="en-US" sz="24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sz="2800" dirty="0" err="1">
                <a:solidFill>
                  <a:schemeClr val="bg1"/>
                </a:solidFill>
              </a:rPr>
              <a:t>Phiên</a:t>
            </a:r>
            <a:r>
              <a:rPr lang="en-US" sz="2800" dirty="0">
                <a:solidFill>
                  <a:schemeClr val="bg1"/>
                </a:solidFill>
              </a:rPr>
              <a:t> </a:t>
            </a:r>
            <a:r>
              <a:rPr lang="en-US" sz="2800" dirty="0" err="1">
                <a:solidFill>
                  <a:schemeClr val="bg1"/>
                </a:solidFill>
              </a:rPr>
              <a:t>dịch</a:t>
            </a:r>
            <a:r>
              <a:rPr lang="en-US" sz="2800" dirty="0">
                <a:solidFill>
                  <a:schemeClr val="bg1"/>
                </a:solidFill>
              </a:rPr>
              <a:t> </a:t>
            </a:r>
            <a:r>
              <a:rPr lang="en-US" sz="2800" dirty="0" err="1">
                <a:solidFill>
                  <a:schemeClr val="bg1"/>
                </a:solidFill>
              </a:rPr>
              <a:t>viên</a:t>
            </a:r>
            <a:r>
              <a:rPr lang="en-US" sz="2800" dirty="0">
                <a:solidFill>
                  <a:schemeClr val="bg1"/>
                </a:solidFill>
              </a:rPr>
              <a:t> </a:t>
            </a:r>
            <a:endParaRPr kumimoji="0" lang="en-US" sz="28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n-US" sz="2800" dirty="0" err="1">
                <a:solidFill>
                  <a:schemeClr val="bg1"/>
                </a:solidFill>
                <a:latin typeface="Times New Roman" panose="02020603050405020304" pitchFamily="18" charset="0"/>
                <a:cs typeface="Times New Roman" panose="02020603050405020304" pitchFamily="18" charset="0"/>
              </a:rPr>
              <a:t>Lễ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tân</a:t>
            </a:r>
            <a:endParaRPr lang="en-US" sz="28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6148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707886"/>
          </a:xfrm>
          <a:prstGeom prst="rect">
            <a:avLst/>
          </a:prstGeom>
          <a:noFill/>
        </p:spPr>
        <p:txBody>
          <a:bodyPr wrap="square" rtlCol="0">
            <a:spAutoFit/>
          </a:bodyPr>
          <a:lstStyle/>
          <a:p>
            <a:r>
              <a:rPr lang="nl-NL" sz="4000" dirty="0">
                <a:solidFill>
                  <a:schemeClr val="bg1"/>
                </a:solidFill>
                <a:latin typeface="Times New Roman" panose="02020603050405020304" pitchFamily="18" charset="0"/>
                <a:cs typeface="Times New Roman" panose="02020603050405020304" pitchFamily="18" charset="0"/>
              </a:rPr>
              <a:t>Câu 7. Ăn uống hợp vệ sinh là</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a:t>
            </a:r>
            <a:r>
              <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 </a:t>
            </a:r>
            <a:r>
              <a:rPr lang="nl-NL" dirty="0">
                <a:solidFill>
                  <a:schemeClr val="bg1"/>
                </a:solidFill>
              </a:rPr>
              <a:t>Cả A, B và C đều đúng</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nl-NL" dirty="0">
                <a:solidFill>
                  <a:schemeClr val="bg1"/>
                </a:solidFill>
              </a:rPr>
              <a:t>Ăn rau sống và hoa quả đã rửa sạch</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996065" y="5197161"/>
            <a:ext cx="4989992"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nl-NL" dirty="0">
                <a:solidFill>
                  <a:schemeClr val="bg1"/>
                </a:solidFill>
              </a:rPr>
              <a:t>Ăn thức ăn nấu chín, uống nước đã đun sôi</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806332" y="6079980"/>
            <a:ext cx="5466877"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lang="nl-NL" dirty="0">
                <a:solidFill>
                  <a:schemeClr val="bg1"/>
                </a:solidFill>
              </a:rPr>
              <a:t>Không ăn thức ăn ôi thiu hoặc gián bám vào</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7532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619781" cy="1077218"/>
          </a:xfrm>
          <a:prstGeom prst="rect">
            <a:avLst/>
          </a:prstGeom>
          <a:noFill/>
        </p:spPr>
        <p:txBody>
          <a:bodyPr wrap="square" rtlCol="0">
            <a:spAutoFit/>
          </a:bodyPr>
          <a:lstStyle/>
          <a:p>
            <a:r>
              <a:rPr lang="en-US" sz="3200" dirty="0" err="1">
                <a:solidFill>
                  <a:schemeClr val="bg1"/>
                </a:solidFill>
              </a:rPr>
              <a:t>Câu</a:t>
            </a:r>
            <a:r>
              <a:rPr lang="en-US" sz="3200" dirty="0">
                <a:solidFill>
                  <a:schemeClr val="bg1"/>
                </a:solidFill>
              </a:rPr>
              <a:t> 8. Vi </a:t>
            </a:r>
            <a:r>
              <a:rPr lang="en-US" sz="3200" dirty="0" err="1">
                <a:solidFill>
                  <a:schemeClr val="bg1"/>
                </a:solidFill>
              </a:rPr>
              <a:t>khuẩn</a:t>
            </a:r>
            <a:r>
              <a:rPr lang="en-US" sz="3200" dirty="0">
                <a:solidFill>
                  <a:schemeClr val="bg1"/>
                </a:solidFill>
              </a:rPr>
              <a:t> Helicobacter pylori – </a:t>
            </a:r>
            <a:r>
              <a:rPr lang="en-US" sz="3200" dirty="0" err="1">
                <a:solidFill>
                  <a:schemeClr val="bg1"/>
                </a:solidFill>
              </a:rPr>
              <a:t>thủ</a:t>
            </a:r>
            <a:r>
              <a:rPr lang="en-US" sz="3200" dirty="0">
                <a:solidFill>
                  <a:schemeClr val="bg1"/>
                </a:solidFill>
              </a:rPr>
              <a:t> </a:t>
            </a:r>
            <a:r>
              <a:rPr lang="en-US" sz="3200" dirty="0" err="1">
                <a:solidFill>
                  <a:schemeClr val="bg1"/>
                </a:solidFill>
              </a:rPr>
              <a:t>phạm</a:t>
            </a:r>
            <a:r>
              <a:rPr lang="en-US" sz="3200" dirty="0">
                <a:solidFill>
                  <a:schemeClr val="bg1"/>
                </a:solidFill>
              </a:rPr>
              <a:t> </a:t>
            </a:r>
            <a:r>
              <a:rPr lang="en-US" sz="3200" dirty="0" err="1">
                <a:solidFill>
                  <a:schemeClr val="bg1"/>
                </a:solidFill>
              </a:rPr>
              <a:t>gây</a:t>
            </a:r>
            <a:r>
              <a:rPr lang="en-US" sz="3200" dirty="0">
                <a:solidFill>
                  <a:schemeClr val="bg1"/>
                </a:solidFill>
              </a:rPr>
              <a:t> </a:t>
            </a:r>
            <a:r>
              <a:rPr lang="en-US" sz="3200" dirty="0" err="1">
                <a:solidFill>
                  <a:schemeClr val="bg1"/>
                </a:solidFill>
              </a:rPr>
              <a:t>viêm</a:t>
            </a:r>
            <a:r>
              <a:rPr lang="en-US" sz="3200" dirty="0">
                <a:solidFill>
                  <a:schemeClr val="bg1"/>
                </a:solidFill>
              </a:rPr>
              <a:t> </a:t>
            </a:r>
            <a:r>
              <a:rPr lang="en-US" sz="3200" dirty="0" err="1">
                <a:solidFill>
                  <a:schemeClr val="bg1"/>
                </a:solidFill>
              </a:rPr>
              <a:t>loét</a:t>
            </a:r>
            <a:r>
              <a:rPr lang="en-US" sz="3200" dirty="0">
                <a:solidFill>
                  <a:schemeClr val="bg1"/>
                </a:solidFill>
              </a:rPr>
              <a:t> </a:t>
            </a:r>
            <a:r>
              <a:rPr lang="en-US" sz="3200" dirty="0" err="1">
                <a:solidFill>
                  <a:schemeClr val="bg1"/>
                </a:solidFill>
              </a:rPr>
              <a:t>dạ</a:t>
            </a:r>
            <a:r>
              <a:rPr lang="en-US" sz="3200" dirty="0">
                <a:solidFill>
                  <a:schemeClr val="bg1"/>
                </a:solidFill>
              </a:rPr>
              <a:t> </a:t>
            </a:r>
            <a:r>
              <a:rPr lang="en-US" sz="3200" dirty="0" err="1">
                <a:solidFill>
                  <a:schemeClr val="bg1"/>
                </a:solidFill>
              </a:rPr>
              <a:t>dày</a:t>
            </a:r>
            <a:r>
              <a:rPr lang="en-US" sz="3200" dirty="0">
                <a:solidFill>
                  <a:schemeClr val="bg1"/>
                </a:solidFill>
              </a:rPr>
              <a:t> – </a:t>
            </a:r>
            <a:r>
              <a:rPr lang="en-US" sz="3200" dirty="0" err="1">
                <a:solidFill>
                  <a:schemeClr val="bg1"/>
                </a:solidFill>
              </a:rPr>
              <a:t>kí</a:t>
            </a:r>
            <a:r>
              <a:rPr lang="en-US" sz="3200" dirty="0">
                <a:solidFill>
                  <a:schemeClr val="bg1"/>
                </a:solidFill>
              </a:rPr>
              <a:t> </a:t>
            </a:r>
            <a:r>
              <a:rPr lang="en-US" sz="3200" dirty="0" err="1">
                <a:solidFill>
                  <a:schemeClr val="bg1"/>
                </a:solidFill>
              </a:rPr>
              <a:t>sinh</a:t>
            </a:r>
            <a:r>
              <a:rPr lang="en-US" sz="3200" dirty="0">
                <a:solidFill>
                  <a:schemeClr val="bg1"/>
                </a:solidFill>
              </a:rPr>
              <a:t> ở </a:t>
            </a:r>
            <a:r>
              <a:rPr lang="en-US" sz="3200" dirty="0" err="1">
                <a:solidFill>
                  <a:schemeClr val="bg1"/>
                </a:solidFill>
              </a:rPr>
              <a:t>đâu</a:t>
            </a:r>
            <a:r>
              <a:rPr lang="en-US" sz="3200" dirty="0">
                <a:solidFill>
                  <a:schemeClr val="bg1"/>
                </a:solidFill>
              </a:rPr>
              <a:t> </a:t>
            </a:r>
            <a:r>
              <a:rPr lang="en-US" sz="3200" dirty="0" err="1">
                <a:solidFill>
                  <a:schemeClr val="bg1"/>
                </a:solidFill>
              </a:rPr>
              <a:t>trên</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này</a:t>
            </a:r>
            <a:r>
              <a:rPr lang="en-US" sz="3200" dirty="0">
                <a:solidFill>
                  <a:schemeClr val="bg1"/>
                </a:solidFill>
              </a:rPr>
              <a:t> ?</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A. </a:t>
            </a:r>
            <a:r>
              <a:rPr lang="en-US" dirty="0" err="1">
                <a:solidFill>
                  <a:schemeClr val="bg1"/>
                </a:solidFill>
              </a:rPr>
              <a:t>Lớp</a:t>
            </a:r>
            <a:r>
              <a:rPr lang="en-US" dirty="0">
                <a:solidFill>
                  <a:schemeClr val="bg1"/>
                </a:solidFill>
              </a:rPr>
              <a:t> </a:t>
            </a:r>
            <a:r>
              <a:rPr lang="en-US" dirty="0" err="1">
                <a:solidFill>
                  <a:schemeClr val="bg1"/>
                </a:solidFill>
              </a:rPr>
              <a:t>dưới</a:t>
            </a:r>
            <a:r>
              <a:rPr lang="en-US" dirty="0">
                <a:solidFill>
                  <a:schemeClr val="bg1"/>
                </a:solidFill>
              </a:rPr>
              <a:t> </a:t>
            </a:r>
            <a:r>
              <a:rPr lang="en-US" dirty="0" err="1">
                <a:solidFill>
                  <a:schemeClr val="bg1"/>
                </a:solidFill>
              </a:rPr>
              <a:t>niêm</a:t>
            </a:r>
            <a:r>
              <a:rPr lang="en-US" dirty="0">
                <a:solidFill>
                  <a:schemeClr val="bg1"/>
                </a:solidFill>
              </a:rPr>
              <a:t> </a:t>
            </a:r>
            <a:r>
              <a:rPr lang="en-US" dirty="0" err="1">
                <a:solidFill>
                  <a:schemeClr val="bg1"/>
                </a:solidFill>
              </a:rPr>
              <a:t>mạc</a:t>
            </a:r>
            <a:r>
              <a:rPr lang="en-US" dirty="0">
                <a:solidFill>
                  <a:schemeClr val="bg1"/>
                </a:solidFill>
              </a:rPr>
              <a:t> </a:t>
            </a:r>
            <a:endParaRPr kumimoji="0" lang="en-US" sz="2000" b="0"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27" name="dap an c"/>
          <p:cNvSpPr txBox="1"/>
          <p:nvPr/>
        </p:nvSpPr>
        <p:spPr>
          <a:xfrm>
            <a:off x="1106008"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C. </a:t>
            </a:r>
            <a:r>
              <a:rPr lang="en-US" dirty="0" err="1">
                <a:solidFill>
                  <a:schemeClr val="bg1"/>
                </a:solidFill>
              </a:rPr>
              <a:t>Lớp</a:t>
            </a:r>
            <a:r>
              <a:rPr lang="en-US" dirty="0">
                <a:solidFill>
                  <a:schemeClr val="bg1"/>
                </a:solidFill>
              </a:rPr>
              <a:t> </a:t>
            </a:r>
            <a:r>
              <a:rPr lang="en-US" dirty="0" err="1">
                <a:solidFill>
                  <a:schemeClr val="bg1"/>
                </a:solidFill>
              </a:rPr>
              <a:t>cơ</a:t>
            </a:r>
            <a:r>
              <a:rPr lang="en-US" dirty="0">
                <a:solidFill>
                  <a:schemeClr val="bg1"/>
                </a:solidFill>
              </a:rPr>
              <a:t> </a:t>
            </a:r>
            <a:endParaRPr kumimoji="0" lang="en-US" sz="2000" b="0"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B. </a:t>
            </a:r>
            <a:r>
              <a:rPr lang="en-US" dirty="0" err="1">
                <a:solidFill>
                  <a:schemeClr val="bg1"/>
                </a:solidFill>
              </a:rPr>
              <a:t>Lớp</a:t>
            </a:r>
            <a:r>
              <a:rPr lang="en-US" dirty="0">
                <a:solidFill>
                  <a:schemeClr val="bg1"/>
                </a:solidFill>
              </a:rPr>
              <a:t> </a:t>
            </a:r>
            <a:r>
              <a:rPr lang="en-US" dirty="0" err="1">
                <a:solidFill>
                  <a:schemeClr val="bg1"/>
                </a:solidFill>
              </a:rPr>
              <a:t>niêm</a:t>
            </a:r>
            <a:r>
              <a:rPr lang="en-US" dirty="0">
                <a:solidFill>
                  <a:schemeClr val="bg1"/>
                </a:solidFill>
              </a:rPr>
              <a:t> </a:t>
            </a:r>
            <a:r>
              <a:rPr lang="en-US" dirty="0" err="1">
                <a:solidFill>
                  <a:schemeClr val="bg1"/>
                </a:solidFill>
              </a:rPr>
              <a:t>mạc</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a:ea typeface="Tahoma" panose="020B0604030504040204" charset="0"/>
              <a:cs typeface="Tahoma" panose="020B0604030504040204" charset="0"/>
            </a:endParaRPr>
          </a:p>
        </p:txBody>
      </p:sp>
      <p:sp>
        <p:nvSpPr>
          <p:cNvPr id="34" name="dap an d"/>
          <p:cNvSpPr txBox="1"/>
          <p:nvPr/>
        </p:nvSpPr>
        <p:spPr>
          <a:xfrm>
            <a:off x="6435571" y="6060425"/>
            <a:ext cx="4650419"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charset="0"/>
                <a:cs typeface="Tahoma" panose="020B0604030504040204" charset="0"/>
              </a:rPr>
              <a:t>D. </a:t>
            </a:r>
            <a:r>
              <a:rPr lang="en-US" dirty="0"/>
              <a:t> </a:t>
            </a:r>
            <a:r>
              <a:rPr lang="en-US" dirty="0" err="1">
                <a:solidFill>
                  <a:schemeClr val="bg1"/>
                </a:solidFill>
              </a:rPr>
              <a:t>Lớp</a:t>
            </a:r>
            <a:r>
              <a:rPr lang="en-US" dirty="0">
                <a:solidFill>
                  <a:schemeClr val="bg1"/>
                </a:solidFill>
              </a:rPr>
              <a:t> </a:t>
            </a:r>
            <a:r>
              <a:rPr lang="en-US" dirty="0" err="1">
                <a:solidFill>
                  <a:schemeClr val="bg1"/>
                </a:solidFill>
              </a:rPr>
              <a:t>màng</a:t>
            </a:r>
            <a:r>
              <a:rPr lang="en-US" dirty="0">
                <a:solidFill>
                  <a:schemeClr val="bg1"/>
                </a:solidFill>
              </a:rPr>
              <a:t> </a:t>
            </a:r>
            <a:r>
              <a:rPr lang="en-US" dirty="0" err="1">
                <a:solidFill>
                  <a:schemeClr val="bg1"/>
                </a:solidFill>
              </a:rPr>
              <a:t>bọc</a:t>
            </a:r>
            <a:endParaRPr lang="en-US" dirty="0">
              <a:solidFill>
                <a:schemeClr val="bg1"/>
              </a:solidFill>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35753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323439"/>
          </a:xfrm>
          <a:prstGeom prst="rect">
            <a:avLst/>
          </a:prstGeom>
          <a:noFill/>
        </p:spPr>
        <p:txBody>
          <a:bodyPr wrap="square" rtlCol="0">
            <a:spAutoFit/>
          </a:bodyPr>
          <a:lstStyle/>
          <a:p>
            <a:r>
              <a:rPr lang="nl-NL" sz="4000" dirty="0">
                <a:solidFill>
                  <a:schemeClr val="bg1"/>
                </a:solidFill>
              </a:rPr>
              <a:t>Câu 9. Khẩu phần ăn là lượng thức ăn cung cấp cho cơ thể trong</a:t>
            </a:r>
            <a:endParaRPr lang="en-US" sz="4000" dirty="0">
              <a:solidFill>
                <a:schemeClr val="bg1"/>
              </a:solidFill>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531264" y="6068960"/>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một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charset="0"/>
                <a:cs typeface="Tahoma" panose="020B0604030504040204" charset="0"/>
              </a:rPr>
              <a:t>bữa</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dirty="0" err="1">
                <a:solidFill>
                  <a:schemeClr val="bg1"/>
                </a:solidFill>
              </a:rPr>
              <a:t>một</a:t>
            </a:r>
            <a:r>
              <a:rPr lang="en-US" dirty="0">
                <a:solidFill>
                  <a:schemeClr val="bg1"/>
                </a:solidFill>
              </a:rPr>
              <a:t> </a:t>
            </a:r>
            <a:r>
              <a:rPr lang="en-US" dirty="0" err="1">
                <a:solidFill>
                  <a:schemeClr val="bg1"/>
                </a:solidFill>
              </a:rPr>
              <a:t>tuần</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dirty="0" err="1">
                <a:solidFill>
                  <a:schemeClr val="bg1"/>
                </a:solidFill>
              </a:rPr>
              <a:t>một</a:t>
            </a:r>
            <a:r>
              <a:rPr lang="en-US" dirty="0">
                <a:solidFill>
                  <a:schemeClr val="bg1"/>
                </a:solidFill>
              </a:rPr>
              <a:t> </a:t>
            </a:r>
            <a:r>
              <a:rPr lang="en-US" dirty="0" err="1">
                <a:solidFill>
                  <a:schemeClr val="bg1"/>
                </a:solidFill>
              </a:rPr>
              <a:t>đơn</a:t>
            </a:r>
            <a:r>
              <a:rPr lang="en-US" dirty="0">
                <a:solidFill>
                  <a:schemeClr val="bg1"/>
                </a:solidFill>
              </a:rPr>
              <a:t> </a:t>
            </a:r>
            <a:r>
              <a:rPr lang="en-US" dirty="0" err="1">
                <a:solidFill>
                  <a:schemeClr val="bg1"/>
                </a:solidFill>
              </a:rPr>
              <a:t>vị</a:t>
            </a:r>
            <a:r>
              <a:rPr lang="en-US" dirty="0">
                <a:solidFill>
                  <a:schemeClr val="bg1"/>
                </a:solidFill>
              </a:rPr>
              <a:t> </a:t>
            </a:r>
            <a:r>
              <a:rPr lang="en-US" dirty="0" err="1">
                <a:solidFill>
                  <a:schemeClr val="bg1"/>
                </a:solidFill>
              </a:rPr>
              <a:t>thời</a:t>
            </a:r>
            <a:r>
              <a:rPr lang="en-US" dirty="0">
                <a:solidFill>
                  <a:schemeClr val="bg1"/>
                </a:solidFill>
              </a:rPr>
              <a:t> </a:t>
            </a:r>
            <a:r>
              <a:rPr lang="en-US" dirty="0" err="1">
                <a:solidFill>
                  <a:schemeClr val="bg1"/>
                </a:solidFill>
              </a:rPr>
              <a:t>gian</a:t>
            </a:r>
            <a:r>
              <a:rPr lang="en-US" dirty="0">
                <a:solidFill>
                  <a:schemeClr val="bg1"/>
                </a:solidFill>
              </a:rPr>
              <a:t>. </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charset="0"/>
                <a:cs typeface="Tahoma" panose="020B0604030504040204" charset="0"/>
              </a:rPr>
              <a:t>một</a:t>
            </a:r>
            <a:r>
              <a:rPr kumimoji="0" lang="en-US" sz="2000" b="0"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Calibri" panose="020F0502020204030204"/>
                <a:ea typeface="Tahoma" panose="020B0604030504040204" charset="0"/>
                <a:cs typeface="Tahoma" panose="020B0604030504040204" charset="0"/>
              </a:rPr>
              <a:t>ngày</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9619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44046" y="3618945"/>
            <a:ext cx="9383697" cy="523220"/>
          </a:xfrm>
          <a:prstGeom prst="rect">
            <a:avLst/>
          </a:prstGeom>
          <a:noFill/>
        </p:spPr>
        <p:txBody>
          <a:bodyPr wrap="square" rtlCol="0">
            <a:spAutoFit/>
          </a:bodyPr>
          <a:lstStyle/>
          <a:p>
            <a:r>
              <a:rPr lang="en-US" sz="2800" err="1">
                <a:solidFill>
                  <a:schemeClr val="bg1"/>
                </a:solidFill>
              </a:rPr>
              <a:t>Câu</a:t>
            </a:r>
            <a:r>
              <a:rPr lang="en-US" sz="2800">
                <a:solidFill>
                  <a:schemeClr val="bg1"/>
                </a:solidFill>
              </a:rPr>
              <a:t> </a:t>
            </a:r>
            <a:r>
              <a:rPr lang="en-US" sz="2800" smtClean="0">
                <a:solidFill>
                  <a:schemeClr val="bg1"/>
                </a:solidFill>
              </a:rPr>
              <a:t>10</a:t>
            </a:r>
            <a:r>
              <a:rPr lang="en-US" sz="2800"/>
              <a:t> </a:t>
            </a:r>
            <a:r>
              <a:rPr lang="en-US" sz="2800">
                <a:solidFill>
                  <a:schemeClr val="bg1"/>
                </a:solidFill>
              </a:rPr>
              <a:t>Loại thức uống nào dưới đây gây hại cho gan của bạn ? </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a:t>
            </a: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baseline="0" noProof="0" smtClean="0">
                <a:ln>
                  <a:noFill/>
                </a:ln>
                <a:solidFill>
                  <a:prstClr val="white"/>
                </a:solidFill>
                <a:effectLst/>
                <a:uLnTx/>
                <a:uFillTx/>
                <a:latin typeface="Calibri" panose="020F0502020204030204"/>
                <a:ea typeface="Tahoma" panose="020B0604030504040204" charset="0"/>
                <a:cs typeface="Tahoma" panose="020B0604030504040204" charset="0"/>
              </a:rPr>
              <a:t>Rượu</a:t>
            </a:r>
            <a:r>
              <a:rPr lang="en-US" sz="2000" smtClean="0">
                <a:solidFill>
                  <a:prstClr val="white"/>
                </a:solidFill>
                <a:latin typeface="Calibri" panose="020F0502020204030204"/>
                <a:ea typeface="Tahoma" panose="020B0604030504040204" charset="0"/>
                <a:cs typeface="Tahoma" panose="020B0604030504040204" charset="0"/>
              </a:rPr>
              <a:t> trắng</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a:t>
            </a: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baseline="0" noProof="0" smtClean="0">
                <a:ln>
                  <a:noFill/>
                </a:ln>
                <a:solidFill>
                  <a:prstClr val="white"/>
                </a:solidFill>
                <a:effectLst/>
                <a:uLnTx/>
                <a:uFillTx/>
                <a:latin typeface="Calibri" panose="020F0502020204030204"/>
                <a:ea typeface="Tahoma" panose="020B0604030504040204" charset="0"/>
                <a:cs typeface="Tahoma" panose="020B0604030504040204" charset="0"/>
              </a:rPr>
              <a:t>Nước</a:t>
            </a:r>
            <a:r>
              <a:rPr kumimoji="0" lang="en-US" sz="2000" b="0" i="0" u="none" strike="noStrike" kern="1200" cap="none" spc="0" normalizeH="0" noProof="0" smtClean="0">
                <a:ln>
                  <a:noFill/>
                </a:ln>
                <a:solidFill>
                  <a:prstClr val="white"/>
                </a:solidFill>
                <a:effectLst/>
                <a:uLnTx/>
                <a:uFillTx/>
                <a:latin typeface="Calibri" panose="020F0502020204030204"/>
                <a:ea typeface="Tahoma" panose="020B0604030504040204" charset="0"/>
                <a:cs typeface="Tahoma" panose="020B0604030504040204" charset="0"/>
              </a:rPr>
              <a:t> khoáng</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a:t>
            </a: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 </a:t>
            </a:r>
            <a:r>
              <a:rPr lang="en-US" sz="2000" smtClean="0">
                <a:solidFill>
                  <a:schemeClr val="bg1"/>
                </a:solidFill>
                <a:latin typeface="Calibri" panose="020F0502020204030204"/>
                <a:ea typeface="Tahoma" panose="020B0604030504040204" charset="0"/>
                <a:cs typeface="Tahoma" panose="020B0604030504040204" charset="0"/>
              </a:rPr>
              <a:t>Nước lọc</a:t>
            </a:r>
            <a:endParaRPr kumimoji="0" lang="en-US" sz="20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a:t>
            </a: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 </a:t>
            </a:r>
            <a:r>
              <a:rPr kumimoji="0" lang="en-US" sz="2000" b="0" i="0" u="none" strike="noStrike" kern="1200" cap="none" spc="0" normalizeH="0" baseline="0" noProof="0" smtClean="0">
                <a:ln>
                  <a:noFill/>
                </a:ln>
                <a:solidFill>
                  <a:prstClr val="white"/>
                </a:solidFill>
                <a:effectLst/>
                <a:uLnTx/>
                <a:uFillTx/>
                <a:latin typeface="Calibri" panose="020F0502020204030204"/>
                <a:ea typeface="Tahoma" panose="020B0604030504040204" charset="0"/>
                <a:cs typeface="Tahoma" panose="020B0604030504040204" charset="0"/>
              </a:rPr>
              <a:t>Nước</a:t>
            </a:r>
            <a:r>
              <a:rPr kumimoji="0" lang="en-US" sz="2000" b="0" i="0" u="none" strike="noStrike" kern="1200" cap="none" spc="0" normalizeH="0" noProof="0" smtClean="0">
                <a:ln>
                  <a:noFill/>
                </a:ln>
                <a:solidFill>
                  <a:prstClr val="white"/>
                </a:solidFill>
                <a:effectLst/>
                <a:uLnTx/>
                <a:uFillTx/>
                <a:latin typeface="Calibri" panose="020F0502020204030204"/>
                <a:ea typeface="Tahoma" panose="020B0604030504040204" charset="0"/>
                <a:cs typeface="Tahoma" panose="020B0604030504040204" charset="0"/>
              </a:rPr>
              <a:t> ép trái cây</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4711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Times New Roman" panose="02020603050405020304" pitchFamily="18" charset="0"/>
                <a:ea typeface="Cambria" panose="02040503050406030204" pitchFamily="18" charset="0"/>
              </a:rPr>
              <a:t>HƯỚNG DẪN SỬ DỤNG</a:t>
            </a:r>
            <a:endParaRPr lang="en-US" sz="3600" b="1" dirty="0">
              <a:latin typeface="Times New Roman" panose="02020603050405020304" pitchFamily="18" charset="0"/>
              <a:ea typeface="Cambria" panose="02040503050406030204" pitchFamily="18" charset="0"/>
            </a:endParaRPr>
          </a:p>
          <a:p>
            <a:r>
              <a:rPr lang="en-US" sz="2500" dirty="0" err="1">
                <a:latin typeface="Times New Roman" panose="02020603050405020304" pitchFamily="18" charset="0"/>
                <a:ea typeface="Cambria" panose="02040503050406030204" pitchFamily="18" charset="0"/>
              </a:rPr>
              <a:t>Bước</a:t>
            </a:r>
            <a:r>
              <a:rPr lang="en-US" sz="2500" dirty="0">
                <a:latin typeface="Times New Roman" panose="02020603050405020304" pitchFamily="18" charset="0"/>
                <a:ea typeface="Cambria" panose="02040503050406030204" pitchFamily="18" charset="0"/>
              </a:rPr>
              <a:t> 1: </a:t>
            </a:r>
            <a:r>
              <a:rPr lang="en-US" sz="2500" dirty="0" err="1">
                <a:latin typeface="Times New Roman" panose="02020603050405020304" pitchFamily="18" charset="0"/>
                <a:ea typeface="Cambria" panose="02040503050406030204" pitchFamily="18" charset="0"/>
              </a:rPr>
              <a:t>Bấm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vào</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màn</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hình</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ra</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câu</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hỏi</a:t>
            </a:r>
            <a:endParaRPr lang="en-US" sz="2500" dirty="0">
              <a:latin typeface="Times New Roman" panose="02020603050405020304" pitchFamily="18" charset="0"/>
              <a:ea typeface="Cambria" panose="02040503050406030204" pitchFamily="18" charset="0"/>
            </a:endParaRPr>
          </a:p>
          <a:p>
            <a:r>
              <a:rPr lang="en-US" sz="2500" dirty="0" err="1">
                <a:latin typeface="Times New Roman" panose="02020603050405020304" pitchFamily="18" charset="0"/>
                <a:ea typeface="Cambria" panose="02040503050406030204" pitchFamily="18" charset="0"/>
              </a:rPr>
              <a:t>Bước</a:t>
            </a:r>
            <a:r>
              <a:rPr lang="en-US" sz="2500" dirty="0">
                <a:latin typeface="Times New Roman" panose="02020603050405020304" pitchFamily="18" charset="0"/>
                <a:ea typeface="Cambria" panose="02040503050406030204" pitchFamily="18" charset="0"/>
              </a:rPr>
              <a:t> 2: </a:t>
            </a:r>
            <a:r>
              <a:rPr lang="en-US" sz="2500" dirty="0" err="1">
                <a:latin typeface="Times New Roman" panose="02020603050405020304" pitchFamily="18" charset="0"/>
                <a:ea typeface="Cambria" panose="02040503050406030204" pitchFamily="18" charset="0"/>
              </a:rPr>
              <a:t>Bấm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tiếp</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vào</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màn</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hình</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ra</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đáp</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án</a:t>
            </a:r>
            <a:endParaRPr lang="en-US" sz="2500" dirty="0">
              <a:latin typeface="Times New Roman" panose="02020603050405020304" pitchFamily="18" charset="0"/>
              <a:ea typeface="Cambria" panose="02040503050406030204" pitchFamily="18" charset="0"/>
            </a:endParaRPr>
          </a:p>
          <a:p>
            <a:r>
              <a:rPr lang="en-US" sz="2500" dirty="0" err="1">
                <a:latin typeface="Times New Roman" panose="02020603050405020304" pitchFamily="18" charset="0"/>
                <a:ea typeface="Cambria" panose="02040503050406030204" pitchFamily="18" charset="0"/>
              </a:rPr>
              <a:t>Bước</a:t>
            </a:r>
            <a:r>
              <a:rPr lang="en-US" sz="2500" dirty="0">
                <a:latin typeface="Times New Roman" panose="02020603050405020304" pitchFamily="18" charset="0"/>
                <a:ea typeface="Cambria" panose="02040503050406030204" pitchFamily="18" charset="0"/>
              </a:rPr>
              <a:t> 3: </a:t>
            </a:r>
            <a:r>
              <a:rPr lang="en-US" sz="2500" dirty="0" err="1">
                <a:latin typeface="Times New Roman" panose="02020603050405020304" pitchFamily="18" charset="0"/>
                <a:ea typeface="Cambria" panose="02040503050406030204" pitchFamily="18" charset="0"/>
              </a:rPr>
              <a:t>Bấm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vào</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chiếc</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xe</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của</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xì</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trum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để</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vượt</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chướng</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ngại</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vật</a:t>
            </a:r>
            <a:r>
              <a:rPr lang="en-US" sz="2500" dirty="0">
                <a:latin typeface="Times New Roman" panose="02020603050405020304" pitchFamily="18" charset="0"/>
                <a:ea typeface="Cambria" panose="02040503050406030204" pitchFamily="18" charset="0"/>
              </a:rPr>
              <a:t>.</a:t>
            </a:r>
          </a:p>
          <a:p>
            <a:r>
              <a:rPr lang="vi-VN"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Trường</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hợp</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học</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sinh</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không</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có</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đáp</a:t>
            </a:r>
            <a:r>
              <a:rPr lang="en-US" sz="2500" b="1" i="1" dirty="0">
                <a:solidFill>
                  <a:schemeClr val="tx1"/>
                </a:solidFill>
                <a:latin typeface="Times New Roman" panose="02020603050405020304" pitchFamily="18" charset="0"/>
                <a:ea typeface="Cambria" panose="02040503050406030204" pitchFamily="18" charset="0"/>
              </a:rPr>
              <a:t> </a:t>
            </a:r>
            <a:r>
              <a:rPr lang="en-US" sz="2500" b="1" i="1" dirty="0" err="1">
                <a:solidFill>
                  <a:schemeClr val="tx1"/>
                </a:solidFill>
                <a:latin typeface="Times New Roman" panose="02020603050405020304" pitchFamily="18" charset="0"/>
                <a:ea typeface="Cambria" panose="02040503050406030204" pitchFamily="18" charset="0"/>
              </a:rPr>
              <a:t>án</a:t>
            </a:r>
            <a:r>
              <a:rPr lang="en-US" sz="2500" b="1" i="1" dirty="0">
                <a:solidFill>
                  <a:schemeClr val="tx1"/>
                </a:solidFill>
                <a:latin typeface="Times New Roman" panose="02020603050405020304" pitchFamily="18" charset="0"/>
                <a:ea typeface="Cambria" panose="02040503050406030204" pitchFamily="18" charset="0"/>
              </a:rPr>
              <a:t>.</a:t>
            </a:r>
          </a:p>
          <a:p>
            <a:r>
              <a:rPr lang="en-US" sz="2500" dirty="0" err="1">
                <a:latin typeface="Times New Roman" panose="02020603050405020304" pitchFamily="18" charset="0"/>
                <a:ea typeface="Cambria" panose="02040503050406030204" pitchFamily="18" charset="0"/>
              </a:rPr>
              <a:t>Bước</a:t>
            </a:r>
            <a:r>
              <a:rPr lang="en-US" sz="2500" dirty="0">
                <a:latin typeface="Times New Roman" panose="02020603050405020304" pitchFamily="18" charset="0"/>
                <a:ea typeface="Cambria" panose="02040503050406030204" pitchFamily="18" charset="0"/>
              </a:rPr>
              <a:t> 1: </a:t>
            </a:r>
            <a:r>
              <a:rPr lang="en-US" sz="2500" dirty="0" err="1">
                <a:latin typeface="Times New Roman" panose="02020603050405020304" pitchFamily="18" charset="0"/>
                <a:ea typeface="Cambria" panose="02040503050406030204" pitchFamily="18" charset="0"/>
              </a:rPr>
              <a:t>Bấm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vào</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xì</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trum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thảm</a:t>
            </a:r>
            <a:r>
              <a:rPr lang="en-US" sz="2500" dirty="0">
                <a:latin typeface="Times New Roman" panose="02020603050405020304" pitchFamily="18" charset="0"/>
                <a:ea typeface="Cambria" panose="02040503050406030204" pitchFamily="18" charset="0"/>
              </a:rPr>
              <a:t> bay </a:t>
            </a:r>
            <a:r>
              <a:rPr lang="en-US" sz="2500" dirty="0" err="1">
                <a:latin typeface="Times New Roman" panose="02020603050405020304" pitchFamily="18" charset="0"/>
                <a:ea typeface="Cambria" panose="02040503050406030204" pitchFamily="18" charset="0"/>
              </a:rPr>
              <a:t>sẽ</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ra</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đáp</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án</a:t>
            </a:r>
            <a:r>
              <a:rPr lang="en-US" sz="2500" dirty="0">
                <a:latin typeface="Times New Roman" panose="02020603050405020304" pitchFamily="18" charset="0"/>
                <a:ea typeface="Cambria" panose="02040503050406030204" pitchFamily="18" charset="0"/>
              </a:rPr>
              <a:t>.</a:t>
            </a:r>
            <a:r>
              <a:rPr lang="vi-VN" sz="2500" dirty="0">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Bấm</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vào</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xì</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trum</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thảm</a:t>
            </a:r>
            <a:r>
              <a:rPr lang="en-US" sz="2500" dirty="0">
                <a:solidFill>
                  <a:schemeClr val="bg1"/>
                </a:solidFill>
                <a:latin typeface="Times New Roman" panose="02020603050405020304" pitchFamily="18" charset="0"/>
                <a:ea typeface="Cambria" panose="02040503050406030204" pitchFamily="18" charset="0"/>
              </a:rPr>
              <a:t> bay </a:t>
            </a:r>
            <a:r>
              <a:rPr lang="en-US" sz="2500" dirty="0" err="1">
                <a:solidFill>
                  <a:schemeClr val="bg1"/>
                </a:solidFill>
                <a:latin typeface="Times New Roman" panose="02020603050405020304" pitchFamily="18" charset="0"/>
                <a:ea typeface="Cambria" panose="02040503050406030204" pitchFamily="18" charset="0"/>
              </a:rPr>
              <a:t>sẽ</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mất</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đáp</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án</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mà</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xì</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trum</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thảm</a:t>
            </a:r>
            <a:r>
              <a:rPr lang="en-US" sz="2500" dirty="0">
                <a:solidFill>
                  <a:schemeClr val="bg1"/>
                </a:solidFill>
                <a:latin typeface="Times New Roman" panose="02020603050405020304" pitchFamily="18" charset="0"/>
                <a:ea typeface="Cambria" panose="02040503050406030204" pitchFamily="18" charset="0"/>
              </a:rPr>
              <a:t> bay </a:t>
            </a:r>
            <a:r>
              <a:rPr lang="en-US" sz="2500" dirty="0" err="1">
                <a:solidFill>
                  <a:schemeClr val="bg1"/>
                </a:solidFill>
                <a:latin typeface="Times New Roman" panose="02020603050405020304" pitchFamily="18" charset="0"/>
                <a:ea typeface="Cambria" panose="02040503050406030204" pitchFamily="18" charset="0"/>
              </a:rPr>
              <a:t>đưa</a:t>
            </a:r>
            <a:r>
              <a:rPr lang="en-US" sz="2500" dirty="0">
                <a:solidFill>
                  <a:schemeClr val="bg1"/>
                </a:solidFill>
                <a:latin typeface="Times New Roman" panose="02020603050405020304" pitchFamily="18" charset="0"/>
                <a:ea typeface="Cambria" panose="02040503050406030204" pitchFamily="18" charset="0"/>
              </a:rPr>
              <a:t> </a:t>
            </a:r>
            <a:r>
              <a:rPr lang="en-US" sz="2500" dirty="0" err="1">
                <a:solidFill>
                  <a:schemeClr val="bg1"/>
                </a:solidFill>
                <a:latin typeface="Times New Roman" panose="02020603050405020304" pitchFamily="18" charset="0"/>
                <a:ea typeface="Cambria" panose="02040503050406030204" pitchFamily="18" charset="0"/>
              </a:rPr>
              <a:t>ra</a:t>
            </a:r>
            <a:r>
              <a:rPr lang="vi-VN" sz="2500" dirty="0">
                <a:solidFill>
                  <a:schemeClr val="bg1"/>
                </a:solidFill>
                <a:latin typeface="Times New Roman" panose="02020603050405020304" pitchFamily="18" charset="0"/>
                <a:ea typeface="Cambria" panose="02040503050406030204" pitchFamily="18" charset="0"/>
              </a:rPr>
              <a:t>.</a:t>
            </a:r>
            <a:endParaRPr lang="en-US" sz="2500" dirty="0">
              <a:latin typeface="Times New Roman" panose="02020603050405020304" pitchFamily="18" charset="0"/>
              <a:ea typeface="Cambria" panose="02040503050406030204" pitchFamily="18" charset="0"/>
            </a:endParaRPr>
          </a:p>
          <a:p>
            <a:r>
              <a:rPr lang="en-US" sz="2500" dirty="0" err="1">
                <a:latin typeface="Times New Roman" panose="02020603050405020304" pitchFamily="18" charset="0"/>
                <a:ea typeface="Cambria" panose="02040503050406030204" pitchFamily="18" charset="0"/>
              </a:rPr>
              <a:t>Bước</a:t>
            </a:r>
            <a:r>
              <a:rPr lang="en-US" sz="2500" dirty="0">
                <a:latin typeface="Times New Roman" panose="02020603050405020304" pitchFamily="18" charset="0"/>
                <a:ea typeface="Cambria" panose="02040503050406030204" pitchFamily="18" charset="0"/>
              </a:rPr>
              <a:t> 2: </a:t>
            </a:r>
            <a:r>
              <a:rPr lang="en-US" sz="2500" dirty="0" err="1">
                <a:latin typeface="Times New Roman" panose="02020603050405020304" pitchFamily="18" charset="0"/>
                <a:ea typeface="Cambria" panose="02040503050406030204" pitchFamily="18" charset="0"/>
              </a:rPr>
              <a:t>Bấm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tiếp</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vào</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màn</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hình</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để</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ra</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đáp</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án</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cuối</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cùng</a:t>
            </a:r>
            <a:r>
              <a:rPr lang="en-US" sz="2500" dirty="0">
                <a:latin typeface="Times New Roman" panose="02020603050405020304" pitchFamily="18" charset="0"/>
                <a:ea typeface="Cambria" panose="02040503050406030204" pitchFamily="18" charset="0"/>
              </a:rPr>
              <a:t>.</a:t>
            </a:r>
          </a:p>
          <a:p>
            <a:r>
              <a:rPr lang="en-US" sz="2500" dirty="0" err="1">
                <a:latin typeface="Times New Roman" panose="02020603050405020304" pitchFamily="18" charset="0"/>
                <a:ea typeface="Cambria" panose="02040503050406030204" pitchFamily="18" charset="0"/>
              </a:rPr>
              <a:t>Bước</a:t>
            </a:r>
            <a:r>
              <a:rPr lang="en-US" sz="2500" dirty="0">
                <a:latin typeface="Times New Roman" panose="02020603050405020304" pitchFamily="18" charset="0"/>
                <a:ea typeface="Cambria" panose="02040503050406030204" pitchFamily="18" charset="0"/>
              </a:rPr>
              <a:t> 3: </a:t>
            </a:r>
            <a:r>
              <a:rPr lang="en-US" sz="2500" dirty="0" err="1">
                <a:latin typeface="Times New Roman" panose="02020603050405020304" pitchFamily="18" charset="0"/>
                <a:ea typeface="Cambria" panose="02040503050406030204" pitchFamily="18" charset="0"/>
              </a:rPr>
              <a:t>Bấm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vào</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chiếc</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xe</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của</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xì</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trum</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để</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vượt</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chướng</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ngại</a:t>
            </a:r>
            <a:r>
              <a:rPr lang="en-US" sz="2500" dirty="0">
                <a:latin typeface="Times New Roman" panose="02020603050405020304" pitchFamily="18" charset="0"/>
                <a:ea typeface="Cambria" panose="02040503050406030204" pitchFamily="18" charset="0"/>
              </a:rPr>
              <a:t> </a:t>
            </a:r>
            <a:r>
              <a:rPr lang="en-US" sz="2500" dirty="0" err="1">
                <a:latin typeface="Times New Roman" panose="02020603050405020304" pitchFamily="18" charset="0"/>
                <a:ea typeface="Cambria" panose="02040503050406030204" pitchFamily="18" charset="0"/>
              </a:rPr>
              <a:t>vật</a:t>
            </a:r>
            <a:r>
              <a:rPr lang="en-US" sz="2500" dirty="0">
                <a:latin typeface="Times New Roman" panose="020206030504050203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42511"/>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1</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 </a:t>
            </a:r>
            <a:r>
              <a:rPr lang="en-US" sz="3200" b="1">
                <a:solidFill>
                  <a:srgbClr val="F60000"/>
                </a:solidFill>
                <a:latin typeface="Times New Roman" panose="02020603050405020304" pitchFamily="18" charset="0"/>
                <a:ea typeface="Cambria" panose="02040503050406030204" pitchFamily="18" charset="0"/>
                <a:cs typeface="Arial" panose="020B0604020202020204" pitchFamily="34" charset="0"/>
              </a:rPr>
              <a:t>K</a:t>
            </a:r>
            <a:r>
              <a:rPr lang="vi-VN" sz="3200" b="1">
                <a:solidFill>
                  <a:srgbClr val="F60000"/>
                </a:solidFill>
                <a:latin typeface="Times New Roman" panose="020206030504050203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Times New Roman" panose="02020603050405020304" pitchFamily="18" charset="0"/>
                <a:ea typeface="Cambria" panose="02040503050406030204" pitchFamily="18" charset="0"/>
              </a:rPr>
              <a:t>Hãy </a:t>
            </a:r>
            <a:r>
              <a:rPr lang="en-US" altLang="en-US" sz="3200" err="1">
                <a:solidFill>
                  <a:srgbClr val="0000CC"/>
                </a:solidFill>
                <a:latin typeface="Times New Roman" panose="02020603050405020304" pitchFamily="18" charset="0"/>
                <a:ea typeface="Cambria" panose="02040503050406030204" pitchFamily="18" charset="0"/>
              </a:rPr>
              <a:t>kể</a:t>
            </a:r>
            <a:r>
              <a:rPr lang="en-US" altLang="en-US" sz="3200">
                <a:solidFill>
                  <a:srgbClr val="0000CC"/>
                </a:solidFill>
                <a:latin typeface="Times New Roman" panose="020206030504050203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Times New Roman" panose="020206030504050203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ea typeface="Cambria" panose="02040503050406030204" pitchFamily="18" charset="0"/>
              </a:rPr>
              <a:t>Thảo luận cặp đôi </a:t>
            </a:r>
            <a:r>
              <a:rPr lang="en-US" sz="2800" b="1" i="1">
                <a:latin typeface="Times New Roman" panose="020206030504050203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Times New Roman" panose="020206030504050203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910220"/>
          </a:xfrm>
          <a:prstGeom prst="rect">
            <a:avLst/>
          </a:prstGeom>
          <a:noFill/>
        </p:spPr>
        <p:txBody>
          <a:bodyPr wrap="square">
            <a:spAutoFit/>
          </a:bodyPr>
          <a:lstStyle/>
          <a:p>
            <a:pPr>
              <a:lnSpc>
                <a:spcPct val="107000"/>
              </a:lnSpc>
              <a:spcAft>
                <a:spcPts val="0"/>
              </a:spcAft>
            </a:pPr>
            <a:r>
              <a:rPr lang="en-US" sz="2400">
                <a:latin typeface="Times New Roman" panose="02020603050405020304" pitchFamily="18" charset="0"/>
                <a:ea typeface="Cambria" panose="02040503050406030204" pitchFamily="18" charset="0"/>
              </a:rPr>
              <a:t>Mỗi h</a:t>
            </a:r>
            <a:r>
              <a:rPr lang="vi-VN" sz="2400">
                <a:effectLst/>
                <a:latin typeface="Times New Roman" panose="020206030504050203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Times New Roman" panose="020206030504050203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Times New Roman" panose="020206030504050203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Times New Roman" panose="02020603050405020304" pitchFamily="18" charset="0"/>
                <a:ea typeface="Cambria" panose="02040503050406030204" pitchFamily="18" charset="0"/>
              </a:rPr>
              <a:t>       </a:t>
            </a:r>
            <a:r>
              <a:rPr lang="en-US" sz="2400">
                <a:latin typeface="Times New Roman" panose="02020603050405020304" pitchFamily="18" charset="0"/>
                <a:ea typeface="Cambria" panose="02040503050406030204" pitchFamily="18" charset="0"/>
              </a:rPr>
              <a:t>Biên tập hình ảnh, làm báo cáo bằng powerpoint hoặc canva,… nộp vào tiết học sau. </a:t>
            </a:r>
            <a:endParaRPr lang="vi-VN" sz="240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Times New Roman" panose="02020603050405020304" pitchFamily="18"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Times New Roman" panose="02020603050405020304" pitchFamily="18" charset="0"/>
              <a:ea typeface="Cambria" panose="02040503050406030204" charset="0"/>
              <a:cs typeface="Broadway" panose="04040905080B0202050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Times New Roman" panose="020206030504050203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4" name="Rectangle 3">
            <a:extLst>
              <a:ext uri="{FF2B5EF4-FFF2-40B4-BE49-F238E27FC236}">
                <a16:creationId xmlns:a16="http://schemas.microsoft.com/office/drawing/2014/main" id="{201FDFEF-F1DA-FBFE-68C4-75B20F440627}"/>
              </a:ext>
            </a:extLst>
          </p:cNvPr>
          <p:cNvSpPr/>
          <p:nvPr/>
        </p:nvSpPr>
        <p:spPr>
          <a:xfrm>
            <a:off x="144805" y="135533"/>
            <a:ext cx="9060741"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ea typeface="Cambria" panose="02040503050406030204" pitchFamily="18" charset="0"/>
              </a:rPr>
              <a:t>Thảo luận </a:t>
            </a:r>
            <a:r>
              <a:rPr lang="en-US" sz="2400" b="1" smtClean="0">
                <a:latin typeface="Times New Roman" panose="02020603050405020304" pitchFamily="18" charset="0"/>
                <a:ea typeface="Cambria" panose="02040503050406030204" pitchFamily="18" charset="0"/>
              </a:rPr>
              <a:t>nhóm ( 4 bạn) </a:t>
            </a:r>
            <a:r>
              <a:rPr lang="en-US" sz="2400" b="1">
                <a:latin typeface="Times New Roman" panose="02020603050405020304" pitchFamily="18" charset="0"/>
                <a:ea typeface="Cambria" panose="02040503050406030204" pitchFamily="18" charset="0"/>
              </a:rPr>
              <a:t>trả lời câu hỏi hoàn thành phiếu học tập </a:t>
            </a:r>
            <a:r>
              <a:rPr lang="en-US" sz="2400" b="1" smtClean="0">
                <a:latin typeface="Times New Roman" panose="02020603050405020304" pitchFamily="18" charset="0"/>
                <a:ea typeface="Cambria" panose="02040503050406030204" pitchFamily="18" charset="0"/>
              </a:rPr>
              <a:t>số </a:t>
            </a:r>
            <a:r>
              <a:rPr lang="en-US" sz="2400" b="1" i="1" smtClean="0">
                <a:latin typeface="Times New Roman" panose="02020603050405020304" pitchFamily="18" charset="0"/>
                <a:ea typeface="Cambria" panose="02040503050406030204" pitchFamily="18" charset="0"/>
              </a:rPr>
              <a:t>(</a:t>
            </a:r>
            <a:r>
              <a:rPr lang="en-US" sz="2400" b="1" i="1">
                <a:latin typeface="Times New Roman" panose="020206030504050203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635026"/>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Times New Roman" panose="02020603050405020304" pitchFamily="18" charset="0"/>
                        <a:ea typeface="Cambria" panose="02040503050406030204" pitchFamily="18" charset="0"/>
                      </a:endParaRPr>
                    </a:p>
                  </a:txBody>
                  <a:tcPr/>
                </a:tc>
                <a:tc>
                  <a:txBody>
                    <a:bodyPr/>
                    <a:lstStyle/>
                    <a:p>
                      <a:pPr algn="ctr"/>
                      <a:r>
                        <a:rPr lang="en-US" sz="2800" b="1">
                          <a:solidFill>
                            <a:srgbClr val="FF3399"/>
                          </a:solidFill>
                          <a:latin typeface="Times New Roman" panose="02020603050405020304" pitchFamily="18" charset="0"/>
                          <a:ea typeface="Cambria" panose="02040503050406030204" pitchFamily="18" charset="0"/>
                        </a:rPr>
                        <a:t>CÂU HỎI</a:t>
                      </a:r>
                    </a:p>
                  </a:txBody>
                  <a:tcPr/>
                </a:tc>
                <a:tc>
                  <a:txBody>
                    <a:bodyPr/>
                    <a:lstStyle/>
                    <a:p>
                      <a:pPr algn="ctr"/>
                      <a:r>
                        <a:rPr lang="en-US" sz="2800" b="1">
                          <a:solidFill>
                            <a:srgbClr val="FF3399"/>
                          </a:solidFill>
                          <a:latin typeface="Times New Roman" panose="020206030504050203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Times New Roman" panose="020206030504050203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Times New Roman" panose="02020603050405020304" pitchFamily="18" charset="0"/>
                          <a:ea typeface="Cambria" panose="02040503050406030204" pitchFamily="18" charset="0"/>
                        </a:rPr>
                        <a:t>1/ Tại sao ta cần ăn nhiều loại thức ăn như vậy?</a:t>
                      </a:r>
                    </a:p>
                    <a:p>
                      <a:pPr algn="just"/>
                      <a:endParaRPr lang="en-US" sz="2600">
                        <a:solidFill>
                          <a:srgbClr val="FF3399"/>
                        </a:solidFill>
                        <a:latin typeface="Times New Roman" panose="02020603050405020304" pitchFamily="18" charset="0"/>
                        <a:ea typeface="Cambria" panose="02040503050406030204" pitchFamily="18" charset="0"/>
                      </a:endParaRPr>
                    </a:p>
                  </a:txBody>
                  <a:tcPr/>
                </a:tc>
                <a:tc>
                  <a:txBody>
                    <a:bodyPr/>
                    <a:lstStyle/>
                    <a:p>
                      <a:pPr algn="ctr"/>
                      <a:endParaRPr lang="en-US" sz="2800">
                        <a:latin typeface="Times New Roman" panose="020206030504050203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Times New Roman" panose="020206030504050203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Times New Roman" panose="02020603050405020304" pitchFamily="18" charset="0"/>
                          <a:ea typeface="Cambria" panose="02040503050406030204" pitchFamily="18" charset="0"/>
                        </a:rPr>
                        <a:t>2/ Kể tên</a:t>
                      </a:r>
                      <a:r>
                        <a:rPr lang="vi-VN" sz="2600">
                          <a:solidFill>
                            <a:schemeClr val="tx1"/>
                          </a:solidFill>
                          <a:latin typeface="Times New Roman" panose="02020603050405020304" pitchFamily="18" charset="0"/>
                          <a:ea typeface="Cambria" panose="02040503050406030204" pitchFamily="18" charset="0"/>
                        </a:rPr>
                        <a:t> các </a:t>
                      </a:r>
                      <a:r>
                        <a:rPr lang="en-US" sz="2600">
                          <a:solidFill>
                            <a:schemeClr val="tx1"/>
                          </a:solidFill>
                          <a:latin typeface="Times New Roman" panose="02020603050405020304" pitchFamily="18" charset="0"/>
                          <a:ea typeface="Cambria" panose="02040503050406030204" pitchFamily="18" charset="0"/>
                        </a:rPr>
                        <a:t>nhóm </a:t>
                      </a:r>
                      <a:r>
                        <a:rPr lang="vi-VN" sz="2600">
                          <a:solidFill>
                            <a:schemeClr val="tx1"/>
                          </a:solidFill>
                          <a:latin typeface="Times New Roman" panose="02020603050405020304" pitchFamily="18" charset="0"/>
                          <a:ea typeface="Cambria" panose="02040503050406030204" pitchFamily="18" charset="0"/>
                        </a:rPr>
                        <a:t>chất dinh dưỡng có trong các loại thức ăn trê</a:t>
                      </a:r>
                      <a:r>
                        <a:rPr lang="en-US" sz="2600">
                          <a:solidFill>
                            <a:schemeClr val="tx1"/>
                          </a:solidFill>
                          <a:latin typeface="Times New Roman" panose="02020603050405020304" pitchFamily="18" charset="0"/>
                          <a:ea typeface="Cambria" panose="02040503050406030204" pitchFamily="18" charset="0"/>
                        </a:rPr>
                        <a:t>n? </a:t>
                      </a:r>
                    </a:p>
                    <a:p>
                      <a:pPr algn="just"/>
                      <a:endParaRPr lang="en-US" sz="2600">
                        <a:solidFill>
                          <a:schemeClr val="tx1"/>
                        </a:solidFill>
                        <a:latin typeface="Times New Roman" panose="02020603050405020304" pitchFamily="18" charset="0"/>
                        <a:ea typeface="Cambria" panose="02040503050406030204" pitchFamily="18" charset="0"/>
                      </a:endParaRPr>
                    </a:p>
                  </a:txBody>
                  <a:tcPr/>
                </a:tc>
                <a:tc>
                  <a:txBody>
                    <a:bodyPr/>
                    <a:lstStyle/>
                    <a:p>
                      <a:pPr algn="ctr"/>
                      <a:endParaRPr lang="en-US" sz="2800">
                        <a:solidFill>
                          <a:schemeClr val="tx1"/>
                        </a:solidFill>
                        <a:latin typeface="Times New Roman" panose="020206030504050203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Times New Roman" panose="020206030504050203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Times New Roman" panose="02020603050405020304" pitchFamily="18" charset="0"/>
                <a:ea typeface="Cambria" panose="02040503050406030204" pitchFamily="18" charset="0"/>
              </a:rPr>
              <a:t>Carbonhydrate, protein, chất béo, vitamin, chất khoáng </a:t>
            </a:r>
          </a:p>
        </p:txBody>
      </p:sp>
      <p:graphicFrame>
        <p:nvGraphicFramePr>
          <p:cNvPr id="9"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1765811707"/>
              </p:ext>
            </p:extLst>
          </p:nvPr>
        </p:nvGraphicFramePr>
        <p:xfrm>
          <a:off x="32510" y="2142589"/>
          <a:ext cx="12159490" cy="4635026"/>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Times New Roman" panose="02020603050405020304" pitchFamily="18" charset="0"/>
                        <a:ea typeface="Cambria" panose="02040503050406030204" pitchFamily="18" charset="0"/>
                      </a:endParaRPr>
                    </a:p>
                  </a:txBody>
                  <a:tcPr/>
                </a:tc>
                <a:tc>
                  <a:txBody>
                    <a:bodyPr/>
                    <a:lstStyle/>
                    <a:p>
                      <a:pPr algn="ctr"/>
                      <a:r>
                        <a:rPr lang="en-US" sz="2800" b="1">
                          <a:solidFill>
                            <a:srgbClr val="FF3399"/>
                          </a:solidFill>
                          <a:latin typeface="Times New Roman" panose="02020603050405020304" pitchFamily="18" charset="0"/>
                          <a:ea typeface="Cambria" panose="02040503050406030204" pitchFamily="18" charset="0"/>
                        </a:rPr>
                        <a:t>CÂU HỎI</a:t>
                      </a:r>
                    </a:p>
                  </a:txBody>
                  <a:tcPr/>
                </a:tc>
                <a:tc>
                  <a:txBody>
                    <a:bodyPr/>
                    <a:lstStyle/>
                    <a:p>
                      <a:pPr algn="ctr"/>
                      <a:r>
                        <a:rPr lang="en-US" sz="2800" b="1">
                          <a:solidFill>
                            <a:srgbClr val="FF3399"/>
                          </a:solidFill>
                          <a:latin typeface="Times New Roman" panose="020206030504050203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Times New Roman" panose="020206030504050203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Times New Roman" panose="02020603050405020304" pitchFamily="18" charset="0"/>
                          <a:ea typeface="Cambria" panose="02040503050406030204" pitchFamily="18" charset="0"/>
                        </a:rPr>
                        <a:t>1/ Tại sao ta cần ăn nhiều loại thức ăn như vậy?</a:t>
                      </a:r>
                    </a:p>
                    <a:p>
                      <a:pPr algn="just"/>
                      <a:endParaRPr lang="en-US" sz="2600">
                        <a:solidFill>
                          <a:srgbClr val="FF3399"/>
                        </a:solidFill>
                        <a:latin typeface="Times New Roman" panose="02020603050405020304" pitchFamily="18" charset="0"/>
                        <a:ea typeface="Cambria" panose="02040503050406030204" pitchFamily="18" charset="0"/>
                      </a:endParaRPr>
                    </a:p>
                  </a:txBody>
                  <a:tcPr/>
                </a:tc>
                <a:tc>
                  <a:txBody>
                    <a:bodyPr/>
                    <a:lstStyle/>
                    <a:p>
                      <a:pPr algn="ctr"/>
                      <a:endParaRPr lang="en-US" sz="2800">
                        <a:latin typeface="Times New Roman" panose="020206030504050203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Times New Roman" panose="020206030504050203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Times New Roman" panose="02020603050405020304" pitchFamily="18" charset="0"/>
                          <a:ea typeface="Cambria" panose="02040503050406030204" pitchFamily="18" charset="0"/>
                        </a:rPr>
                        <a:t>2/ Kể tên</a:t>
                      </a:r>
                      <a:r>
                        <a:rPr lang="vi-VN" sz="2600">
                          <a:solidFill>
                            <a:schemeClr val="tx1"/>
                          </a:solidFill>
                          <a:latin typeface="Times New Roman" panose="02020603050405020304" pitchFamily="18" charset="0"/>
                          <a:ea typeface="Cambria" panose="02040503050406030204" pitchFamily="18" charset="0"/>
                        </a:rPr>
                        <a:t> các </a:t>
                      </a:r>
                      <a:r>
                        <a:rPr lang="en-US" sz="2600">
                          <a:solidFill>
                            <a:schemeClr val="tx1"/>
                          </a:solidFill>
                          <a:latin typeface="Times New Roman" panose="02020603050405020304" pitchFamily="18" charset="0"/>
                          <a:ea typeface="Cambria" panose="02040503050406030204" pitchFamily="18" charset="0"/>
                        </a:rPr>
                        <a:t>nhóm </a:t>
                      </a:r>
                      <a:r>
                        <a:rPr lang="vi-VN" sz="2600">
                          <a:solidFill>
                            <a:schemeClr val="tx1"/>
                          </a:solidFill>
                          <a:latin typeface="Times New Roman" panose="02020603050405020304" pitchFamily="18" charset="0"/>
                          <a:ea typeface="Cambria" panose="02040503050406030204" pitchFamily="18" charset="0"/>
                        </a:rPr>
                        <a:t>chất dinh dưỡng có trong các loại thức ăn trê</a:t>
                      </a:r>
                      <a:r>
                        <a:rPr lang="en-US" sz="2600">
                          <a:solidFill>
                            <a:schemeClr val="tx1"/>
                          </a:solidFill>
                          <a:latin typeface="Times New Roman" panose="02020603050405020304" pitchFamily="18" charset="0"/>
                          <a:ea typeface="Cambria" panose="02040503050406030204" pitchFamily="18" charset="0"/>
                        </a:rPr>
                        <a:t>n? </a:t>
                      </a:r>
                    </a:p>
                    <a:p>
                      <a:pPr algn="just"/>
                      <a:endParaRPr lang="en-US" sz="2600">
                        <a:solidFill>
                          <a:schemeClr val="tx1"/>
                        </a:solidFill>
                        <a:latin typeface="Times New Roman" panose="02020603050405020304" pitchFamily="18" charset="0"/>
                        <a:ea typeface="Cambria" panose="02040503050406030204" pitchFamily="18" charset="0"/>
                      </a:endParaRPr>
                    </a:p>
                  </a:txBody>
                  <a:tcPr/>
                </a:tc>
                <a:tc>
                  <a:txBody>
                    <a:bodyPr/>
                    <a:lstStyle/>
                    <a:p>
                      <a:pPr algn="ctr"/>
                      <a:endParaRPr lang="en-US" sz="2800">
                        <a:solidFill>
                          <a:schemeClr val="tx1"/>
                        </a:solidFill>
                        <a:latin typeface="Times New Roman" panose="020206030504050203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Tree>
    <p:extLst>
      <p:ext uri="{BB962C8B-B14F-4D97-AF65-F5344CB8AC3E}">
        <p14:creationId xmlns:p14="http://schemas.microsoft.com/office/powerpoint/2010/main" val="41797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698</TotalTime>
  <Words>5284</Words>
  <Application>Microsoft Office PowerPoint</Application>
  <PresentationFormat>Widescreen</PresentationFormat>
  <Paragraphs>585</Paragraphs>
  <Slides>71</Slides>
  <Notes>2</Notes>
  <HiddenSlides>0</HiddenSlides>
  <MMClips>40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.VnTime</vt:lpstr>
      <vt:lpstr>Arial</vt:lpstr>
      <vt:lpstr>Broadway</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 bước xây dựng khẩu phần ăn</vt:lpstr>
      <vt:lpstr>PowerPoint Presentation</vt:lpstr>
      <vt:lpstr>Bước 1: Kẻ bảng ghi nội dung cần xác định theo mẫu: </vt:lpstr>
      <vt:lpstr>PowerPoint Presentation</vt:lpstr>
      <vt:lpstr>PowerPoint Presentation</vt:lpstr>
      <vt:lpstr>Bước 3: Xác định giá trị dinh dưỡng của các loại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MY PC</cp:lastModifiedBy>
  <cp:revision>26</cp:revision>
  <dcterms:created xsi:type="dcterms:W3CDTF">2023-07-22T07:34:43Z</dcterms:created>
  <dcterms:modified xsi:type="dcterms:W3CDTF">2023-10-12T15:41:08Z</dcterms:modified>
</cp:coreProperties>
</file>