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1" r:id="rId5"/>
    <p:sldId id="262" r:id="rId6"/>
    <p:sldId id="263" r:id="rId7"/>
    <p:sldId id="264" r:id="rId8"/>
    <p:sldId id="258" r:id="rId9"/>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48"/>
  </p:normalViewPr>
  <p:slideViewPr>
    <p:cSldViewPr snapToGrid="0">
      <p:cViewPr varScale="1">
        <p:scale>
          <a:sx n="77" d="100"/>
          <a:sy n="77" d="100"/>
        </p:scale>
        <p:origin x="4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807D-F289-A692-49DC-B153DD857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5F3D82A8-2F8E-8893-F16D-5935727C1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436468D6-30D3-43DA-D61D-ADACCA940388}"/>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A7DF2646-DF1C-9A82-ED91-AAA12B778BF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B7C0D5F-C5EB-8D02-DD3B-7C76D6EBFAF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99565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A592-A5FD-5A9D-21F8-892304434A8F}"/>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60ADB7D4-FC84-82B1-F47A-C3FEB92D6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8A711C7-F110-D252-7269-29418AB27DEA}"/>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794ED12F-3974-EAAA-1FB0-633C1F88672C}"/>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8CA6B1C-17B8-0FED-1069-C82319203C2A}"/>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72038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C8661-77AE-F8FB-EF3B-B40F9DCFCC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6F9146EC-92D3-6CD9-F9DC-0CEC43C0D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23099EC-DAF4-0130-4761-0E78BC8E9E26}"/>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39FC95DB-2DA3-6AEB-D2C9-D3903BCA12D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2642704-64EB-E497-79DD-B3034DF34E5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3096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76560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C53E-4C73-C063-B635-15650F4C3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8D5639B1-621B-3FD1-7E8A-3FC54AB90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5EA79-B392-72E8-F10C-98DFEE6C63BE}"/>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5A6E7BAD-8340-F7B8-F832-FD27A422CF9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A440BBE-ED7E-7C28-5365-3DBF06D76BC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23486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FA07-ED87-9A44-F46C-16C6036F326C}"/>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D6ED6378-5AF1-112F-C39E-DE8021E3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BA6159F7-4260-DC43-3FFD-0C447711A8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C943417D-EF8C-1A84-22CD-2F3A4503228B}"/>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6" name="Footer Placeholder 5">
            <a:extLst>
              <a:ext uri="{FF2B5EF4-FFF2-40B4-BE49-F238E27FC236}">
                <a16:creationId xmlns:a16="http://schemas.microsoft.com/office/drawing/2014/main" id="{10EF5ECA-496A-E9E7-0450-41ED58A87BD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26442B9-D380-3E4C-49AF-84041552C55B}"/>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76114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7467-F9CD-C2E8-82A6-D29B20B541AD}"/>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D564437A-36DF-0989-38E7-E695F6B56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8EEA1C-53E0-2CF4-FD76-C046613083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B2A0B4ED-AA3D-910C-7680-5848E37B32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18BAC-CE8B-2578-B03D-D9656FFAEE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E7C7638F-E767-2938-BF7E-28A3FDA05BC0}"/>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8" name="Footer Placeholder 7">
            <a:extLst>
              <a:ext uri="{FF2B5EF4-FFF2-40B4-BE49-F238E27FC236}">
                <a16:creationId xmlns:a16="http://schemas.microsoft.com/office/drawing/2014/main" id="{A8F5F98B-1328-03AB-2CD1-5F0E72351FDB}"/>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8FC55C75-3B08-F77B-96AB-5BD106596793}"/>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526106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0316-3AD5-4E58-4140-E3562D6004CB}"/>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F3AB8ED-F9B9-9096-C314-5B3D9583F1FD}"/>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4" name="Footer Placeholder 3">
            <a:extLst>
              <a:ext uri="{FF2B5EF4-FFF2-40B4-BE49-F238E27FC236}">
                <a16:creationId xmlns:a16="http://schemas.microsoft.com/office/drawing/2014/main" id="{483D943F-4A6F-7E57-BDC9-956E601C7070}"/>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53295F6-C8BD-25E5-D37A-234C4AEF3550}"/>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418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2AB24-F65E-CA9F-E559-95E7FE98874E}"/>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3" name="Footer Placeholder 2">
            <a:extLst>
              <a:ext uri="{FF2B5EF4-FFF2-40B4-BE49-F238E27FC236}">
                <a16:creationId xmlns:a16="http://schemas.microsoft.com/office/drawing/2014/main" id="{A08F8B5B-11E5-3204-6F6C-8B8621F00E6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6DB0EB8D-7A3A-5813-9FB2-2DCBABEDB324}"/>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78244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683-324E-9200-ACBD-4ED90CAC7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7702B709-11C2-69A0-A90A-60769B78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A1302BE-AB93-A63D-04F4-955C3F34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1BAE3A-D7D9-B99A-247E-7B04D560F9C9}"/>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6" name="Footer Placeholder 5">
            <a:extLst>
              <a:ext uri="{FF2B5EF4-FFF2-40B4-BE49-F238E27FC236}">
                <a16:creationId xmlns:a16="http://schemas.microsoft.com/office/drawing/2014/main" id="{159EB298-891E-E7AC-F766-8FF91D2EA01F}"/>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857DB29-D3FF-BC61-7894-9758EF9027D7}"/>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53464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4D-E48C-7AA4-04F1-607716A6D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F538E3FB-E7CD-688B-9A17-77AF9853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8BCDA96E-B223-22E1-CA82-9EAD03C87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DB4CF-26AE-A12E-8AB8-3A60B394BDE8}"/>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6" name="Footer Placeholder 5">
            <a:extLst>
              <a:ext uri="{FF2B5EF4-FFF2-40B4-BE49-F238E27FC236}">
                <a16:creationId xmlns:a16="http://schemas.microsoft.com/office/drawing/2014/main" id="{6AEF2439-9580-7FBF-276F-E95B128D9BC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E3DC1C7-1394-A3ED-2390-A27B69FB39EC}"/>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138415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10DE6-9A73-0C9E-15B5-194C42BE4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211381E9-13D9-7262-C11A-6C8B284D9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6C96E48-4CD9-14AE-752D-7119BF81AF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F902-30B0-9F4A-84AC-2F2F72204966}" type="datetimeFigureOut">
              <a:rPr lang="en-VN" smtClean="0"/>
              <a:t>02/13/2023</a:t>
            </a:fld>
            <a:endParaRPr/>
          </a:p>
        </p:txBody>
      </p:sp>
      <p:sp>
        <p:nvSpPr>
          <p:cNvPr id="5" name="Footer Placeholder 4">
            <a:extLst>
              <a:ext uri="{FF2B5EF4-FFF2-40B4-BE49-F238E27FC236}">
                <a16:creationId xmlns:a16="http://schemas.microsoft.com/office/drawing/2014/main" id="{9C7D86FB-293B-702B-C1BF-A2C99E774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a:extLst>
              <a:ext uri="{FF2B5EF4-FFF2-40B4-BE49-F238E27FC236}">
                <a16:creationId xmlns:a16="http://schemas.microsoft.com/office/drawing/2014/main" id="{518D16BE-DEF5-C0F0-502D-1A7F281EC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7EA5F-3B09-1D4C-9A53-FFC87BFC73C2}" type="slidenum">
              <a:rPr lang="en-VN" smtClean="0"/>
              <a:t>‹#›</a:t>
            </a:fld>
            <a:endParaRPr/>
          </a:p>
        </p:txBody>
      </p:sp>
    </p:spTree>
    <p:extLst>
      <p:ext uri="{BB962C8B-B14F-4D97-AF65-F5344CB8AC3E}">
        <p14:creationId xmlns:p14="http://schemas.microsoft.com/office/powerpoint/2010/main" val="18940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591562" y="1580505"/>
            <a:ext cx="9136412" cy="1231106"/>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MÔN CÔNG NGHỆ 6</a:t>
            </a: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a:ln w="38100">
                  <a:noFill/>
                </a:ln>
                <a:solidFill>
                  <a:srgbClr val="FFFF00"/>
                </a:solidFill>
                <a:latin typeface="Times New Roman" panose="02020603050405020304" pitchFamily="18" charset="0"/>
                <a:cs typeface="Times New Roman" panose="02020603050405020304" pitchFamily="18" charset="0"/>
              </a:rPr>
              <a:t>8</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 SỬ DỤNG VÀ BẢO QUẢN TRANG PHỤC</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449489" y="3438009"/>
            <a:ext cx="3234283" cy="954107"/>
          </a:xfrm>
          <a:prstGeom prst="rect">
            <a:avLst/>
          </a:prstGeom>
          <a:noFill/>
        </p:spPr>
        <p:txBody>
          <a:bodyPr wrap="none" rtlCol="0">
            <a:spAutoFit/>
          </a:bodyPr>
          <a:lstStyle/>
          <a:p>
            <a:pPr algn="ct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Hồng</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Liên</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80815"/>
            <a:ext cx="12192000" cy="27754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vi-VN" sz="1412"/>
          </a:p>
        </p:txBody>
      </p:sp>
      <p:sp>
        <p:nvSpPr>
          <p:cNvPr id="4099" name="Rectangle 6"/>
          <p:cNvSpPr>
            <a:spLocks noChangeArrowheads="1"/>
          </p:cNvSpPr>
          <p:nvPr/>
        </p:nvSpPr>
        <p:spPr bwMode="auto">
          <a:xfrm>
            <a:off x="0" y="-103472"/>
            <a:ext cx="215248" cy="7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vi-VN" sz="4157">
              <a:latin typeface=".VnAristote" panose="020B7200000000000000" pitchFamily="34" charset="0"/>
            </a:endParaRPr>
          </a:p>
        </p:txBody>
      </p:sp>
      <p:sp>
        <p:nvSpPr>
          <p:cNvPr id="5126" name="Rectangle 8"/>
          <p:cNvSpPr>
            <a:spLocks noChangeArrowheads="1"/>
          </p:cNvSpPr>
          <p:nvPr/>
        </p:nvSpPr>
        <p:spPr bwMode="auto">
          <a:xfrm>
            <a:off x="1829050" y="732118"/>
            <a:ext cx="8433049" cy="686980"/>
          </a:xfrm>
          <a:prstGeom prst="rect">
            <a:avLst/>
          </a:prstGeom>
          <a:noFill/>
          <a:ln>
            <a:noFill/>
          </a:ln>
          <a:effectLst/>
          <a:extLst/>
        </p:spPr>
        <p:txBody>
          <a:bodyPr lIns="106551" tIns="53275" rIns="106551" bIns="53275">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sz="1882" dirty="0">
                <a:solidFill>
                  <a:schemeClr val="accent2"/>
                </a:solidFill>
                <a:cs typeface="Arial" charset="0"/>
              </a:rPr>
              <a:t>           </a:t>
            </a:r>
            <a:r>
              <a:rPr lang="en-US" altLang="vi-VN" sz="3765" b="1" dirty="0">
                <a:solidFill>
                  <a:srgbClr val="FF912B"/>
                </a:solidFill>
                <a:latin typeface="#9Slide05 Garris" pitchFamily="2" charset="0"/>
                <a:ea typeface="+mj-ea"/>
                <a:cs typeface="+mj-cs"/>
              </a:rPr>
              <a:t>MỤC TIÊU BÀI HỌC</a:t>
            </a:r>
          </a:p>
        </p:txBody>
      </p:sp>
      <p:sp>
        <p:nvSpPr>
          <p:cNvPr id="11" name="Text Box 11"/>
          <p:cNvSpPr txBox="1">
            <a:spLocks noChangeArrowheads="1"/>
          </p:cNvSpPr>
          <p:nvPr/>
        </p:nvSpPr>
        <p:spPr bwMode="auto">
          <a:xfrm>
            <a:off x="610099" y="1416922"/>
            <a:ext cx="10870951" cy="16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3294">
                <a:solidFill>
                  <a:srgbClr val="0000FF"/>
                </a:solidFill>
                <a:latin typeface=".VnTime" panose="020B7200000000000000" pitchFamily="34" charset="0"/>
              </a:rPr>
              <a:t>-</a:t>
            </a:r>
            <a:r>
              <a:rPr lang="en-US" altLang="en-US" sz="3294">
                <a:solidFill>
                  <a:schemeClr val="hlink"/>
                </a:solidFill>
                <a:latin typeface="Times New Roman" panose="02020603050405020304" pitchFamily="18" charset="0"/>
              </a:rPr>
              <a:t>Lựa chọn được trang phục phù hợp với đặc điểm và sở thích của bản thân ,tính chất công việc và điều kiện tài chính của gia đình</a:t>
            </a:r>
            <a:endParaRPr lang="en-US" altLang="vi-VN" sz="3294">
              <a:solidFill>
                <a:schemeClr val="hlink"/>
              </a:solidFill>
              <a:latin typeface="Times New Roman" panose="02020603050405020304" pitchFamily="18" charset="0"/>
            </a:endParaRPr>
          </a:p>
        </p:txBody>
      </p:sp>
      <p:sp>
        <p:nvSpPr>
          <p:cNvPr id="12" name="Text Box 11"/>
          <p:cNvSpPr txBox="1">
            <a:spLocks noChangeArrowheads="1"/>
          </p:cNvSpPr>
          <p:nvPr/>
        </p:nvSpPr>
        <p:spPr bwMode="auto">
          <a:xfrm>
            <a:off x="659902" y="2660775"/>
            <a:ext cx="10872196"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3294" dirty="0">
                <a:solidFill>
                  <a:schemeClr val="hlink"/>
                </a:solidFill>
                <a:latin typeface="Times New Roman" panose="02020603050405020304" pitchFamily="18" charset="0"/>
              </a:rPr>
              <a:t>-</a:t>
            </a:r>
            <a:r>
              <a:rPr lang="en-US" altLang="vi-VN" sz="3294" dirty="0" err="1">
                <a:solidFill>
                  <a:schemeClr val="hlink"/>
                </a:solidFill>
                <a:latin typeface="Times New Roman" panose="02020603050405020304" pitchFamily="18" charset="0"/>
              </a:rPr>
              <a:t>S</a:t>
            </a:r>
            <a:r>
              <a:rPr lang="en-US" altLang="en-US" sz="3294" dirty="0" err="1">
                <a:solidFill>
                  <a:schemeClr val="hlink"/>
                </a:solidFill>
                <a:latin typeface="Times New Roman" panose="02020603050405020304" pitchFamily="18" charset="0"/>
              </a:rPr>
              <a:t>ử</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dụng</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và</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bảo</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quản</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được</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một</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số</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loại</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hình</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trang</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phục</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thông</a:t>
            </a:r>
            <a:r>
              <a:rPr lang="en-US" altLang="en-US" sz="3294" dirty="0">
                <a:solidFill>
                  <a:schemeClr val="hlink"/>
                </a:solidFill>
                <a:latin typeface="Times New Roman" panose="02020603050405020304" pitchFamily="18" charset="0"/>
              </a:rPr>
              <a:t> </a:t>
            </a:r>
            <a:r>
              <a:rPr lang="en-US" altLang="en-US" sz="3294" dirty="0" err="1">
                <a:solidFill>
                  <a:schemeClr val="hlink"/>
                </a:solidFill>
                <a:latin typeface="Times New Roman" panose="02020603050405020304" pitchFamily="18" charset="0"/>
              </a:rPr>
              <a:t>dụng</a:t>
            </a:r>
            <a:endParaRPr lang="en-US" altLang="vi-VN" sz="3294" dirty="0">
              <a:solidFill>
                <a:schemeClr val="hlink"/>
              </a:solidFill>
              <a:latin typeface="Times New Roman" panose="02020603050405020304" pitchFamily="18" charset="0"/>
            </a:endParaRPr>
          </a:p>
        </p:txBody>
      </p:sp>
    </p:spTree>
    <p:extLst>
      <p:ext uri="{BB962C8B-B14F-4D97-AF65-F5344CB8AC3E}">
        <p14:creationId xmlns:p14="http://schemas.microsoft.com/office/powerpoint/2010/main" val="978620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
        <p:nvSpPr>
          <p:cNvPr id="6" name="Title 5"/>
          <p:cNvSpPr>
            <a:spLocks noGrp="1"/>
          </p:cNvSpPr>
          <p:nvPr>
            <p:ph type="title"/>
          </p:nvPr>
        </p:nvSpPr>
        <p:spPr>
          <a:xfrm>
            <a:off x="601383" y="2115423"/>
            <a:ext cx="10973049" cy="2532529"/>
          </a:xfrm>
        </p:spPr>
        <p:txBody>
          <a:bodyPr/>
          <a:lstStyle/>
          <a:p>
            <a:pPr algn="l"/>
            <a:r>
              <a:rPr lang="en-US" altLang="en-US" smtClean="0"/>
              <a:t> </a:t>
            </a:r>
            <a:r>
              <a:rPr lang="en-US" altLang="en-US" sz="3765">
                <a:solidFill>
                  <a:srgbClr val="0070C0"/>
                </a:solidFill>
              </a:rPr>
              <a:t>Làm thế nào để có những bộ trang phục  đẹp bền? Mỗi người có thể lựa chọn sử dụng và bảo quản trang phục của mình như thế nào cho đúng?</a:t>
            </a:r>
          </a:p>
        </p:txBody>
      </p:sp>
      <p:pic>
        <p:nvPicPr>
          <p:cNvPr id="512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098" y="493059"/>
            <a:ext cx="1210235" cy="1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2098" y="363569"/>
            <a:ext cx="1116853" cy="84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31586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6147"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226608" y="393451"/>
            <a:ext cx="589417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vi-VN" sz="3294" b="1" u="sng">
                <a:solidFill>
                  <a:srgbClr val="339966"/>
                </a:solidFill>
                <a:latin typeface="Times New Roman" panose="02020603050405020304" pitchFamily="18" charset="0"/>
              </a:rPr>
              <a:t>I</a:t>
            </a:r>
            <a:r>
              <a:rPr lang="en-US" altLang="en-US" sz="3294" b="1" u="sng">
                <a:solidFill>
                  <a:srgbClr val="339966"/>
                </a:solidFill>
                <a:latin typeface="Times New Roman" panose="02020603050405020304" pitchFamily="18" charset="0"/>
              </a:rPr>
              <a:t>. LỰA CHỌN TRANG PHỤC</a:t>
            </a:r>
            <a:r>
              <a:rPr lang="vi-VN" altLang="en-US" sz="3294" b="1" u="sng">
                <a:solidFill>
                  <a:srgbClr val="339966"/>
                </a:solidFill>
                <a:latin typeface="Times New Roman" panose="02020603050405020304" pitchFamily="18" charset="0"/>
              </a:rPr>
              <a:t> </a:t>
            </a:r>
            <a:endParaRPr lang="en-US" altLang="vi-VN" sz="3294" b="1" u="sng">
              <a:solidFill>
                <a:srgbClr val="339966"/>
              </a:solidFill>
              <a:latin typeface="Times New Roman" panose="02020603050405020304" pitchFamily="18" charset="0"/>
            </a:endParaRPr>
          </a:p>
        </p:txBody>
      </p:sp>
      <p:graphicFrame>
        <p:nvGraphicFramePr>
          <p:cNvPr id="4" name="Table 3"/>
          <p:cNvGraphicFramePr>
            <a:graphicFrameLocks noGrp="1"/>
          </p:cNvGraphicFramePr>
          <p:nvPr/>
        </p:nvGraphicFramePr>
        <p:xfrm>
          <a:off x="674843" y="1492873"/>
          <a:ext cx="10730254" cy="4873314"/>
        </p:xfrm>
        <a:graphic>
          <a:graphicData uri="http://schemas.openxmlformats.org/drawingml/2006/table">
            <a:tbl>
              <a:tblPr/>
              <a:tblGrid>
                <a:gridCol w="3576751">
                  <a:extLst>
                    <a:ext uri="{9D8B030D-6E8A-4147-A177-3AD203B41FA5}">
                      <a16:colId xmlns:a16="http://schemas.microsoft.com/office/drawing/2014/main" val="535020481"/>
                    </a:ext>
                  </a:extLst>
                </a:gridCol>
                <a:gridCol w="3576751">
                  <a:extLst>
                    <a:ext uri="{9D8B030D-6E8A-4147-A177-3AD203B41FA5}">
                      <a16:colId xmlns:a16="http://schemas.microsoft.com/office/drawing/2014/main" val="4025963817"/>
                    </a:ext>
                  </a:extLst>
                </a:gridCol>
                <a:gridCol w="3576751">
                  <a:extLst>
                    <a:ext uri="{9D8B030D-6E8A-4147-A177-3AD203B41FA5}">
                      <a16:colId xmlns:a16="http://schemas.microsoft.com/office/drawing/2014/main" val="1026738460"/>
                    </a:ext>
                  </a:extLst>
                </a:gridCol>
              </a:tblGrid>
              <a:tr h="1209168">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ctr" defTabSz="13573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smtClean="0">
                          <a:ln>
                            <a:noFill/>
                          </a:ln>
                          <a:solidFill>
                            <a:srgbClr val="00B0F0"/>
                          </a:solidFill>
                          <a:effectLst/>
                          <a:latin typeface="Times New Roman" panose="02020603050405020304" pitchFamily="18" charset="0"/>
                          <a:cs typeface="Times New Roman" panose="02020603050405020304" pitchFamily="18" charset="0"/>
                        </a:rPr>
                        <a:t>Đặc điểm </a:t>
                      </a: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900" b="1" i="0" u="none" strike="noStrike" cap="none" normalizeH="0" baseline="0" smtClean="0">
                          <a:ln>
                            <a:noFill/>
                          </a:ln>
                          <a:solidFill>
                            <a:srgbClr val="00B0F0"/>
                          </a:solidFill>
                          <a:effectLst/>
                          <a:latin typeface="Times New Roman" panose="02020603050405020304" pitchFamily="18" charset="0"/>
                          <a:cs typeface="Times New Roman" panose="02020603050405020304" pitchFamily="18" charset="0"/>
                        </a:rPr>
                        <a:t> Tạo cảm giác gầy đi cao lên </a:t>
                      </a:r>
                      <a:endParaRPr kumimoji="0" lang="en-US" altLang="en-US" sz="1900" b="1" i="0" u="none" strike="noStrike" cap="none" normalizeH="0" baseline="0" smtClean="0">
                        <a:ln>
                          <a:noFill/>
                        </a:ln>
                        <a:solidFill>
                          <a:srgbClr val="00B0F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4400">
                          <a:solidFill>
                            <a:schemeClr val="tx1"/>
                          </a:solidFill>
                          <a:latin typeface="Arial" panose="020B0604020202020204" pitchFamily="34" charset="0"/>
                          <a:cs typeface="Arial" panose="020B0604020202020204" pitchFamily="34" charset="0"/>
                        </a:defRPr>
                      </a:lvl1pPr>
                      <a:lvl2pPr marL="742950" indent="-285750">
                        <a:spcBef>
                          <a:spcPct val="20000"/>
                        </a:spcBef>
                        <a:defRPr sz="3800">
                          <a:solidFill>
                            <a:schemeClr val="tx1"/>
                          </a:solidFill>
                          <a:latin typeface="Arial" panose="020B0604020202020204" pitchFamily="34" charset="0"/>
                          <a:cs typeface="Arial" panose="020B0604020202020204" pitchFamily="34" charset="0"/>
                        </a:defRPr>
                      </a:lvl2pPr>
                      <a:lvl3pPr marL="1143000" indent="-228600">
                        <a:spcBef>
                          <a:spcPct val="20000"/>
                        </a:spcBef>
                        <a:defRPr sz="3200">
                          <a:solidFill>
                            <a:schemeClr val="tx1"/>
                          </a:solidFill>
                          <a:latin typeface="Arial" panose="020B0604020202020204" pitchFamily="34" charset="0"/>
                          <a:cs typeface="Arial" panose="020B0604020202020204" pitchFamily="34" charset="0"/>
                        </a:defRPr>
                      </a:lvl3pPr>
                      <a:lvl4pPr marL="1600200" indent="-228600">
                        <a:spcBef>
                          <a:spcPct val="20000"/>
                        </a:spcBef>
                        <a:defRPr sz="2600">
                          <a:solidFill>
                            <a:schemeClr val="tx1"/>
                          </a:solidFill>
                          <a:latin typeface="Arial" panose="020B0604020202020204" pitchFamily="34" charset="0"/>
                          <a:cs typeface="Arial" panose="020B0604020202020204" pitchFamily="34" charset="0"/>
                        </a:defRPr>
                      </a:lvl4pPr>
                      <a:lvl5pPr marL="2057400" indent="-228600">
                        <a:spcBef>
                          <a:spcPct val="20000"/>
                        </a:spcBef>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900" b="1"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Tạo cảm giác béo ra thấp </a:t>
                      </a:r>
                      <a:r>
                        <a:rPr kumimoji="0" lang="en-US" altLang="en-US" sz="1900" b="1" i="0" u="none" strike="noStrike" cap="none" normalizeH="0" baseline="0" dirty="0" err="1" smtClean="0">
                          <a:ln>
                            <a:noFill/>
                          </a:ln>
                          <a:solidFill>
                            <a:srgbClr val="00B0F0"/>
                          </a:solidFill>
                          <a:effectLst/>
                          <a:latin typeface="Times New Roman" panose="02020603050405020304" pitchFamily="18" charset="0"/>
                          <a:cs typeface="Times New Roman" panose="02020603050405020304" pitchFamily="18" charset="0"/>
                        </a:rPr>
                        <a:t>xuống</a:t>
                      </a:r>
                      <a:endParaRPr kumimoji="0" lang="vi-VN" altLang="en-US" sz="1900" b="1"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900" b="1"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221375485"/>
                  </a:ext>
                </a:extLst>
              </a:tr>
              <a:tr h="989192">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Chất liệu </a:t>
                      </a: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Vải mềm mỏng mịn</a:t>
                      </a: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4400">
                          <a:solidFill>
                            <a:schemeClr val="tx1"/>
                          </a:solidFill>
                          <a:latin typeface="Arial" panose="020B0604020202020204" pitchFamily="34" charset="0"/>
                          <a:cs typeface="Arial" panose="020B0604020202020204" pitchFamily="34" charset="0"/>
                        </a:defRPr>
                      </a:lvl1pPr>
                      <a:lvl2pPr marL="742950" indent="-285750">
                        <a:spcBef>
                          <a:spcPct val="20000"/>
                        </a:spcBef>
                        <a:defRPr sz="3800">
                          <a:solidFill>
                            <a:schemeClr val="tx1"/>
                          </a:solidFill>
                          <a:latin typeface="Arial" panose="020B0604020202020204" pitchFamily="34" charset="0"/>
                          <a:cs typeface="Arial" panose="020B0604020202020204" pitchFamily="34" charset="0"/>
                        </a:defRPr>
                      </a:lvl2pPr>
                      <a:lvl3pPr marL="1143000" indent="-228600">
                        <a:spcBef>
                          <a:spcPct val="20000"/>
                        </a:spcBef>
                        <a:defRPr sz="3200">
                          <a:solidFill>
                            <a:schemeClr val="tx1"/>
                          </a:solidFill>
                          <a:latin typeface="Arial" panose="020B0604020202020204" pitchFamily="34" charset="0"/>
                          <a:cs typeface="Arial" panose="020B0604020202020204" pitchFamily="34" charset="0"/>
                        </a:defRPr>
                      </a:lvl3pPr>
                      <a:lvl4pPr marL="1600200" indent="-228600">
                        <a:spcBef>
                          <a:spcPct val="20000"/>
                        </a:spcBef>
                        <a:defRPr sz="2600">
                          <a:solidFill>
                            <a:schemeClr val="tx1"/>
                          </a:solidFill>
                          <a:latin typeface="Arial" panose="020B0604020202020204" pitchFamily="34" charset="0"/>
                          <a:cs typeface="Arial" panose="020B0604020202020204" pitchFamily="34" charset="0"/>
                        </a:defRPr>
                      </a:lvl4pPr>
                      <a:lvl5pPr marL="2057400" indent="-228600">
                        <a:spcBef>
                          <a:spcPct val="20000"/>
                        </a:spcBef>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Vải</a:t>
                      </a:r>
                      <a:r>
                        <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5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dày</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đặn hoặc </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mình </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vừa phải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788130321"/>
                  </a:ext>
                </a:extLst>
              </a:tr>
              <a:tr h="1281815">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Kiểu dáng </a:t>
                      </a: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Vừa sát cho thể có đường nét chính </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dọc </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thân </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áo</a:t>
                      </a:r>
                      <a:r>
                        <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5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thân</a:t>
                      </a:r>
                      <a:r>
                        <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15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rủ</a:t>
                      </a:r>
                      <a:endPar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1357313"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Kiểu </a:t>
                      </a:r>
                      <a:r>
                        <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t</a:t>
                      </a: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hụng  có đường nét chính ngang thân áo áo tay bồng có bèo </a:t>
                      </a:r>
                      <a:endPar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4167112408"/>
                  </a:ext>
                </a:extLst>
              </a:tr>
              <a:tr h="696569">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Màu sắc </a:t>
                      </a: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4400">
                          <a:solidFill>
                            <a:schemeClr val="tx1"/>
                          </a:solidFill>
                          <a:latin typeface="Arial" panose="020B0604020202020204" pitchFamily="34" charset="0"/>
                          <a:cs typeface="Arial" panose="020B0604020202020204" pitchFamily="34" charset="0"/>
                        </a:defRPr>
                      </a:lvl1pPr>
                      <a:lvl2pPr marL="742950" indent="-285750">
                        <a:spcBef>
                          <a:spcPct val="20000"/>
                        </a:spcBef>
                        <a:defRPr sz="3800">
                          <a:solidFill>
                            <a:schemeClr val="tx1"/>
                          </a:solidFill>
                          <a:latin typeface="Arial" panose="020B0604020202020204" pitchFamily="34" charset="0"/>
                          <a:cs typeface="Arial" panose="020B0604020202020204" pitchFamily="34" charset="0"/>
                        </a:defRPr>
                      </a:lvl2pPr>
                      <a:lvl3pPr marL="1143000" indent="-228600">
                        <a:spcBef>
                          <a:spcPct val="20000"/>
                        </a:spcBef>
                        <a:defRPr sz="3200">
                          <a:solidFill>
                            <a:schemeClr val="tx1"/>
                          </a:solidFill>
                          <a:latin typeface="Arial" panose="020B0604020202020204" pitchFamily="34" charset="0"/>
                          <a:cs typeface="Arial" panose="020B0604020202020204" pitchFamily="34" charset="0"/>
                        </a:defRPr>
                      </a:lvl3pPr>
                      <a:lvl4pPr marL="1600200" indent="-228600">
                        <a:spcBef>
                          <a:spcPct val="20000"/>
                        </a:spcBef>
                        <a:defRPr sz="2600">
                          <a:solidFill>
                            <a:schemeClr val="tx1"/>
                          </a:solidFill>
                          <a:latin typeface="Arial" panose="020B0604020202020204" pitchFamily="34" charset="0"/>
                          <a:cs typeface="Arial" panose="020B0604020202020204" pitchFamily="34" charset="0"/>
                        </a:defRPr>
                      </a:lvl4pPr>
                      <a:lvl5pPr marL="2057400" indent="-228600">
                        <a:spcBef>
                          <a:spcPct val="20000"/>
                        </a:spcBef>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Mà</a:t>
                      </a:r>
                      <a:r>
                        <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u</a:t>
                      </a: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tối  </a:t>
                      </a:r>
                      <a:r>
                        <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sẫm</a:t>
                      </a:r>
                      <a:endPar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Màu sáng</a:t>
                      </a: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48370054"/>
                  </a:ext>
                </a:extLst>
              </a:tr>
              <a:tr h="696569">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Đường nét họa tiết</a:t>
                      </a: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4400">
                          <a:solidFill>
                            <a:schemeClr val="tx1"/>
                          </a:solidFill>
                          <a:latin typeface="Arial" panose="020B0604020202020204" pitchFamily="34" charset="0"/>
                          <a:cs typeface="Arial" panose="020B0604020202020204" pitchFamily="34" charset="0"/>
                        </a:defRPr>
                      </a:lvl1pPr>
                      <a:lvl2pPr marL="742950" indent="-285750">
                        <a:spcBef>
                          <a:spcPct val="20000"/>
                        </a:spcBef>
                        <a:defRPr sz="3800">
                          <a:solidFill>
                            <a:schemeClr val="tx1"/>
                          </a:solidFill>
                          <a:latin typeface="Arial" panose="020B0604020202020204" pitchFamily="34" charset="0"/>
                          <a:cs typeface="Arial" panose="020B0604020202020204" pitchFamily="34" charset="0"/>
                        </a:defRPr>
                      </a:lvl2pPr>
                      <a:lvl3pPr marL="1143000" indent="-228600">
                        <a:spcBef>
                          <a:spcPct val="20000"/>
                        </a:spcBef>
                        <a:defRPr sz="3200">
                          <a:solidFill>
                            <a:schemeClr val="tx1"/>
                          </a:solidFill>
                          <a:latin typeface="Arial" panose="020B0604020202020204" pitchFamily="34" charset="0"/>
                          <a:cs typeface="Arial" panose="020B0604020202020204" pitchFamily="34" charset="0"/>
                        </a:defRPr>
                      </a:lvl3pPr>
                      <a:lvl4pPr marL="1600200" indent="-228600">
                        <a:spcBef>
                          <a:spcPct val="20000"/>
                        </a:spcBef>
                        <a:defRPr sz="2600">
                          <a:solidFill>
                            <a:schemeClr val="tx1"/>
                          </a:solidFill>
                          <a:latin typeface="Arial" panose="020B0604020202020204" pitchFamily="34" charset="0"/>
                          <a:cs typeface="Arial" panose="020B0604020202020204" pitchFamily="34" charset="0"/>
                        </a:defRPr>
                      </a:lvl4pPr>
                      <a:lvl5pPr marL="2057400" indent="-228600">
                        <a:spcBef>
                          <a:spcPct val="20000"/>
                        </a:spcBef>
                        <a:defRPr sz="2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Kẻ sọc hoa nhỏ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1357313">
                        <a:spcBef>
                          <a:spcPct val="20000"/>
                        </a:spcBef>
                        <a:defRPr sz="4400">
                          <a:solidFill>
                            <a:schemeClr val="tx1"/>
                          </a:solidFill>
                          <a:latin typeface="Arial" panose="020B0604020202020204" pitchFamily="34" charset="0"/>
                          <a:cs typeface="Arial" panose="020B0604020202020204" pitchFamily="34" charset="0"/>
                        </a:defRPr>
                      </a:lvl1pPr>
                      <a:lvl2pPr marL="742950" indent="-285750" defTabSz="1357313">
                        <a:spcBef>
                          <a:spcPct val="20000"/>
                        </a:spcBef>
                        <a:defRPr sz="3800">
                          <a:solidFill>
                            <a:schemeClr val="tx1"/>
                          </a:solidFill>
                          <a:latin typeface="Arial" panose="020B0604020202020204" pitchFamily="34" charset="0"/>
                          <a:cs typeface="Arial" panose="020B0604020202020204" pitchFamily="34" charset="0"/>
                        </a:defRPr>
                      </a:lvl2pPr>
                      <a:lvl3pPr marL="1143000" indent="-228600" defTabSz="1357313">
                        <a:spcBef>
                          <a:spcPct val="20000"/>
                        </a:spcBef>
                        <a:defRPr sz="3200">
                          <a:solidFill>
                            <a:schemeClr val="tx1"/>
                          </a:solidFill>
                          <a:latin typeface="Arial" panose="020B0604020202020204" pitchFamily="34" charset="0"/>
                          <a:cs typeface="Arial" panose="020B0604020202020204" pitchFamily="34" charset="0"/>
                        </a:defRPr>
                      </a:lvl3pPr>
                      <a:lvl4pPr marL="1600200" indent="-228600" defTabSz="1357313">
                        <a:spcBef>
                          <a:spcPct val="20000"/>
                        </a:spcBef>
                        <a:defRPr sz="2600">
                          <a:solidFill>
                            <a:schemeClr val="tx1"/>
                          </a:solidFill>
                          <a:latin typeface="Arial" panose="020B0604020202020204" pitchFamily="34" charset="0"/>
                          <a:cs typeface="Arial" panose="020B0604020202020204" pitchFamily="34" charset="0"/>
                        </a:defRPr>
                      </a:lvl4pPr>
                      <a:lvl5pPr marL="2057400" indent="-228600" defTabSz="1357313">
                        <a:spcBef>
                          <a:spcPct val="20000"/>
                        </a:spcBef>
                        <a:defRPr sz="2600">
                          <a:solidFill>
                            <a:schemeClr val="tx1"/>
                          </a:solidFill>
                          <a:latin typeface="Arial" panose="020B0604020202020204" pitchFamily="34" charset="0"/>
                          <a:cs typeface="Arial" panose="020B0604020202020204" pitchFamily="34" charset="0"/>
                        </a:defRPr>
                      </a:lvl5pPr>
                      <a:lvl6pPr marL="25146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6pPr>
                      <a:lvl7pPr marL="29718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7pPr>
                      <a:lvl8pPr marL="34290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8pPr>
                      <a:lvl9pPr marL="3886200" indent="-228600" defTabSz="1357313" eaLnBrk="0" fontAlgn="base" hangingPunct="0">
                        <a:spcBef>
                          <a:spcPct val="20000"/>
                        </a:spcBef>
                        <a:spcAft>
                          <a:spcPct val="0"/>
                        </a:spcAft>
                        <a:defRPr sz="2600">
                          <a:solidFill>
                            <a:schemeClr val="tx1"/>
                          </a:solidFill>
                          <a:latin typeface="Arial" panose="020B0604020202020204" pitchFamily="34" charset="0"/>
                          <a:cs typeface="Arial" panose="020B0604020202020204" pitchFamily="34" charset="0"/>
                        </a:defRPr>
                      </a:lvl9pPr>
                    </a:lstStyle>
                    <a:p>
                      <a:pPr marL="0" marR="0" lvl="0" indent="0" algn="l" defTabSz="1357313" rtl="0" eaLnBrk="1" fontAlgn="base" latinLnBrk="0" hangingPunct="1">
                        <a:lnSpc>
                          <a:spcPct val="100000"/>
                        </a:lnSpc>
                        <a:spcBef>
                          <a:spcPct val="0"/>
                        </a:spcBef>
                        <a:spcAft>
                          <a:spcPct val="0"/>
                        </a:spcAft>
                        <a:buClrTx/>
                        <a:buSzTx/>
                        <a:buFontTx/>
                        <a:buNone/>
                        <a:tabLst/>
                      </a:pPr>
                      <a:r>
                        <a:rPr kumimoji="0" lang="vi-VN"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Ảnh kẻ ngang kẻ ô vuông hoa to</a:t>
                      </a:r>
                      <a:endParaRPr kumimoji="0" lang="en-US" altLang="en-US" sz="15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121916" marR="121916" marT="43034" marB="430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951484485"/>
                  </a:ext>
                </a:extLst>
              </a:tr>
            </a:tbl>
          </a:graphicData>
        </a:graphic>
      </p:graphicFrame>
      <p:sp>
        <p:nvSpPr>
          <p:cNvPr id="11" name="Rectangle 11"/>
          <p:cNvSpPr>
            <a:spLocks noChangeArrowheads="1"/>
          </p:cNvSpPr>
          <p:nvPr/>
        </p:nvSpPr>
        <p:spPr bwMode="auto">
          <a:xfrm>
            <a:off x="1008530" y="938804"/>
            <a:ext cx="898200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94">
                <a:solidFill>
                  <a:srgbClr val="00B0F0"/>
                </a:solidFill>
                <a:latin typeface="Times New Roman" panose="02020603050405020304" pitchFamily="18" charset="0"/>
              </a:rPr>
              <a:t>Bảng 8.1 đặc điểm trang phục và hiệu ứng thẩm mỹ</a:t>
            </a:r>
            <a:endParaRPr lang="en-US" altLang="vi-VN" sz="3294">
              <a:solidFill>
                <a:srgbClr val="00B0F0"/>
              </a:solidFill>
              <a:latin typeface="Times New Roman" panose="02020603050405020304" pitchFamily="18" charset="0"/>
            </a:endParaRPr>
          </a:p>
        </p:txBody>
      </p:sp>
    </p:spTree>
    <p:extLst>
      <p:ext uri="{BB962C8B-B14F-4D97-AF65-F5344CB8AC3E}">
        <p14:creationId xmlns:p14="http://schemas.microsoft.com/office/powerpoint/2010/main" val="42041616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7171" name="Freeform 19"/>
          <p:cNvSpPr>
            <a:spLocks/>
          </p:cNvSpPr>
          <p:nvPr/>
        </p:nvSpPr>
        <p:spPr bwMode="auto">
          <a:xfrm rot="5400000">
            <a:off x="2182034" y="-2981387"/>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0" name="Rectangle 9"/>
          <p:cNvSpPr/>
          <p:nvPr/>
        </p:nvSpPr>
        <p:spPr>
          <a:xfrm>
            <a:off x="997325" y="1043392"/>
            <a:ext cx="10843558" cy="1338761"/>
          </a:xfrm>
          <a:prstGeom prst="rect">
            <a:avLst/>
          </a:prstGeom>
        </p:spPr>
        <p:txBody>
          <a:bodyPr lIns="106551" tIns="53275" rIns="106551" bIns="53275">
            <a:spAutoFit/>
          </a:bodyPr>
          <a:lstStyle/>
          <a:p>
            <a:pPr>
              <a:defRPr/>
            </a:pPr>
            <a:r>
              <a:rPr lang="en-US" sz="3294" dirty="0">
                <a:solidFill>
                  <a:srgbClr val="0070C0"/>
                </a:solidFill>
                <a:latin typeface="Times New Roman" panose="02020603050405020304" pitchFamily="18" charset="0"/>
                <a:ea typeface="+mj-ea"/>
                <a:cs typeface="Times New Roman" panose="02020603050405020304" pitchFamily="18" charset="0"/>
              </a:rPr>
              <a:t>K</a:t>
            </a:r>
            <a:r>
              <a:rPr lang="vi-VN" sz="3294" dirty="0">
                <a:solidFill>
                  <a:srgbClr val="0070C0"/>
                </a:solidFill>
                <a:latin typeface="Times New Roman" panose="02020603050405020304" pitchFamily="18" charset="0"/>
                <a:ea typeface="+mj-ea"/>
                <a:cs typeface="Times New Roman" panose="02020603050405020304" pitchFamily="18" charset="0"/>
              </a:rPr>
              <a:t>ể</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quan</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sát</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hình</a:t>
            </a:r>
            <a:r>
              <a:rPr lang="en-US" sz="3294" dirty="0">
                <a:solidFill>
                  <a:srgbClr val="0070C0"/>
                </a:solidFill>
                <a:latin typeface="Times New Roman" panose="02020603050405020304" pitchFamily="18" charset="0"/>
                <a:ea typeface="+mj-ea"/>
                <a:cs typeface="Times New Roman" panose="02020603050405020304" pitchFamily="18" charset="0"/>
              </a:rPr>
              <a:t> 8.1</a:t>
            </a:r>
            <a:r>
              <a:rPr lang="vi-VN"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và</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đưa</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ra</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nhận</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xét</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về</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ảnh</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hưởng</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của</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trang</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phục</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đến</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vóc</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dáng</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người</a:t>
            </a:r>
            <a:r>
              <a:rPr lang="en-US" sz="3294" dirty="0">
                <a:solidFill>
                  <a:srgbClr val="0070C0"/>
                </a:solidFill>
                <a:latin typeface="Times New Roman" panose="02020603050405020304" pitchFamily="18" charset="0"/>
                <a:ea typeface="+mj-ea"/>
                <a:cs typeface="Times New Roman" panose="02020603050405020304" pitchFamily="18" charset="0"/>
              </a:rPr>
              <a:t> </a:t>
            </a:r>
            <a:r>
              <a:rPr lang="en-US" sz="3294" dirty="0" err="1">
                <a:solidFill>
                  <a:srgbClr val="0070C0"/>
                </a:solidFill>
                <a:latin typeface="Times New Roman" panose="02020603050405020304" pitchFamily="18" charset="0"/>
                <a:ea typeface="+mj-ea"/>
                <a:cs typeface="Times New Roman" panose="02020603050405020304" pitchFamily="18" charset="0"/>
              </a:rPr>
              <a:t>mặc</a:t>
            </a:r>
            <a:endParaRPr lang="en-US" sz="3294" dirty="0">
              <a:solidFill>
                <a:srgbClr val="0070C0"/>
              </a:solidFill>
              <a:latin typeface="Times New Roman" panose="02020603050405020304" pitchFamily="18" charset="0"/>
              <a:ea typeface="+mj-ea"/>
              <a:cs typeface="Times New Roman" panose="02020603050405020304" pitchFamily="18" charset="0"/>
            </a:endParaRPr>
          </a:p>
          <a:p>
            <a:pPr>
              <a:defRPr/>
            </a:pPr>
            <a:r>
              <a:rPr lang="en-US" sz="1412" dirty="0">
                <a:latin typeface="Arial" charset="0"/>
                <a:cs typeface="Arial" charset="0"/>
              </a:rPr>
              <a:t> </a:t>
            </a:r>
          </a:p>
        </p:txBody>
      </p:sp>
      <p:sp>
        <p:nvSpPr>
          <p:cNvPr id="7" name="Freeform 6"/>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b="11673"/>
          <a:stretch>
            <a:fillRect/>
          </a:stretch>
        </p:blipFill>
        <p:spPr bwMode="auto">
          <a:xfrm>
            <a:off x="486834" y="2101726"/>
            <a:ext cx="11705166" cy="376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902" y="460686"/>
            <a:ext cx="1121834" cy="40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2389344" y="347383"/>
            <a:ext cx="2554941" cy="686980"/>
          </a:xfrm>
          <a:prstGeom prst="rect">
            <a:avLst/>
          </a:prstGeom>
        </p:spPr>
        <p:txBody>
          <a:bodyPr lIns="106551" tIns="53275" rIns="106551" bIns="53275">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765" b="1" kern="0" dirty="0" err="1">
                <a:solidFill>
                  <a:srgbClr val="FDC308"/>
                </a:solidFill>
                <a:latin typeface="#9Slide05 Habano" panose="02040603050506020204" pitchFamily="18" charset="0"/>
              </a:rPr>
              <a:t>Khám</a:t>
            </a:r>
            <a:r>
              <a:rPr lang="en-US" sz="3765" b="1" kern="0" dirty="0">
                <a:solidFill>
                  <a:srgbClr val="FDC308"/>
                </a:solidFill>
                <a:latin typeface="#9Slide05 Habano" panose="02040603050506020204" pitchFamily="18" charset="0"/>
              </a:rPr>
              <a:t> </a:t>
            </a:r>
            <a:r>
              <a:rPr lang="en-US" sz="3765" b="1" kern="0" dirty="0" err="1">
                <a:solidFill>
                  <a:srgbClr val="FDC308"/>
                </a:solidFill>
                <a:latin typeface="#9Slide05 Habano" panose="02040603050506020204" pitchFamily="18" charset="0"/>
              </a:rPr>
              <a:t>phá</a:t>
            </a:r>
            <a:endParaRPr lang="en-US" sz="3765" b="1" kern="0" dirty="0">
              <a:solidFill>
                <a:srgbClr val="FDC308"/>
              </a:solidFill>
              <a:latin typeface="#9Slide05 Habano" panose="02040603050506020204" pitchFamily="18" charset="0"/>
            </a:endParaRPr>
          </a:p>
        </p:txBody>
      </p:sp>
    </p:spTree>
    <p:extLst>
      <p:ext uri="{BB962C8B-B14F-4D97-AF65-F5344CB8AC3E}">
        <p14:creationId xmlns:p14="http://schemas.microsoft.com/office/powerpoint/2010/main" val="23561128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8195" name="Freeform 19"/>
          <p:cNvSpPr>
            <a:spLocks/>
          </p:cNvSpPr>
          <p:nvPr/>
        </p:nvSpPr>
        <p:spPr bwMode="auto">
          <a:xfrm rot="5400000">
            <a:off x="2768475" y="-2981387"/>
            <a:ext cx="6638863" cy="13005049"/>
          </a:xfrm>
          <a:custGeom>
            <a:avLst/>
            <a:gdLst>
              <a:gd name="T0" fmla="*/ 0 w 1943049"/>
              <a:gd name="T1" fmla="*/ 0 h 1943049"/>
              <a:gd name="T2" fmla="*/ 1763618266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0" name="Rectangle 9"/>
          <p:cNvSpPr/>
          <p:nvPr/>
        </p:nvSpPr>
        <p:spPr>
          <a:xfrm>
            <a:off x="997325" y="1043392"/>
            <a:ext cx="10843558" cy="2063062"/>
          </a:xfrm>
          <a:prstGeom prst="rect">
            <a:avLst/>
          </a:prstGeom>
        </p:spPr>
        <p:txBody>
          <a:bodyPr lIns="106551" tIns="53275" rIns="106551" bIns="53275">
            <a:spAutoFit/>
          </a:bodyPr>
          <a:lstStyle/>
          <a:p>
            <a:pPr>
              <a:defRPr/>
            </a:pPr>
            <a:r>
              <a:rPr lang="en-US" sz="3765" dirty="0" err="1">
                <a:solidFill>
                  <a:srgbClr val="0070C0"/>
                </a:solidFill>
                <a:latin typeface="Times New Roman" panose="02020603050405020304" pitchFamily="18" charset="0"/>
                <a:ea typeface="+mj-ea"/>
                <a:cs typeface="Times New Roman" panose="02020603050405020304" pitchFamily="18" charset="0"/>
              </a:rPr>
              <a:t>Liên</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hệ</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với</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thực</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tiễn</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và</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cho</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biết</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một</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số</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đặc</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điểm</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của</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trang</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phục</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theo</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lứa</a:t>
            </a:r>
            <a:r>
              <a:rPr lang="en-US" sz="3765" dirty="0">
                <a:solidFill>
                  <a:srgbClr val="0070C0"/>
                </a:solidFill>
                <a:latin typeface="Times New Roman" panose="02020603050405020304" pitchFamily="18" charset="0"/>
                <a:ea typeface="+mj-ea"/>
                <a:cs typeface="Times New Roman" panose="02020603050405020304" pitchFamily="18" charset="0"/>
              </a:rPr>
              <a:t> </a:t>
            </a:r>
            <a:r>
              <a:rPr lang="en-US" sz="3765" dirty="0" err="1">
                <a:solidFill>
                  <a:srgbClr val="0070C0"/>
                </a:solidFill>
                <a:latin typeface="Times New Roman" panose="02020603050405020304" pitchFamily="18" charset="0"/>
                <a:ea typeface="+mj-ea"/>
                <a:cs typeface="Times New Roman" panose="02020603050405020304" pitchFamily="18" charset="0"/>
              </a:rPr>
              <a:t>tuổi</a:t>
            </a:r>
            <a:r>
              <a:rPr lang="en-US" sz="3765" dirty="0">
                <a:solidFill>
                  <a:srgbClr val="0070C0"/>
                </a:solidFill>
                <a:latin typeface="Times New Roman" panose="02020603050405020304" pitchFamily="18" charset="0"/>
                <a:ea typeface="+mj-ea"/>
                <a:cs typeface="Times New Roman" panose="02020603050405020304" pitchFamily="18" charset="0"/>
              </a:rPr>
              <a:t>?</a:t>
            </a:r>
          </a:p>
          <a:p>
            <a:pPr>
              <a:defRPr/>
            </a:pPr>
            <a:r>
              <a:rPr lang="en-US" sz="3765" dirty="0">
                <a:latin typeface="Arial" charset="0"/>
                <a:cs typeface="Arial" charset="0"/>
              </a:rPr>
              <a:t/>
            </a:r>
            <a:br>
              <a:rPr lang="en-US" sz="3765" dirty="0">
                <a:latin typeface="Arial" charset="0"/>
                <a:cs typeface="Arial" charset="0"/>
              </a:rPr>
            </a:br>
            <a:r>
              <a:rPr lang="en-US" sz="1412" dirty="0">
                <a:latin typeface="Arial" charset="0"/>
                <a:cs typeface="Arial" charset="0"/>
              </a:rPr>
              <a:t> </a:t>
            </a:r>
          </a:p>
        </p:txBody>
      </p:sp>
      <p:sp>
        <p:nvSpPr>
          <p:cNvPr id="7" name="Freeform 6"/>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pic>
        <p:nvPicPr>
          <p:cNvPr id="81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902" y="460686"/>
            <a:ext cx="1121834" cy="40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2389344" y="347383"/>
            <a:ext cx="2554941" cy="686980"/>
          </a:xfrm>
          <a:prstGeom prst="rect">
            <a:avLst/>
          </a:prstGeom>
        </p:spPr>
        <p:txBody>
          <a:bodyPr lIns="106551" tIns="53275" rIns="106551" bIns="53275">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765" b="1" kern="0" dirty="0" err="1">
                <a:solidFill>
                  <a:srgbClr val="FDC308"/>
                </a:solidFill>
                <a:latin typeface="#9Slide05 Habano" panose="02040603050506020204" pitchFamily="18" charset="0"/>
              </a:rPr>
              <a:t>Khám</a:t>
            </a:r>
            <a:r>
              <a:rPr lang="en-US" sz="3765" b="1" kern="0" dirty="0">
                <a:solidFill>
                  <a:srgbClr val="FDC308"/>
                </a:solidFill>
                <a:latin typeface="#9Slide05 Habano" panose="02040603050506020204" pitchFamily="18" charset="0"/>
              </a:rPr>
              <a:t> </a:t>
            </a:r>
            <a:r>
              <a:rPr lang="en-US" sz="3765" b="1" kern="0" dirty="0" err="1">
                <a:solidFill>
                  <a:srgbClr val="FDC308"/>
                </a:solidFill>
                <a:latin typeface="#9Slide05 Habano" panose="02040603050506020204" pitchFamily="18" charset="0"/>
              </a:rPr>
              <a:t>phá</a:t>
            </a:r>
            <a:endParaRPr lang="en-US" sz="3765" b="1" kern="0" dirty="0">
              <a:solidFill>
                <a:srgbClr val="FDC308"/>
              </a:solidFill>
              <a:latin typeface="#9Slide05 Habano" panose="0204060305050602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902" y="2211294"/>
            <a:ext cx="4674098" cy="380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Đi Đà Nẵng chọn đồng phục gia đình đi biển như thế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354" y="2180168"/>
            <a:ext cx="5580529" cy="383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1279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5049" y="201706"/>
            <a:ext cx="1726951" cy="12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p:cNvPr>
          <p:cNvSpPr/>
          <p:nvPr/>
        </p:nvSpPr>
        <p:spPr>
          <a:xfrm rot="5400000">
            <a:off x="-1465480" y="3201147"/>
            <a:ext cx="3386667" cy="455706"/>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eaLnBrk="1" hangingPunct="1">
              <a:defRPr/>
            </a:pPr>
            <a:endParaRPr lang="en-US" sz="1412" dirty="0">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Freeform 19"/>
          <p:cNvSpPr>
            <a:spLocks/>
          </p:cNvSpPr>
          <p:nvPr/>
        </p:nvSpPr>
        <p:spPr bwMode="auto">
          <a:xfrm rot="5400000">
            <a:off x="3120215" y="-3014382"/>
            <a:ext cx="6637618" cy="13005049"/>
          </a:xfrm>
          <a:custGeom>
            <a:avLst/>
            <a:gdLst>
              <a:gd name="T0" fmla="*/ 0 w 1943049"/>
              <a:gd name="T1" fmla="*/ 0 h 1943049"/>
              <a:gd name="T2" fmla="*/ 1763287609 w 1943049"/>
              <a:gd name="T3" fmla="*/ 2147483646 h 1943049"/>
              <a:gd name="T4" fmla="*/ 0 w 1943049"/>
              <a:gd name="T5" fmla="*/ 2147483646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lstStyle/>
          <a:p>
            <a:endParaRPr lang="en-US" sz="1412"/>
          </a:p>
        </p:txBody>
      </p:sp>
      <p:sp>
        <p:nvSpPr>
          <p:cNvPr id="18437" name="Title 13"/>
          <p:cNvSpPr txBox="1">
            <a:spLocks/>
          </p:cNvSpPr>
          <p:nvPr/>
        </p:nvSpPr>
        <p:spPr bwMode="auto">
          <a:xfrm>
            <a:off x="2035736" y="1255839"/>
            <a:ext cx="4608107" cy="68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65" b="1">
                <a:solidFill>
                  <a:srgbClr val="C0B308"/>
                </a:solidFill>
                <a:latin typeface="#9Slide05 Garris"/>
              </a:rPr>
              <a:t>Kết nối năng lực</a:t>
            </a:r>
          </a:p>
        </p:txBody>
      </p:sp>
      <p:pic>
        <p:nvPicPr>
          <p:cNvPr id="92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8951" y="775697"/>
            <a:ext cx="1130549" cy="66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1223932" y="2165226"/>
            <a:ext cx="10430186" cy="11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94" b="1">
                <a:solidFill>
                  <a:srgbClr val="339966"/>
                </a:solidFill>
                <a:latin typeface="Times New Roman" panose="02020603050405020304" pitchFamily="18" charset="0"/>
              </a:rPr>
              <a:t>Đề xuất đặc điểm của bộ trang phục phù hợp với vóc dáng của em?</a:t>
            </a:r>
          </a:p>
        </p:txBody>
      </p:sp>
      <p:sp>
        <p:nvSpPr>
          <p:cNvPr id="9" name="Freeform 8"/>
          <p:cNvSpPr/>
          <p:nvPr/>
        </p:nvSpPr>
        <p:spPr>
          <a:xfrm>
            <a:off x="-1001059" y="4879540"/>
            <a:ext cx="14179176" cy="194733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6551" tIns="53275" rIns="106551" bIns="53275" anchor="ctr"/>
          <a:lstStyle/>
          <a:p>
            <a:pPr algn="ctr">
              <a:defRPr/>
            </a:pPr>
            <a:endParaRPr lang="vi-VN" sz="1412"/>
          </a:p>
        </p:txBody>
      </p:sp>
    </p:spTree>
    <p:extLst>
      <p:ext uri="{BB962C8B-B14F-4D97-AF65-F5344CB8AC3E}">
        <p14:creationId xmlns:p14="http://schemas.microsoft.com/office/powerpoint/2010/main" val="15745426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10010" y="1565927"/>
            <a:ext cx="9571979" cy="830997"/>
          </a:xfrm>
          <a:prstGeom prst="rect">
            <a:avLst/>
          </a:prstGeom>
          <a:noFill/>
        </p:spPr>
        <p:txBody>
          <a:bodyPr wrap="none" rtlCol="0">
            <a:spAutoFit/>
          </a:bodyPr>
          <a:lstStyle/>
          <a:p>
            <a:r>
              <a:rPr lang="en-US" sz="4800" dirty="0" smtClean="0">
                <a:latin typeface="Times New Roman" panose="02020603050405020304" pitchFamily="18" charset="0"/>
                <a:cs typeface="Times New Roman" panose="02020603050405020304" pitchFamily="18" charset="0"/>
              </a:rPr>
              <a:t>CẢM ƠN CÁC CON ĐÃ THEO DÕI</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598947"/>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254</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#9Slide05 Garris</vt:lpstr>
      <vt:lpstr>#9Slide05 Habano</vt:lpstr>
      <vt:lpstr>.VnAristote</vt:lpstr>
      <vt:lpstr>.VnTime</vt:lpstr>
      <vt:lpstr>Arial</vt:lpstr>
      <vt:lpstr>Calibri</vt:lpstr>
      <vt:lpstr>Calibri Light</vt:lpstr>
      <vt:lpstr>Lato Light</vt:lpstr>
      <vt:lpstr>Times New Roman</vt:lpstr>
      <vt:lpstr>Office Theme 2013 - 2022</vt:lpstr>
      <vt:lpstr>PowerPoint Presentation</vt:lpstr>
      <vt:lpstr>PowerPoint Presentation</vt:lpstr>
      <vt:lpstr> Làm thế nào để có những bộ trang phục  đẹp bền? Mỗi người có thể lựa chọn sử dụng và bảo quản trang phục của mình như thế nào cho đúng?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Thuy</dc:creator>
  <cp:lastModifiedBy>dao hong lien</cp:lastModifiedBy>
  <cp:revision>5</cp:revision>
  <dcterms:created xsi:type="dcterms:W3CDTF">2023-02-07T16:13:02Z</dcterms:created>
  <dcterms:modified xsi:type="dcterms:W3CDTF">2023-02-13T15:11:57Z</dcterms:modified>
</cp:coreProperties>
</file>