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608" r:id="rId2"/>
    <p:sldId id="609" r:id="rId3"/>
    <p:sldId id="610" r:id="rId4"/>
    <p:sldId id="515" r:id="rId5"/>
    <p:sldId id="572" r:id="rId6"/>
    <p:sldId id="521" r:id="rId7"/>
    <p:sldId id="571" r:id="rId8"/>
    <p:sldId id="573" r:id="rId9"/>
    <p:sldId id="574" r:id="rId10"/>
    <p:sldId id="575" r:id="rId11"/>
    <p:sldId id="582" r:id="rId12"/>
    <p:sldId id="545" r:id="rId13"/>
    <p:sldId id="576" r:id="rId14"/>
    <p:sldId id="577" r:id="rId15"/>
    <p:sldId id="578" r:id="rId16"/>
    <p:sldId id="579" r:id="rId17"/>
    <p:sldId id="546" r:id="rId18"/>
    <p:sldId id="580" r:id="rId19"/>
    <p:sldId id="588" r:id="rId20"/>
    <p:sldId id="603" r:id="rId21"/>
    <p:sldId id="604" r:id="rId22"/>
    <p:sldId id="605" r:id="rId23"/>
    <p:sldId id="590" r:id="rId24"/>
    <p:sldId id="591" r:id="rId25"/>
    <p:sldId id="592" r:id="rId26"/>
    <p:sldId id="593" r:id="rId27"/>
    <p:sldId id="594" r:id="rId28"/>
    <p:sldId id="595" r:id="rId29"/>
    <p:sldId id="596" r:id="rId30"/>
    <p:sldId id="597" r:id="rId31"/>
    <p:sldId id="601" r:id="rId32"/>
    <p:sldId id="599" r:id="rId33"/>
    <p:sldId id="602" r:id="rId34"/>
    <p:sldId id="542" r:id="rId35"/>
    <p:sldId id="581" r:id="rId36"/>
    <p:sldId id="52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0" d="100"/>
          <a:sy n="70" d="100"/>
        </p:scale>
        <p:origin x="744"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1" Type="http://schemas.openxmlformats.org/officeDocument/2006/relationships/image" Target="../media/image36.png"/></Relationships>
</file>

<file path=ppt/diagrams/_rels/data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iagrams/_rels/data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diagrams/_rels/data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smtClean="0">
            <a:solidFill>
              <a:schemeClr val="tx1"/>
            </a:solidFill>
            <a:latin typeface="Cambria" pitchFamily="18" charset="0"/>
            <a:ea typeface="Cambria" pitchFamily="18" charset="0"/>
          </a:endParaRPr>
        </a:p>
        <a:p>
          <a:pPr algn="just"/>
          <a:r>
            <a:rPr lang="en-US" sz="1800" b="0" dirty="0" err="1" smtClean="0">
              <a:solidFill>
                <a:schemeClr val="tx1"/>
              </a:solidFill>
              <a:latin typeface="Cambria" pitchFamily="18" charset="0"/>
              <a:ea typeface="Cambria" pitchFamily="18" charset="0"/>
            </a:rPr>
            <a:t>Bờ</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bồi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châu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thổ</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Cửu</a:t>
          </a:r>
          <a:r>
            <a:rPr lang="en-US" sz="1800" b="0" dirty="0" smtClean="0">
              <a:solidFill>
                <a:schemeClr val="tx1"/>
              </a:solidFill>
              <a:latin typeface="Cambria" pitchFamily="18" charset="0"/>
              <a:ea typeface="Cambria" pitchFamily="18" charset="0"/>
            </a:rPr>
            <a:t> Long),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bùn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rộng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ngập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thuận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nuôi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thủy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Mở</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tại</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các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Nam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a:t>
          </a:r>
        </a:p>
        <a:p>
          <a:r>
            <a:rPr lang="vi-VN" sz="2000" b="0" dirty="0" smtClean="0">
              <a:solidFill>
                <a:schemeClr val="tx1"/>
              </a:solidFill>
              <a:latin typeface="Cambria" pitchFamily="18" charset="0"/>
              <a:ea typeface="Cambria" pitchFamily="18" charset="0"/>
            </a:rPr>
            <a:t>- Vùng biển miền Trung sâu và hẹp hơn.</a:t>
          </a:r>
          <a:endParaRPr lang="en-US" sz="20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smtClean="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A95AE1DE-EFE8-4967-8857-F9B5F875EFDC}" type="pres">
      <dgm:prSet presAssocID="{9A9D4387-40D8-499A-B6E8-CF30B92FE55C}" presName="text_2" presStyleLbl="node1" presStyleIdx="1" presStyleCnt="3" custScaleY="115764">
        <dgm:presLayoutVars>
          <dgm:bulletEnabled val="1"/>
        </dgm:presLayoutVars>
      </dgm:prSet>
      <dgm:spPr/>
      <dgm:t>
        <a:bodyPr/>
        <a:lstStyle/>
        <a:p>
          <a:endParaRPr lang="en-US"/>
        </a:p>
      </dgm:t>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BE4692B3-4C35-4DEA-98BE-486FB22EFEFB}" type="pres">
      <dgm:prSet presAssocID="{2EA4557B-2359-4BA8-9F14-A6ECB8DAC4AB}" presName="text_3" presStyleLbl="node1" presStyleIdx="2" presStyleCnt="3">
        <dgm:presLayoutVars>
          <dgm:bulletEnabled val="1"/>
        </dgm:presLayoutVars>
      </dgm:prSet>
      <dgm:spPr/>
      <dgm:t>
        <a:bodyPr/>
        <a:lstStyle/>
        <a:p>
          <a:endParaRPr lang="en-US"/>
        </a:p>
      </dgm:t>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E50BEFA-C47E-4403-BF96-FD613E6023FB}" type="presOf" srcId="{2EA4557B-2359-4BA8-9F14-A6ECB8DAC4AB}" destId="{BE4692B3-4C35-4DEA-98BE-486FB22EFEFB}"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BFC3127-5A08-41DD-A85D-D699C1E3B05A}" srcId="{A55E36B4-5DBD-4D69-9E07-2ACE1B02C75C}" destId="{9A9D4387-40D8-499A-B6E8-CF30B92FE55C}" srcOrd="1" destOrd="0" parTransId="{BC18CD03-F0D2-4A4D-B3CC-F0C48A677802}" sibTransId="{6E91F6B9-D95F-4765-9F6E-F8484F74B52B}"/>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smtClean="0">
              <a:latin typeface="Cambria" pitchFamily="18" charset="0"/>
              <a:ea typeface="Cambria" pitchFamily="18" charset="0"/>
            </a:rPr>
            <a:t>Đai ôn đới gió mùa trên núi</a:t>
          </a:r>
          <a:r>
            <a:rPr lang="en-US" sz="1700" b="1" dirty="0" smtClean="0">
              <a:latin typeface="Cambria" pitchFamily="18" charset="0"/>
              <a:ea typeface="Cambria" pitchFamily="18" charset="0"/>
            </a:rPr>
            <a:t>:</a:t>
          </a:r>
          <a:r>
            <a:rPr lang="vi-VN" sz="1700" dirty="0" smtClean="0">
              <a:latin typeface="Cambria" pitchFamily="18" charset="0"/>
              <a:ea typeface="Cambria" pitchFamily="18" charset="0"/>
            </a:rPr>
            <a:t> sinh vật là các loài thực vật ôn đới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như </a:t>
          </a:r>
          <a:r>
            <a:rPr lang="en-US" sz="1700" dirty="0" smtClean="0">
              <a:latin typeface="Cambria" pitchFamily="18" charset="0"/>
              <a:ea typeface="Cambria" pitchFamily="18" charset="0"/>
            </a:rPr>
            <a:t>đ</a:t>
          </a:r>
          <a:r>
            <a:rPr lang="vi-VN" sz="1700" dirty="0" smtClean="0">
              <a:latin typeface="Cambria" pitchFamily="18" charset="0"/>
              <a:ea typeface="Cambria" pitchFamily="18" charset="0"/>
            </a:rPr>
            <a:t>ỗ quyên, </a:t>
          </a:r>
          <a:r>
            <a:rPr lang="en-US" sz="1700" dirty="0" smtClean="0">
              <a:latin typeface="Cambria" pitchFamily="18" charset="0"/>
              <a:ea typeface="Cambria" pitchFamily="18" charset="0"/>
            </a:rPr>
            <a:t>l</a:t>
          </a:r>
          <a:r>
            <a:rPr lang="vi-VN" sz="1700" dirty="0" smtClean="0">
              <a:latin typeface="Cambria" pitchFamily="18" charset="0"/>
              <a:ea typeface="Cambria" pitchFamily="18" charset="0"/>
            </a:rPr>
            <a:t>ãnh sam, </a:t>
          </a:r>
          <a:r>
            <a:rPr lang="en-US" sz="1700" dirty="0" smtClean="0">
              <a:latin typeface="Cambria" pitchFamily="18" charset="0"/>
              <a:ea typeface="Cambria" pitchFamily="18" charset="0"/>
            </a:rPr>
            <a:t>t</a:t>
          </a:r>
          <a:r>
            <a:rPr lang="vi-VN" sz="1700" dirty="0" smtClean="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smtClean="0">
              <a:latin typeface="Cambria" pitchFamily="18" charset="0"/>
              <a:ea typeface="Cambria" pitchFamily="18" charset="0"/>
            </a:rPr>
            <a:t>Đai cận nhiệt đới gió mùa trên núi</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sinh vật gồm có rừng cận nhiệt lá rộng, rừng lá kim</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thông</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Đà</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Lạt</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smtClean="0">
              <a:latin typeface="Cambria" pitchFamily="18" charset="0"/>
              <a:ea typeface="Cambria" pitchFamily="18" charset="0"/>
            </a:rPr>
            <a:t>Đai nhiệt đới gió mùa</a:t>
          </a:r>
          <a:r>
            <a:rPr lang="vi-VN" sz="1700" dirty="0" smtClean="0">
              <a:latin typeface="Cambria" pitchFamily="18" charset="0"/>
              <a:ea typeface="Cambria" pitchFamily="18" charset="0"/>
            </a:rPr>
            <a:t>: sinh vật tiêu biểu là hệ sinh thái rừng nhiệt đới ẩm lá rộng thường xanh và rừng nhiệt đới gió mùa</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ở VQG </a:t>
          </a:r>
          <a:r>
            <a:rPr lang="en-US" sz="1700" dirty="0" err="1" smtClean="0">
              <a:latin typeface="Cambria" pitchFamily="18" charset="0"/>
              <a:ea typeface="Cambria" pitchFamily="18" charset="0"/>
            </a:rPr>
            <a:t>Cúc</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Phương</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t>
        <a:bodyPr/>
        <a:lstStyle/>
        <a:p>
          <a:endParaRPr lang="en-US"/>
        </a:p>
      </dgm:t>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t>
        <a:bodyPr/>
        <a:lstStyle/>
        <a:p>
          <a:endParaRPr lang="en-US"/>
        </a:p>
      </dgm:t>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t>
        <a:bodyPr/>
        <a:lstStyle/>
        <a:p>
          <a:endParaRPr lang="en-US"/>
        </a:p>
      </dgm:t>
    </dgm:pt>
    <dgm:pt modelId="{2F067563-BC6C-4A34-ABC5-96243DB663A8}" type="pres">
      <dgm:prSet presAssocID="{0B378FEF-87EA-4756-80DD-E0236AF7CE5E}" presName="aSpace" presStyleCnt="0"/>
      <dgm:spPr/>
    </dgm:pt>
  </dgm:ptLst>
  <dgm:cxnLst>
    <dgm:cxn modelId="{3A2CD8D5-C6E0-404D-A79C-0C1FC4E0D204}" type="presOf" srcId="{089310BF-6140-4E19-BEA0-D9B60CDEBDD2}" destId="{65BC949D-ED43-4F09-8968-C4EC959DD164}"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903B38AF-C6AF-48B5-A2BF-E268257E6B43}" srcId="{4E5E5906-3986-493B-9E88-5E662AF3BBEA}" destId="{F020E571-4E85-45BE-BE54-C43CCEBC0F55}" srcOrd="1" destOrd="0" parTransId="{4081D713-9DB7-4A0B-8F3A-65424B1F0B1A}" sibTransId="{86490219-7BC8-468C-855F-812E9B168FB8}"/>
    <dgm:cxn modelId="{E2D2617F-0101-4B45-9E10-5BD8AE8CF59B}" type="presOf" srcId="{0B378FEF-87EA-4756-80DD-E0236AF7CE5E}" destId="{54EB3799-FE36-48B1-AF18-3F53D17F0D01}" srcOrd="0" destOrd="0" presId="urn:microsoft.com/office/officeart/2005/8/layout/pyramid2"/>
    <dgm:cxn modelId="{FD884431-0125-477F-9303-52F15DCB41A5}" type="presOf" srcId="{4E5E5906-3986-493B-9E88-5E662AF3BBEA}" destId="{52436171-77E0-4D83-B497-AE0799F40825}" srcOrd="0" destOrd="0" presId="urn:microsoft.com/office/officeart/2005/8/layout/pyramid2"/>
    <dgm:cxn modelId="{97E8BE2D-0BA8-41A4-BBE3-8B14CE77D8C7}" srcId="{4E5E5906-3986-493B-9E88-5E662AF3BBEA}" destId="{089310BF-6140-4E19-BEA0-D9B60CDEBDD2}" srcOrd="0" destOrd="0" parTransId="{A8055120-0601-47FD-9315-00C1E3DCB2D4}" sibTransId="{F1034278-DC90-4232-AF36-798DAD118940}"/>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b="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du lịch: hình thành các điểm du lịch có giá trị.</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địa hình bị chia cắt gây </a:t>
          </a:r>
          <a:r>
            <a:rPr lang="en-US" sz="1800" b="0" i="0" dirty="0" err="1" smtClean="0">
              <a:solidFill>
                <a:schemeClr val="tx1"/>
              </a:solidFill>
              <a:latin typeface="Cambria" pitchFamily="18" charset="0"/>
              <a:ea typeface="Cambria" pitchFamily="18" charset="0"/>
            </a:rPr>
            <a:t>khó</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khăn</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cho</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giao thông</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phê</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nuôi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bò</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sữa</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a:t>
          </a:r>
        </a:p>
        <a:p>
          <a:pPr algn="just"/>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quét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267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dirty="0" smtClean="0">
              <a:solidFill>
                <a:prstClr val="black"/>
              </a:solidFill>
              <a:latin typeface="Cambria" pitchFamily="18" charset="0"/>
              <a:ea typeface="Cambria" pitchFamily="18" charset="0"/>
            </a:rPr>
            <a:t>+ Đối với nông</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nghiệp</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thủy</a:t>
          </a:r>
          <a:r>
            <a:rPr lang="en-US" sz="1800" dirty="0" smtClean="0">
              <a:solidFill>
                <a:prstClr val="black"/>
              </a:solidFill>
              <a:latin typeface="Cambria" pitchFamily="18" charset="0"/>
              <a:ea typeface="Cambria" pitchFamily="18" charset="0"/>
            </a:rPr>
            <a:t> </a:t>
          </a:r>
          <a:r>
            <a:rPr lang="vi-VN" sz="18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smtClean="0">
              <a:solidFill>
                <a:prstClr val="black"/>
              </a:solidFill>
              <a:latin typeface="Cambria" pitchFamily="18" charset="0"/>
              <a:ea typeface="Cambria" pitchFamily="18" charset="0"/>
            </a:rPr>
            <a:t>+ Xây dựng cơ sở hạ tầng và cư trú.</a:t>
          </a:r>
          <a:endParaRPr lang="vi-VN"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t</a:t>
          </a:r>
          <a:r>
            <a:rPr lang="vi-VN" sz="1800" b="0" dirty="0" smtClean="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lúa</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rồng cây ăn quả</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như</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xoài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sầu</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riêng</a:t>
          </a:r>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ở ĐB. Sông Cửu Long</a:t>
          </a:r>
          <a:r>
            <a:rPr lang="en-US" sz="1800" dirty="0" smtClean="0">
              <a:solidFill>
                <a:schemeClr val="tx1"/>
              </a:solidFill>
              <a:latin typeface="Cambria" pitchFamily="18" charset="0"/>
              <a:ea typeface="Cambria" pitchFamily="18" charset="0"/>
            </a:rPr>
            <a:t>.</a:t>
          </a:r>
          <a:br>
            <a:rPr lang="en-US" sz="1800" dirty="0" smtClean="0">
              <a:solidFill>
                <a:schemeClr val="tx1"/>
              </a:solidFill>
              <a:latin typeface="Cambria" pitchFamily="18" charset="0"/>
              <a:ea typeface="Cambria" pitchFamily="18" charset="0"/>
            </a:rPr>
          </a:b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ngập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bị</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màu</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Cửu</a:t>
          </a:r>
          <a:r>
            <a:rPr lang="en-US" sz="1800" dirty="0" smtClean="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126DE2BA-692E-4C8D-99FE-F1A935839C4C}" type="presOf" srcId="{2EA4557B-2359-4BA8-9F14-A6ECB8DAC4AB}" destId="{DD97E049-4A6C-47F8-8707-C5FFDBF743ED}" srcOrd="0" destOrd="0" presId="urn:microsoft.com/office/officeart/2008/layout/VerticalCurvedList"/>
    <dgm:cxn modelId="{8E6BDFC2-963A-4FD4-AC23-C3307F74A3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k</a:t>
          </a:r>
          <a:r>
            <a:rPr lang="vi-VN" sz="1800" b="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smtClean="0">
              <a:solidFill>
                <a:schemeClr val="tx1"/>
              </a:solidFill>
              <a:latin typeface="Cambria" pitchFamily="18" charset="0"/>
              <a:ea typeface="Cambria" pitchFamily="18" charset="0"/>
            </a:rPr>
            <a: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du </a:t>
          </a:r>
          <a:r>
            <a:rPr lang="en-US" sz="1800" dirty="0" err="1" smtClean="0">
              <a:solidFill>
                <a:schemeClr val="tx1"/>
              </a:solidFill>
              <a:latin typeface="Cambria" pitchFamily="18" charset="0"/>
              <a:ea typeface="Cambria" pitchFamily="18" charset="0"/>
            </a:rPr>
            <a:t>lịch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Trang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giao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vận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cảng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ão đổ bộ vào Đà Nẵng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bờ</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Bình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Thuận</a:t>
          </a:r>
          <a:r>
            <a:rPr lang="en-US" sz="180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84CA9AD-3EC2-40C6-8E3C-86A7E3B4EE14}"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3A024793-F8C6-4163-8708-6AA35E5E131E}" type="presOf" srcId="{9DA92A08-ED37-48A9-A0DD-F521D2142CD2}" destId="{C7497E28-FAE4-42DA-8D9D-5B4659273D7A}" srcOrd="0" destOrd="0" presId="urn:microsoft.com/office/officeart/2008/layout/VerticalCurvedList"/>
    <dgm:cxn modelId="{55C89710-1B57-4817-A84E-35CBB626F204}" type="presOf" srcId="{A55E36B4-5DBD-4D69-9E07-2ACE1B02C75C}" destId="{287E208B-7CBA-48D9-A845-7C3BA9246006}"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CC8E6AE2-5978-4690-B6DC-C39921988E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149498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8/13/2023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wdp"/><Relationship Id="rId5" Type="http://schemas.openxmlformats.org/officeDocument/2006/relationships/image" Target="../media/image21.png"/><Relationship Id="rId10" Type="http://schemas.openxmlformats.org/officeDocument/2006/relationships/image" Target="../media/image12.png"/><Relationship Id="rId4" Type="http://schemas.openxmlformats.org/officeDocument/2006/relationships/image" Target="../media/image10.jpeg"/><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image" Target="../media/image10.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5.jpeg"/><Relationship Id="rId18" Type="http://schemas.microsoft.com/office/2007/relationships/diagramDrawing" Target="../diagrams/drawing2.xml"/><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34.jpeg"/><Relationship Id="rId17" Type="http://schemas.openxmlformats.org/officeDocument/2006/relationships/diagramColors" Target="../diagrams/colors2.xml"/><Relationship Id="rId2" Type="http://schemas.openxmlformats.org/officeDocument/2006/relationships/notesSlide" Target="../notesSlides/notesSlide2.xml"/><Relationship Id="rId16" Type="http://schemas.openxmlformats.org/officeDocument/2006/relationships/diagramQuickStyle" Target="../diagrams/quickStyle2.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33.png"/><Relationship Id="rId5" Type="http://schemas.openxmlformats.org/officeDocument/2006/relationships/image" Target="../media/image10.jpeg"/><Relationship Id="rId15" Type="http://schemas.openxmlformats.org/officeDocument/2006/relationships/diagramLayout" Target="../diagrams/layout2.xml"/><Relationship Id="rId10" Type="http://schemas.openxmlformats.org/officeDocument/2006/relationships/image" Target="../media/image23.jpeg"/><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37.jpeg"/><Relationship Id="rId5" Type="http://schemas.openxmlformats.org/officeDocument/2006/relationships/image" Target="../media/image10.jpeg"/><Relationship Id="rId10" Type="http://schemas.openxmlformats.org/officeDocument/2006/relationships/image" Target="../media/image23.jpeg"/><Relationship Id="rId4" Type="http://schemas.openxmlformats.org/officeDocument/2006/relationships/image" Target="../media/image4.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microsoft.com/office/2007/relationships/hdphoto" Target="../media/hdphoto2.wdp"/><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12.png"/><Relationship Id="rId5" Type="http://schemas.openxmlformats.org/officeDocument/2006/relationships/image" Target="../media/image10.jpeg"/><Relationship Id="rId10" Type="http://schemas.openxmlformats.org/officeDocument/2006/relationships/image" Target="../media/image23.jpeg"/><Relationship Id="rId4" Type="http://schemas.openxmlformats.org/officeDocument/2006/relationships/image" Target="../media/image4.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1.jpeg"/><Relationship Id="rId5" Type="http://schemas.openxmlformats.org/officeDocument/2006/relationships/image" Target="../media/image2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11.pn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png"/><Relationship Id="rId7" Type="http://schemas.openxmlformats.org/officeDocument/2006/relationships/image" Target="../media/image44.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10.jpeg"/><Relationship Id="rId9" Type="http://schemas.openxmlformats.org/officeDocument/2006/relationships/image" Target="../media/image46.jpe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2.jpeg"/><Relationship Id="rId10" Type="http://schemas.openxmlformats.org/officeDocument/2006/relationships/image" Target="../media/image50.png"/><Relationship Id="rId4" Type="http://schemas.openxmlformats.org/officeDocument/2006/relationships/image" Target="../media/image10.jpeg"/><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2.jpeg"/><Relationship Id="rId4" Type="http://schemas.openxmlformats.org/officeDocument/2006/relationships/image" Target="../media/image10.jpe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1.png"/><Relationship Id="rId4" Type="http://schemas.openxmlformats.org/officeDocument/2006/relationships/image" Target="../media/image10.jpeg"/><Relationship Id="rId9" Type="http://schemas.microsoft.com/office/2007/relationships/diagramDrawing" Target="../diagrams/drawing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1.png"/><Relationship Id="rId4" Type="http://schemas.openxmlformats.org/officeDocument/2006/relationships/image" Target="../media/image10.jpeg"/><Relationship Id="rId9" Type="http://schemas.microsoft.com/office/2007/relationships/diagramDrawing" Target="../diagrams/drawing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1.png"/><Relationship Id="rId4" Type="http://schemas.openxmlformats.org/officeDocument/2006/relationships/image" Target="../media/image10.jpeg"/><Relationship Id="rId9" Type="http://schemas.microsoft.com/office/2007/relationships/diagramDrawing" Target="../diagrams/drawing5.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10.jpeg"/><Relationship Id="rId9" Type="http://schemas.openxmlformats.org/officeDocument/2006/relationships/image" Target="../media/image65.jpe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67.png"/><Relationship Id="rId4" Type="http://schemas.openxmlformats.org/officeDocument/2006/relationships/image" Target="../media/image10.jpeg"/><Relationship Id="rId9"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xmlns=""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47DD1AF-1262-2A13-C784-A99C0C12842A}"/>
              </a:ext>
            </a:extLst>
          </p:cNvPr>
          <p:cNvSpPr txBox="1"/>
          <p:nvPr/>
        </p:nvSpPr>
        <p:spPr>
          <a:xfrm>
            <a:off x="3325014" y="1580505"/>
            <a:ext cx="5669502" cy="1231106"/>
          </a:xfrm>
          <a:prstGeom prst="rect">
            <a:avLst/>
          </a:prstGeom>
          <a:noFill/>
        </p:spPr>
        <p:txBody>
          <a:bodyPr wrap="non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ĐỊA LÍ 8</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2: ĐỊA HÌNH VIỆT NAM </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xmlns="" id="{0D979643-5930-F34B-D70D-3C7631DB7CF4}"/>
              </a:ext>
            </a:extLst>
          </p:cNvPr>
          <p:cNvSpPr txBox="1"/>
          <p:nvPr/>
        </p:nvSpPr>
        <p:spPr>
          <a:xfrm>
            <a:off x="3605058" y="3561062"/>
            <a:ext cx="3074431" cy="954107"/>
          </a:xfrm>
          <a:prstGeom prst="rect">
            <a:avLst/>
          </a:prstGeom>
          <a:noFill/>
        </p:spPr>
        <p:txBody>
          <a:bodyPr wrap="none" rtlCol="0">
            <a:spAutoFit/>
          </a:bodyPr>
          <a:lstStyle/>
          <a:p>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Bùi</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Trang</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842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6584" y="1411812"/>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99" y="1411811"/>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583"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7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307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962401"/>
            <a:ext cx="3657601" cy="2616101"/>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7728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001641"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1976586" y="1954290"/>
          <a:ext cx="6495838" cy="4622787"/>
        </p:xfrm>
        <a:graphic>
          <a:graphicData uri="http://schemas.openxmlformats.org/drawingml/2006/table">
            <a:tbl>
              <a:tblPr firstRow="1" bandRow="1">
                <a:tableStyleId>{5C22544A-7EE6-4342-B048-85BDC9FD1C3A}</a:tableStyleId>
              </a:tblPr>
              <a:tblGrid>
                <a:gridCol w="898360"/>
                <a:gridCol w="1392254"/>
                <a:gridCol w="4205224"/>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smtClean="0">
                          <a:effectLst/>
                          <a:latin typeface="Cambria" pitchFamily="18" charset="0"/>
                          <a:ea typeface="Cambria" pitchFamily="18" charset="0"/>
                          <a:cs typeface="Times New Roman"/>
                        </a:rPr>
                        <a:t>Nằm</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g</a:t>
                      </a:r>
                      <a:r>
                        <a:rPr lang="en-US" sz="1600" i="0" dirty="0" err="1" smtClean="0">
                          <a:effectLst/>
                          <a:latin typeface="Cambria" pitchFamily="18" charset="0"/>
                          <a:ea typeface="Cambria" pitchFamily="18" charset="0"/>
                          <a:cs typeface="Times New Roman"/>
                        </a:rPr>
                        <a:t>i</a:t>
                      </a:r>
                      <a:r>
                        <a:rPr lang="en-US" sz="1600" i="0" baseline="0" dirty="0" err="1" smtClean="0">
                          <a:effectLst/>
                          <a:latin typeface="Cambria" pitchFamily="18" charset="0"/>
                          <a:ea typeface="Cambria" pitchFamily="18" charset="0"/>
                          <a:cs typeface="Times New Roman"/>
                        </a:rPr>
                        <a:t>ữa</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a:t>
                      </a:r>
                      <a:r>
                        <a:rPr lang="en-US" sz="1600" i="0" dirty="0" smtClean="0">
                          <a:effectLst/>
                          <a:latin typeface="Cambria" pitchFamily="18" charset="0"/>
                          <a:ea typeface="Cambria" pitchFamily="18" charset="0"/>
                          <a:cs typeface="Times New Roman"/>
                        </a:rPr>
                        <a:t>3147m</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smtClean="0">
                          <a:effectLst/>
                          <a:latin typeface="Cambria" pitchFamily="18" charset="0"/>
                          <a:ea typeface="Cambria" pitchFamily="18" charset="0"/>
                          <a:cs typeface="Times New Roman"/>
                        </a:rPr>
                        <a:t>C</a:t>
                      </a:r>
                      <a:r>
                        <a:rPr lang="vi-VN" sz="1600" b="0" dirty="0" smtClean="0">
                          <a:effectLst/>
                          <a:latin typeface="Cambria" pitchFamily="18" charset="0"/>
                          <a:ea typeface="Cambria" pitchFamily="18" charset="0"/>
                          <a:cs typeface="Times New Roman"/>
                        </a:rPr>
                        <a:t>ó nhiều nhánh núi đâm ngang ra biển chia cắt đồng bằng duyên hải miền Trung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Bạch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Mã</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Hoành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Sơn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nằm</a:t>
                      </a:r>
                      <a:r>
                        <a:rPr lang="en-US" sz="1600" b="0" baseline="0" dirty="0" smtClean="0">
                          <a:effectLst/>
                          <a:latin typeface="Cambria" pitchFamily="18" charset="0"/>
                          <a:ea typeface="Cambria" pitchFamily="18" charset="0"/>
                          <a:cs typeface="Times New Roman"/>
                        </a:rPr>
                        <a:t> ở </a:t>
                      </a:r>
                      <a:r>
                        <a:rPr lang="en-US" sz="1600" b="0" baseline="0" dirty="0" err="1" smtClean="0">
                          <a:effectLst/>
                          <a:latin typeface="Cambria" pitchFamily="18" charset="0"/>
                          <a:ea typeface="Cambria" pitchFamily="18" charset="0"/>
                          <a:cs typeface="Times New Roman"/>
                        </a:rPr>
                        <a:t>phía</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bắc</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nam</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Kon</a:t>
                      </a:r>
                      <a:r>
                        <a:rPr lang="en-US" sz="1600" b="0" dirty="0" smtClean="0">
                          <a:effectLst/>
                          <a:latin typeface="Cambria" pitchFamily="18" charset="0"/>
                          <a:ea typeface="Cambria" pitchFamily="18" charset="0"/>
                          <a:cs typeface="Times New Roman"/>
                        </a:rPr>
                        <a:t> Tum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cực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Lâm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Viên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840542" y="5220120"/>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5496109" y="5226690"/>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5224885" y="1071310"/>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96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025662" y="3143568"/>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1886187" y="2057400"/>
          <a:ext cx="8400815" cy="4495800"/>
        </p:xfrm>
        <a:graphic>
          <a:graphicData uri="http://schemas.openxmlformats.org/drawingml/2006/table">
            <a:tbl>
              <a:tblPr firstRow="1" bandRow="1">
                <a:tableStyleId>{5C22544A-7EE6-4342-B048-85BDC9FD1C3A}</a:tableStyleId>
              </a:tblPr>
              <a:tblGrid>
                <a:gridCol w="1847614"/>
                <a:gridCol w="914400"/>
                <a:gridCol w="1600200"/>
                <a:gridCol w="4038601"/>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smtClean="0">
                          <a:effectLst/>
                          <a:latin typeface="Cambria" pitchFamily="18" charset="0"/>
                          <a:ea typeface="Cambria" pitchFamily="18" charset="0"/>
                          <a:cs typeface="Times New Roman"/>
                        </a:rPr>
                        <a:t>Đặc</a:t>
                      </a:r>
                      <a:r>
                        <a:rPr lang="en-US" sz="1800" b="1" i="0" dirty="0" smtClean="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258">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smtClean="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0">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40000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Không có đê ngăn lũ, c</a:t>
                      </a:r>
                      <a:r>
                        <a:rPr lang="en-US" sz="1800" dirty="0" smtClean="0">
                          <a:effectLst/>
                          <a:latin typeface="Cambria" pitchFamily="18" charset="0"/>
                          <a:ea typeface="Cambria" pitchFamily="18" charset="0"/>
                          <a:cs typeface="Times New Roman"/>
                        </a:rPr>
                        <a:t>ó </a:t>
                      </a:r>
                      <a:r>
                        <a:rPr lang="en-US" sz="1800" dirty="0" err="1" smtClean="0">
                          <a:effectLst/>
                          <a:latin typeface="Cambria" pitchFamily="18" charset="0"/>
                          <a:ea typeface="Cambria" pitchFamily="18" charset="0"/>
                          <a:cs typeface="Times New Roman"/>
                        </a:rPr>
                        <a:t>hệ</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thống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kênh</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rạch</a:t>
                      </a:r>
                      <a:r>
                        <a:rPr lang="en-US" sz="1800" dirty="0" smtClean="0">
                          <a:effectLst/>
                          <a:latin typeface="Cambria" pitchFamily="18" charset="0"/>
                          <a:ea typeface="Cambria" pitchFamily="18" charset="0"/>
                          <a:cs typeface="Times New Roman"/>
                        </a:rPr>
                        <a:t> </a:t>
                      </a:r>
                      <a:r>
                        <a:rPr lang="vi-VN" sz="1800" dirty="0" smtClean="0">
                          <a:effectLst/>
                          <a:latin typeface="Cambria" pitchFamily="18" charset="0"/>
                          <a:ea typeface="Cambria" pitchFamily="18" charset="0"/>
                          <a:cs typeface="Times New Roman"/>
                        </a:rPr>
                        <a:t>dày đặc</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Nhiều</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vùng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trũng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lớn</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Đồng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Tháp</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Mười</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Tứ</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giác</a:t>
                      </a:r>
                      <a:r>
                        <a:rPr lang="en-US" sz="1800" dirty="0" smtClean="0">
                          <a:effectLst/>
                          <a:latin typeface="Cambria" pitchFamily="18" charset="0"/>
                          <a:ea typeface="Cambria" pitchFamily="18" charset="0"/>
                          <a:cs typeface="Times New Roman"/>
                        </a:rPr>
                        <a:t> Long </a:t>
                      </a:r>
                      <a:r>
                        <a:rPr lang="en-US" sz="1800" dirty="0" err="1" smtClean="0">
                          <a:effectLst/>
                          <a:latin typeface="Cambria" pitchFamily="18" charset="0"/>
                          <a:ea typeface="Cambria" pitchFamily="18" charset="0"/>
                          <a:cs typeface="Times New Roman"/>
                        </a:rPr>
                        <a:t>Xuyên</a:t>
                      </a:r>
                      <a:r>
                        <a:rPr lang="vi-VN"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6705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582" y="1377174"/>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99" y="1358921"/>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6094"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1886187" y="1905000"/>
          <a:ext cx="6586238" cy="4653242"/>
        </p:xfrm>
        <a:graphic>
          <a:graphicData uri="http://schemas.openxmlformats.org/drawingml/2006/table">
            <a:tbl>
              <a:tblPr firstRow="1" bandRow="1">
                <a:tableStyleId>{5C22544A-7EE6-4342-B048-85BDC9FD1C3A}</a:tableStyleId>
              </a:tblPr>
              <a:tblGrid>
                <a:gridCol w="1314213"/>
                <a:gridCol w="851206"/>
                <a:gridCol w="1510994"/>
                <a:gridCol w="2909825"/>
              </a:tblGrid>
              <a:tr h="652742">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Đồng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Diện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smtClean="0">
                          <a:effectLst/>
                          <a:latin typeface="Cambria" pitchFamily="18" charset="0"/>
                          <a:ea typeface="Cambria" pitchFamily="18" charset="0"/>
                          <a:cs typeface="Times New Roman"/>
                        </a:rPr>
                        <a:t>Nguồn</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gốc</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hình</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smtClean="0">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smtClean="0">
                          <a:effectLst/>
                          <a:latin typeface="Cambria" pitchFamily="18" charset="0"/>
                          <a:ea typeface="Cambria" pitchFamily="18" charset="0"/>
                          <a:cs typeface="Times New Roman"/>
                        </a:rPr>
                        <a: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Cửu</a:t>
                      </a:r>
                      <a:r>
                        <a:rPr lang="en-US" sz="1750" b="1" i="0" baseline="0" dirty="0" smtClean="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40000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V</a:t>
                      </a:r>
                      <a:r>
                        <a:rPr lang="en-US" sz="1750" b="1" i="0" baseline="0" dirty="0" err="1" smtClean="0">
                          <a:effectLst/>
                          <a:latin typeface="Cambria" pitchFamily="18" charset="0"/>
                          <a:ea typeface="Cambria" pitchFamily="18" charset="0"/>
                          <a:cs typeface="Times New Roman"/>
                        </a:rPr>
                        <a:t>en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biển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miền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8800" y="342900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2271277"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2362200"/>
            <a:ext cx="6553198" cy="2939266"/>
          </a:xfrm>
          <a:prstGeom prst="rect">
            <a:avLst/>
          </a:prstGeom>
        </p:spPr>
        <p:txBody>
          <a:bodyPr wrap="square">
            <a:spAutoFit/>
          </a:bodyPr>
          <a:lstStyle/>
          <a:p>
            <a:pPr algn="just">
              <a:spcBef>
                <a:spcPts val="600"/>
              </a:spcBef>
            </a:pPr>
            <a:r>
              <a:rPr lang="vi-VN" sz="2000" b="1" dirty="0">
                <a:latin typeface="Cambria" pitchFamily="18" charset="0"/>
                <a:ea typeface="Cambria" pitchFamily="18" charset="0"/>
                <a:cs typeface="Times New Roman"/>
              </a:rPr>
              <a:t>- Bờ biển có 2 dạng chính địa hình:</a:t>
            </a:r>
          </a:p>
          <a:p>
            <a:pPr algn="just">
              <a:spcBef>
                <a:spcPts val="600"/>
              </a:spcBef>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pPr>
            <a:r>
              <a:rPr lang="vi-VN" sz="2000" b="1" dirty="0">
                <a:latin typeface="Cambria" pitchFamily="18" charset="0"/>
                <a:ea typeface="Cambria" pitchFamily="18" charset="0"/>
                <a:cs typeface="Times New Roman"/>
              </a:rPr>
              <a:t>- Thềm lục địa:</a:t>
            </a:r>
          </a:p>
          <a:p>
            <a:pPr algn="just">
              <a:spcBef>
                <a:spcPts val="600"/>
              </a:spcBef>
            </a:pPr>
            <a:r>
              <a:rPr lang="vi-VN" sz="2000" dirty="0">
                <a:latin typeface="Cambria" pitchFamily="18" charset="0"/>
                <a:ea typeface="Cambria" pitchFamily="18" charset="0"/>
                <a:cs typeface="Times New Roman"/>
              </a:rPr>
              <a:t>+ Mở rộng tại các vùng biển Bắc Bộ và Nam Bộ.</a:t>
            </a:r>
          </a:p>
          <a:p>
            <a:pPr algn="just">
              <a:spcBef>
                <a:spcPts val="600"/>
              </a:spcBef>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độ</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cao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hưởng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như</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nào</a:t>
            </a:r>
            <a:r>
              <a:rPr lang="en-US" sz="2000" i="1" dirty="0">
                <a:solidFill>
                  <a:srgbClr val="FF0000"/>
                </a:solidFill>
                <a:latin typeface="Cambria" panose="02040503050406030204" pitchFamily="18" charset="0"/>
                <a:ea typeface="Cambria" panose="02040503050406030204" pitchFamily="18" charset="0"/>
              </a:rPr>
              <a:t>? Cho </a:t>
            </a:r>
            <a:r>
              <a:rPr lang="en-US" sz="2000" i="1" dirty="0" err="1">
                <a:solidFill>
                  <a:srgbClr val="FF0000"/>
                </a:solidFill>
                <a:latin typeface="Cambria" panose="02040503050406030204" pitchFamily="18" charset="0"/>
                <a:ea typeface="Cambria" panose="02040503050406030204" pitchFamily="18" charset="0"/>
              </a:rPr>
              <a:t>ví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482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6805614"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6957373"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21077"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35076"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24580"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3137701679"/>
              </p:ext>
            </p:extLst>
          </p:nvPr>
        </p:nvGraphicFramePr>
        <p:xfrm>
          <a:off x="1715256"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12192000" cy="8001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a:t>
            </a:r>
            <a:r>
              <a:rPr lang="en-US" sz="3000" b="1" dirty="0" smtClean="0">
                <a:ln w="10541" cmpd="sng">
                  <a:solidFill>
                    <a:schemeClr val="accent1">
                      <a:shade val="88000"/>
                      <a:satMod val="110000"/>
                    </a:schemeClr>
                  </a:solidFill>
                  <a:prstDash val="solid"/>
                </a:ln>
                <a:solidFill>
                  <a:srgbClr val="FF0000"/>
                </a:solidFill>
                <a:latin typeface="Cambria" pitchFamily="18" charset="0"/>
              </a:rPr>
              <a:t>NAM </a:t>
            </a:r>
            <a:br>
              <a:rPr lang="en-US" sz="3000" b="1" dirty="0" smtClean="0">
                <a:ln w="10541" cmpd="sng">
                  <a:solidFill>
                    <a:schemeClr val="accent1">
                      <a:shade val="88000"/>
                      <a:satMod val="110000"/>
                    </a:schemeClr>
                  </a:solidFill>
                  <a:prstDash val="solid"/>
                </a:ln>
                <a:solidFill>
                  <a:srgbClr val="FF0000"/>
                </a:solidFill>
                <a:latin typeface="Cambria" pitchFamily="18" charset="0"/>
              </a:rPr>
            </a:br>
            <a:r>
              <a:rPr lang="en-US" sz="3000" b="1" dirty="0" smtClean="0">
                <a:ln w="10541" cmpd="sng">
                  <a:solidFill>
                    <a:schemeClr val="accent1">
                      <a:shade val="88000"/>
                      <a:satMod val="110000"/>
                    </a:schemeClr>
                  </a:solidFill>
                  <a:prstDash val="solid"/>
                </a:ln>
                <a:solidFill>
                  <a:srgbClr val="FF0000"/>
                </a:solidFill>
                <a:latin typeface="Cambria" pitchFamily="18" charset="0"/>
              </a:rPr>
              <a:t>(</a:t>
            </a:r>
            <a:r>
              <a:rPr lang="en-US" sz="3000" b="1" dirty="0" err="1" smtClean="0">
                <a:ln w="10541" cmpd="sng">
                  <a:solidFill>
                    <a:schemeClr val="accent1">
                      <a:shade val="88000"/>
                      <a:satMod val="110000"/>
                    </a:schemeClr>
                  </a:solidFill>
                  <a:prstDash val="solid"/>
                </a:ln>
                <a:solidFill>
                  <a:srgbClr val="FF0000"/>
                </a:solidFill>
                <a:latin typeface="Cambria" pitchFamily="18" charset="0"/>
              </a:rPr>
              <a:t>Tiết</a:t>
            </a:r>
            <a:r>
              <a:rPr lang="en-US" sz="3000" b="1" dirty="0" smtClean="0">
                <a:ln w="10541" cmpd="sng">
                  <a:solidFill>
                    <a:schemeClr val="accent1">
                      <a:shade val="88000"/>
                      <a:satMod val="110000"/>
                    </a:schemeClr>
                  </a:solidFill>
                  <a:prstDash val="solid"/>
                </a:ln>
                <a:solidFill>
                  <a:srgbClr val="FF0000"/>
                </a:solidFill>
                <a:latin typeface="Cambria" pitchFamily="18" charset="0"/>
              </a:rPr>
              <a:t> </a:t>
            </a:r>
            <a:r>
              <a:rPr lang="en-US" sz="3000" b="1" dirty="0" smtClean="0">
                <a:ln w="10541" cmpd="sng">
                  <a:solidFill>
                    <a:schemeClr val="accent1">
                      <a:shade val="88000"/>
                      <a:satMod val="110000"/>
                    </a:schemeClr>
                  </a:solidFill>
                  <a:prstDash val="solid"/>
                </a:ln>
                <a:solidFill>
                  <a:srgbClr val="FF0000"/>
                </a:solidFill>
                <a:latin typeface="Cambria" pitchFamily="18" charset="0"/>
              </a:rPr>
              <a:t>2)</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BÙI THỊ TRANG</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6272279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độ</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hưởng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đất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như</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nào</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3434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6805614"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6957373"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57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7373"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3064134"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a:latin typeface="Cambria" pitchFamily="18" charset="0"/>
                <a:ea typeface="Cambria" pitchFamily="18" charset="0"/>
              </a:rPr>
              <a:t>đất feralit có mùn.</a:t>
            </a:r>
            <a:endParaRPr lang="en-US" sz="2400" dirty="0">
              <a:latin typeface="Cambria" pitchFamily="18" charset="0"/>
              <a:ea typeface="Cambria" pitchFamily="18" charset="0"/>
            </a:endParaRPr>
          </a:p>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a:latin typeface="Cambria" pitchFamily="18" charset="0"/>
                <a:ea typeface="Cambria" pitchFamily="18" charset="0"/>
              </a:rPr>
              <a:t>đất mùn thô.</a:t>
            </a:r>
            <a:endParaRPr lang="en-US" sz="2400" dirty="0">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Hoàng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Liên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Trường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Bạch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Mã</a:t>
            </a:r>
            <a:r>
              <a:rPr lang="en-US" i="1" dirty="0">
                <a:solidFill>
                  <a:srgbClr val="FF0000"/>
                </a:solidFill>
                <a:latin typeface="Cambria" panose="02040503050406030204" pitchFamily="18" charset="0"/>
                <a:ea typeface="Cambria" panose="02040503050406030204" pitchFamily="18" charset="0"/>
              </a:rPr>
              <a:t>. Cho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hưởng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đến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khí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nước</a:t>
            </a:r>
            <a:r>
              <a:rPr lang="en-US" i="1" dirty="0">
                <a:solidFill>
                  <a:srgbClr val="FF0000"/>
                </a:solidFill>
                <a:latin typeface="Cambria" panose="02040503050406030204" pitchFamily="18" charset="0"/>
                <a:ea typeface="Cambria" panose="02040503050406030204" pitchFamily="18" charset="0"/>
              </a:rPr>
              <a:t> ta </a:t>
            </a:r>
            <a:r>
              <a:rPr lang="en-US" i="1" dirty="0" err="1">
                <a:solidFill>
                  <a:srgbClr val="FF0000"/>
                </a:solidFill>
                <a:latin typeface="Cambria" panose="02040503050406030204" pitchFamily="18" charset="0"/>
                <a:ea typeface="Cambria" panose="02040503050406030204" pitchFamily="18" charset="0"/>
              </a:rPr>
              <a:t>như</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nào</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3434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3064134"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pPr>
            <a:r>
              <a:rPr lang="nl-NL" dirty="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pPr>
            <a:r>
              <a:rPr lang="en-US" dirty="0">
                <a:latin typeface="Cambria" pitchFamily="18" charset="0"/>
                <a:ea typeface="Cambria" pitchFamily="18" charset="0"/>
              </a:rPr>
              <a:t>-</a:t>
            </a:r>
            <a:r>
              <a:rPr lang="vi-VN" dirty="0">
                <a:latin typeface="Cambria" pitchFamily="18" charset="0"/>
                <a:ea typeface="Cambria" pitchFamily="18" charset="0"/>
              </a:rPr>
              <a:t> 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pPr>
            <a:r>
              <a:rPr lang="en-US" dirty="0">
                <a:latin typeface="Cambria" pitchFamily="18" charset="0"/>
                <a:ea typeface="Cambria" pitchFamily="18" charset="0"/>
              </a:rPr>
              <a:t>-</a:t>
            </a:r>
            <a:r>
              <a:rPr lang="vi-VN" dirty="0">
                <a:latin typeface="Cambria" pitchFamily="18" charset="0"/>
                <a:ea typeface="Cambria" pitchFamily="18" charset="0"/>
              </a:rPr>
              <a:t> Dãy Bạch Mã ngăn ảnh hưởng của gió mùa ĐB vào phía nam =&gt; ranh giới tự nhiên giữa 2 miền khí hậu.</a:t>
            </a:r>
            <a:endParaRPr lang="en-US" dirty="0">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295399"/>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8691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p>
        </p:txBody>
      </p:sp>
      <p:sp>
        <p:nvSpPr>
          <p:cNvPr id="35" name="Rounded Rectangular Callout 34"/>
          <p:cNvSpPr/>
          <p:nvPr/>
        </p:nvSpPr>
        <p:spPr>
          <a:xfrm>
            <a:off x="7620001"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a:t>
            </a:r>
            <a:r>
              <a:rPr lang="en-US" sz="1000" b="1" dirty="0"/>
              <a:t> </a:t>
            </a:r>
            <a:r>
              <a:rPr lang="en-US" sz="1000" b="1" dirty="0" err="1"/>
              <a:t>Liên</a:t>
            </a:r>
            <a:r>
              <a:rPr lang="en-US" sz="1000" b="1" dirty="0"/>
              <a:t> </a:t>
            </a:r>
            <a:r>
              <a:rPr lang="en-US" sz="1000" b="1" dirty="0" err="1"/>
              <a:t>Sơn</a:t>
            </a:r>
            <a:endParaRPr lang="en-US" sz="1000" b="1" dirty="0"/>
          </a:p>
        </p:txBody>
      </p:sp>
      <p:sp>
        <p:nvSpPr>
          <p:cNvPr id="36" name="Rounded Rectangular Callout 35"/>
          <p:cNvSpPr/>
          <p:nvPr/>
        </p:nvSpPr>
        <p:spPr>
          <a:xfrm>
            <a:off x="8202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endParaRPr lang="en-US" sz="1000" b="1" dirty="0"/>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hiểu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d</a:t>
            </a:r>
            <a:r>
              <a:rPr lang="vi-VN" sz="2400" i="1" dirty="0">
                <a:solidFill>
                  <a:srgbClr val="FF0000"/>
                </a:solidFill>
                <a:latin typeface="Cambria" panose="02040503050406030204" pitchFamily="18" charset="0"/>
                <a:ea typeface="Cambria" panose="02040503050406030204" pitchFamily="18" charset="0"/>
              </a:rPr>
              <a:t>ãy Trường Sơn gây hiệu ứng phơn tạo sự khác biệt về mùa mưa giữa 2 sườn núi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810340" y="478318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8001"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5076" y="4033272"/>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71628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6828148" y="3510605"/>
            <a:ext cx="3664392"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ven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miền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075"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643932"/>
            <a:ext cx="6553201" cy="2385268"/>
          </a:xfrm>
          <a:prstGeom prst="rect">
            <a:avLst/>
          </a:prstGeom>
        </p:spPr>
        <p:txBody>
          <a:bodyPr wrap="square">
            <a:spAutoFit/>
          </a:bodyPr>
          <a:lstStyle/>
          <a:p>
            <a:pPr algn="just">
              <a:spcBef>
                <a:spcPts val="600"/>
              </a:spcBef>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pPr>
            <a:r>
              <a:rPr lang="nl-NL" sz="2400" b="1" dirty="0">
                <a:latin typeface="Cambria" pitchFamily="18" charset="0"/>
                <a:ea typeface="Cambria" pitchFamily="18" charset="0"/>
              </a:rPr>
              <a:t>- Theo hướng sườn: </a:t>
            </a:r>
            <a:r>
              <a:rPr lang="nl-NL" sz="2400" dirty="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Mã</a:t>
            </a:r>
            <a:r>
              <a:rPr lang="en-US" sz="2400" dirty="0">
                <a:latin typeface="Cambria" pitchFamily="18" charset="0"/>
                <a:ea typeface="Cambria" pitchFamily="18" charset="0"/>
              </a:rPr>
              <a:t> </a:t>
            </a:r>
            <a:r>
              <a:rPr lang="en-US" sz="2400" dirty="0" err="1">
                <a:latin typeface="Cambria" pitchFamily="18" charset="0"/>
                <a:ea typeface="Cambria" pitchFamily="18" charset="0"/>
              </a:rPr>
              <a:t>tạo</a:t>
            </a:r>
            <a:r>
              <a:rPr lang="en-US" sz="2400" dirty="0">
                <a:latin typeface="Cambria" pitchFamily="18" charset="0"/>
                <a:ea typeface="Cambria" pitchFamily="18" charset="0"/>
              </a:rPr>
              <a:t> </a:t>
            </a:r>
            <a:r>
              <a:rPr lang="en-US" sz="2400" dirty="0" err="1">
                <a:latin typeface="Cambria" pitchFamily="18" charset="0"/>
                <a:ea typeface="Cambria" pitchFamily="18" charset="0"/>
              </a:rPr>
              <a:t>nên</a:t>
            </a:r>
            <a:r>
              <a:rPr lang="en-US" sz="2400" dirty="0">
                <a:latin typeface="Cambria" pitchFamily="18" charset="0"/>
                <a:ea typeface="Cambria" pitchFamily="18" charset="0"/>
              </a:rPr>
              <a:t> </a:t>
            </a:r>
            <a:r>
              <a:rPr lang="en-US" sz="2400" dirty="0" err="1">
                <a:latin typeface="Cambria" pitchFamily="18" charset="0"/>
                <a:ea typeface="Cambria" pitchFamily="18" charset="0"/>
              </a:rPr>
              <a:t>sự</a:t>
            </a:r>
            <a:r>
              <a:rPr lang="en-US" sz="2400" dirty="0">
                <a:latin typeface="Cambria" pitchFamily="18" charset="0"/>
                <a:ea typeface="Cambria" pitchFamily="18" charset="0"/>
              </a:rPr>
              <a:t> </a:t>
            </a:r>
            <a:r>
              <a:rPr lang="en-US" sz="2400" dirty="0" err="1">
                <a:latin typeface="Cambria" pitchFamily="18" charset="0"/>
                <a:ea typeface="Cambria" pitchFamily="18" charset="0"/>
              </a:rPr>
              <a:t>phân</a:t>
            </a:r>
            <a:r>
              <a:rPr lang="en-US" sz="2400" dirty="0">
                <a:latin typeface="Cambria" pitchFamily="18" charset="0"/>
                <a:ea typeface="Cambria" pitchFamily="18" charset="0"/>
              </a:rPr>
              <a:t> </a:t>
            </a:r>
            <a:r>
              <a:rPr lang="en-US" sz="2400" dirty="0" err="1">
                <a:latin typeface="Cambria" pitchFamily="18" charset="0"/>
                <a:ea typeface="Cambria" pitchFamily="18" charset="0"/>
              </a:rPr>
              <a:t>hóa</a:t>
            </a:r>
            <a:r>
              <a:rPr lang="en-US" sz="2400" dirty="0">
                <a:latin typeface="Cambria" pitchFamily="18" charset="0"/>
                <a:ea typeface="Cambria" pitchFamily="18" charset="0"/>
              </a:rPr>
              <a:t> </a:t>
            </a:r>
            <a:r>
              <a:rPr lang="en-US" sz="2400" dirty="0" err="1">
                <a:latin typeface="Cambria" pitchFamily="18" charset="0"/>
                <a:ea typeface="Cambria" pitchFamily="18" charset="0"/>
              </a:rPr>
              <a:t>khí</a:t>
            </a:r>
            <a:r>
              <a:rPr lang="en-US" sz="2400" dirty="0">
                <a:latin typeface="Cambria" pitchFamily="18" charset="0"/>
                <a:ea typeface="Cambria" pitchFamily="18" charset="0"/>
              </a:rPr>
              <a:t> </a:t>
            </a:r>
            <a:r>
              <a:rPr lang="en-US" sz="2400" dirty="0" err="1">
                <a:latin typeface="Cambria" pitchFamily="18" charset="0"/>
                <a:ea typeface="Cambria" pitchFamily="18" charset="0"/>
              </a:rPr>
              <a:t>hậu</a:t>
            </a:r>
            <a:r>
              <a:rPr lang="en-US" sz="2400" dirty="0">
                <a:latin typeface="Cambria" pitchFamily="18" charset="0"/>
                <a:ea typeface="Cambria" pitchFamily="18" charset="0"/>
              </a:rPr>
              <a:t> ở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ta.</a:t>
            </a:r>
          </a:p>
        </p:txBody>
      </p:sp>
      <p:sp>
        <p:nvSpPr>
          <p:cNvPr id="21"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1886185" y="1676401"/>
            <a:ext cx="8400815" cy="4524315"/>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những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hạn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chế</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địa hình đồi núi đối với khai thác kinh tế.</a:t>
            </a:r>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NHÓM 3, 4: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đồng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bằng</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dirty="0">
                <a:solidFill>
                  <a:srgbClr val="009900"/>
                </a:solidFill>
                <a:latin typeface="Cambria" panose="02040503050406030204" pitchFamily="18" charset="0"/>
                <a:ea typeface="Cambria" panose="02040503050406030204" pitchFamily="18" charset="0"/>
              </a:rPr>
              <a:t>*</a:t>
            </a:r>
            <a:r>
              <a:rPr lang="en-US" sz="2400" i="1" dirty="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bờ</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biển</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038601"/>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2994" y="4038601"/>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2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514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6781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2895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7010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2590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6400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29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4114800"/>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9350" y="4114800"/>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2667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sp>
        <p:nvSpPr>
          <p:cNvPr id="25" name="TextBox 24"/>
          <p:cNvSpPr txBox="1"/>
          <p:nvPr/>
        </p:nvSpPr>
        <p:spPr>
          <a:xfrm>
            <a:off x="6858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1402"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2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0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6546" y="4127370"/>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23280"/>
            <a:ext cx="6553198" cy="3139321"/>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núi</a:t>
            </a:r>
            <a:endParaRPr lang="en-US" sz="2000" b="1" kern="0" dirty="0">
              <a:solidFill>
                <a:srgbClr val="009900"/>
              </a:solidFill>
              <a:latin typeface="Cambria" pitchFamily="18" charset="0"/>
              <a:ea typeface="Cambria" pitchFamily="18" charset="0"/>
            </a:endParaRPr>
          </a:p>
          <a:p>
            <a:pPr lvl="0" algn="just"/>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endParaRPr lang="en-US" sz="2000" kern="0" dirty="0">
              <a:solidFill>
                <a:prstClr val="black"/>
              </a:solidFill>
              <a:latin typeface="Cambria" pitchFamily="18" charset="0"/>
              <a:ea typeface="Cambria" pitchFamily="18" charset="0"/>
            </a:endParaRPr>
          </a:p>
          <a:p>
            <a:pPr lvl="0" algn="just"/>
            <a:r>
              <a:rPr lang="en-US" sz="2000" b="1" dirty="0">
                <a:latin typeface="Cambria" pitchFamily="18" charset="0"/>
                <a:ea typeface="Cambria" pitchFamily="18" charset="0"/>
              </a:rPr>
              <a:t>- </a:t>
            </a:r>
            <a:r>
              <a:rPr lang="en-US" sz="2000" b="1" dirty="0" err="1">
                <a:latin typeface="Cambria" pitchFamily="18" charset="0"/>
                <a:ea typeface="Cambria" pitchFamily="18" charset="0"/>
              </a:rPr>
              <a:t>Hạn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chế</a:t>
            </a:r>
            <a:r>
              <a:rPr lang="en-US" sz="2000" b="1" dirty="0">
                <a:latin typeface="Cambria" pitchFamily="18" charset="0"/>
                <a:ea typeface="Cambria" pitchFamily="18" charset="0"/>
              </a:rPr>
              <a:t>: </a:t>
            </a:r>
            <a:r>
              <a:rPr lang="vi-VN" sz="2000" dirty="0">
                <a:latin typeface="Cambria" pitchFamily="18" charset="0"/>
                <a:ea typeface="Cambria" pitchFamily="18" charset="0"/>
              </a:rPr>
              <a:t>địa 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12192000" cy="8001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133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1734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itle 1"/>
          <p:cNvSpPr txBox="1">
            <a:spLocks/>
          </p:cNvSpPr>
          <p:nvPr/>
        </p:nvSpPr>
        <p:spPr>
          <a:xfrm>
            <a:off x="2541706"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1845358" y="5738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53835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74656"/>
            <a:ext cx="6553198" cy="2554545"/>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đồng</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bằng</a:t>
            </a:r>
            <a:endParaRPr lang="en-US" sz="2000" b="1" kern="0" dirty="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nông</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nghiệp</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thủy</a:t>
            </a:r>
            <a:r>
              <a:rPr lang="en-US" sz="2000" kern="0" dirty="0">
                <a:solidFill>
                  <a:prstClr val="black"/>
                </a:solidFill>
                <a:latin typeface="Cambria" pitchFamily="18" charset="0"/>
                <a:ea typeface="Cambria" pitchFamily="18" charset="0"/>
              </a:rPr>
              <a:t> </a:t>
            </a:r>
            <a:r>
              <a:rPr lang="vi-VN" sz="2000" kern="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74655"/>
            <a:ext cx="6553198" cy="2870016"/>
          </a:xfrm>
          <a:prstGeom prst="rect">
            <a:avLst/>
          </a:prstGeom>
        </p:spPr>
        <p:txBody>
          <a:bodyPr wrap="square">
            <a:spAutoFit/>
          </a:bodyPr>
          <a:lstStyle/>
          <a:p>
            <a:pPr lvl="0" algn="just"/>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Khai</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thác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kinh</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tế</a:t>
            </a:r>
            <a:r>
              <a:rPr lang="en-US" sz="2200" b="1" kern="0" dirty="0">
                <a:solidFill>
                  <a:srgbClr val="009900"/>
                </a:solidFill>
                <a:latin typeface="Cambria" pitchFamily="18" charset="0"/>
                <a:ea typeface="Cambria" pitchFamily="18" charset="0"/>
              </a:rPr>
              <a:t> ở </a:t>
            </a:r>
            <a:r>
              <a:rPr lang="en-US" sz="2200" b="1" kern="0" dirty="0" err="1">
                <a:solidFill>
                  <a:srgbClr val="009900"/>
                </a:solidFill>
                <a:latin typeface="Cambria" pitchFamily="18" charset="0"/>
                <a:ea typeface="Cambria" pitchFamily="18" charset="0"/>
              </a:rPr>
              <a:t>khu</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vực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vùng</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biển</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và</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thềm</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lục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địa</a:t>
            </a:r>
            <a:endParaRPr lang="en-US" sz="2200" b="1" kern="0" dirty="0">
              <a:solidFill>
                <a:srgbClr val="009900"/>
              </a:solidFill>
              <a:latin typeface="Cambria" pitchFamily="18" charset="0"/>
              <a:ea typeface="Cambria" pitchFamily="18" charset="0"/>
            </a:endParaRPr>
          </a:p>
          <a:p>
            <a:pPr algn="just">
              <a:lnSpc>
                <a:spcPct val="115000"/>
              </a:lnSpc>
              <a:spcBef>
                <a:spcPts val="600"/>
              </a:spcBef>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2085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1310" y="1341084"/>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795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74940"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41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2795230" y="2989618"/>
          <a:ext cx="7455011" cy="3348228"/>
        </p:xfrm>
        <a:graphic>
          <a:graphicData uri="http://schemas.openxmlformats.org/drawingml/2006/table">
            <a:tbl>
              <a:tblPr firstRow="1" bandRow="1">
                <a:tableStyleId>{5C22544A-7EE6-4342-B048-85BDC9FD1C3A}</a:tableStyleId>
              </a:tblPr>
              <a:tblGrid>
                <a:gridCol w="1319571"/>
                <a:gridCol w="914400"/>
                <a:gridCol w="1524000"/>
                <a:gridCol w="3697040"/>
              </a:tblGrid>
              <a:tr h="652742">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Đồng</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Diện</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smtClean="0">
                          <a:effectLst/>
                          <a:latin typeface="Cambria" pitchFamily="18" charset="0"/>
                          <a:ea typeface="Cambria" pitchFamily="18" charset="0"/>
                          <a:cs typeface="Times New Roman"/>
                        </a:rPr>
                        <a:t>Nguồn</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gốc</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hình</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smtClean="0">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4084">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15000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smtClean="0">
                          <a:effectLst/>
                          <a:latin typeface="Cambria" pitchFamily="18" charset="0"/>
                          <a:ea typeface="Cambria" pitchFamily="18" charset="0"/>
                          <a:cs typeface="Times New Roman"/>
                        </a:rPr>
                        <a:t> </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Cửu</a:t>
                      </a:r>
                      <a:r>
                        <a:rPr lang="en-US" sz="1900" b="1" i="0" baseline="0" dirty="0" smtClean="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40000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Không có đê ngăn lũ, c</a:t>
                      </a:r>
                      <a:r>
                        <a:rPr lang="en-US" sz="1900" dirty="0" smtClean="0">
                          <a:effectLst/>
                          <a:latin typeface="Cambria" pitchFamily="18" charset="0"/>
                          <a:ea typeface="Cambria" pitchFamily="18" charset="0"/>
                          <a:cs typeface="Times New Roman"/>
                        </a:rPr>
                        <a:t>ó </a:t>
                      </a:r>
                      <a:r>
                        <a:rPr lang="en-US" sz="1900" dirty="0" err="1" smtClean="0">
                          <a:effectLst/>
                          <a:latin typeface="Cambria" pitchFamily="18" charset="0"/>
                          <a:ea typeface="Cambria" pitchFamily="18" charset="0"/>
                          <a:cs typeface="Times New Roman"/>
                        </a:rPr>
                        <a:t>hệ</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thống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kênh</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rạch</a:t>
                      </a:r>
                      <a:r>
                        <a:rPr lang="en-US" sz="1900" dirty="0" smtClean="0">
                          <a:effectLst/>
                          <a:latin typeface="Cambria" pitchFamily="18" charset="0"/>
                          <a:ea typeface="Cambria" pitchFamily="18" charset="0"/>
                          <a:cs typeface="Times New Roman"/>
                        </a:rPr>
                        <a:t> </a:t>
                      </a:r>
                      <a:r>
                        <a:rPr lang="vi-VN" sz="1900" dirty="0" smtClean="0">
                          <a:effectLst/>
                          <a:latin typeface="Cambria" pitchFamily="18" charset="0"/>
                          <a:ea typeface="Cambria" pitchFamily="18" charset="0"/>
                          <a:cs typeface="Times New Roman"/>
                        </a:rPr>
                        <a:t>dày đặc</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Nhiều</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vùng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trũng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lớn</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Đồng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Tháp</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Mười</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Tứ</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giác</a:t>
                      </a:r>
                      <a:r>
                        <a:rPr lang="en-US" sz="1900" dirty="0" smtClean="0">
                          <a:effectLst/>
                          <a:latin typeface="Cambria" pitchFamily="18" charset="0"/>
                          <a:ea typeface="Cambria" pitchFamily="18" charset="0"/>
                          <a:cs typeface="Times New Roman"/>
                        </a:rPr>
                        <a:t> Long </a:t>
                      </a:r>
                      <a:r>
                        <a:rPr lang="en-US" sz="1900" dirty="0" err="1" smtClean="0">
                          <a:effectLst/>
                          <a:latin typeface="Cambria" pitchFamily="18" charset="0"/>
                          <a:ea typeface="Cambria" pitchFamily="18" charset="0"/>
                          <a:cs typeface="Times New Roman"/>
                        </a:rPr>
                        <a:t>Xuyên</a:t>
                      </a:r>
                      <a:r>
                        <a:rPr lang="vi-VN" sz="1900" dirty="0" smtClean="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50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967090" y="403860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971800" y="2895601"/>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2895601"/>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1792866" y="1274088"/>
            <a:ext cx="49127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10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phạm</a:t>
            </a:r>
            <a:r>
              <a:rPr lang="en-US" sz="1900" i="1" dirty="0">
                <a:solidFill>
                  <a:srgbClr val="FF0000"/>
                </a:solidFill>
                <a:latin typeface="Cambria" panose="02040503050406030204" pitchFamily="18" charset="0"/>
                <a:ea typeface="Cambria" panose="02040503050406030204" pitchFamily="18" charset="0"/>
              </a:rPr>
              <a:t> vi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thái</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Nam</a:t>
            </a:r>
            <a:r>
              <a:rPr lang="vi-VN" sz="1900" i="1" dirty="0">
                <a:solidFill>
                  <a:srgbClr val="FF0000"/>
                </a:solidFill>
                <a:latin typeface="Cambria" panose="02040503050406030204" pitchFamily="18" charset="0"/>
                <a:ea typeface="Cambria" panose="02040503050406030204" pitchFamily="18" charset="0"/>
              </a:rPr>
              <a:t> về phạm vi và đặc điểm hình thái.</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diện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nguồn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gốc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thành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t</a:t>
            </a:r>
            <a:r>
              <a:rPr lang="vi-VN" sz="1900" i="1" dirty="0">
                <a:solidFill>
                  <a:srgbClr val="FF0000"/>
                </a:solidFill>
                <a:latin typeface="Cambria" panose="02040503050406030204" pitchFamily="18" charset="0"/>
                <a:ea typeface="Cambria" panose="02040503050406030204" pitchFamily="18" charset="0"/>
              </a:rPr>
              <a:t>rình bày đặc điểm địa hình </a:t>
            </a:r>
            <a:r>
              <a:rPr lang="en-US" sz="1900" i="1" dirty="0" err="1">
                <a:solidFill>
                  <a:srgbClr val="FF0000"/>
                </a:solidFill>
                <a:latin typeface="Cambria" panose="02040503050406030204" pitchFamily="18" charset="0"/>
                <a:ea typeface="Cambria" panose="02040503050406030204" pitchFamily="18" charset="0"/>
              </a:rPr>
              <a:t>bờ</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thềm lục địa nước ta.</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6186"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090064"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736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5296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638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p>
        </p:txBody>
      </p:sp>
      <p:sp>
        <p:nvSpPr>
          <p:cNvPr id="10" name="Rounded Rectangular Callout 9"/>
          <p:cNvSpPr/>
          <p:nvPr/>
        </p:nvSpPr>
        <p:spPr>
          <a:xfrm>
            <a:off x="5731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p>
        </p:txBody>
      </p:sp>
      <p:sp>
        <p:nvSpPr>
          <p:cNvPr id="11" name="Rounded Rectangular Callout 10"/>
          <p:cNvSpPr/>
          <p:nvPr/>
        </p:nvSpPr>
        <p:spPr>
          <a:xfrm>
            <a:off x="5943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p>
        </p:txBody>
      </p:sp>
      <p:sp>
        <p:nvSpPr>
          <p:cNvPr id="13" name="Freeform 12"/>
          <p:cNvSpPr/>
          <p:nvPr/>
        </p:nvSpPr>
        <p:spPr>
          <a:xfrm>
            <a:off x="4591941" y="598207"/>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139014"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369751" y="1128046"/>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4216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p>
        </p:txBody>
      </p:sp>
      <p:sp>
        <p:nvSpPr>
          <p:cNvPr id="19" name="Rounded Rectangular Callout 18"/>
          <p:cNvSpPr/>
          <p:nvPr/>
        </p:nvSpPr>
        <p:spPr>
          <a:xfrm>
            <a:off x="4461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p>
        </p:txBody>
      </p:sp>
      <p:sp>
        <p:nvSpPr>
          <p:cNvPr id="20" name="Oval 19"/>
          <p:cNvSpPr/>
          <p:nvPr/>
        </p:nvSpPr>
        <p:spPr>
          <a:xfrm>
            <a:off x="4461262"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800601"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733926"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1886184" y="2030464"/>
          <a:ext cx="8400816" cy="4522737"/>
        </p:xfrm>
        <a:graphic>
          <a:graphicData uri="http://schemas.openxmlformats.org/drawingml/2006/table">
            <a:tbl>
              <a:tblPr firstRow="1" bandRow="1">
                <a:tableStyleId>{5C22544A-7EE6-4342-B048-85BDC9FD1C3A}</a:tableStyleId>
              </a:tblPr>
              <a:tblGrid>
                <a:gridCol w="1061156"/>
                <a:gridCol w="1243658"/>
                <a:gridCol w="6096002"/>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endParaRPr lang="en-US" sz="180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Nằm giữa sông Hồng đến sông Cả.</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a:t>
                      </a:r>
                      <a:r>
                        <a:rPr lang="vi-VN" sz="1800" dirty="0" smtClean="0">
                          <a:effectLst/>
                          <a:latin typeface="Cambria" pitchFamily="18" charset="0"/>
                          <a:ea typeface="Cambria" pitchFamily="18" charset="0"/>
                          <a:cs typeface="Times New Roman"/>
                        </a:rPr>
                        <a:t>và các cao nguyên đá vôi: Sơn La, Mộc Châu.</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584"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199" y="4104167"/>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709410" y="1762158"/>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769429" y="3161877"/>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2935"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6055094"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5700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p>
        </p:txBody>
      </p:sp>
      <p:sp>
        <p:nvSpPr>
          <p:cNvPr id="12" name="Rounded Rectangular Callout 11"/>
          <p:cNvSpPr/>
          <p:nvPr/>
        </p:nvSpPr>
        <p:spPr>
          <a:xfrm>
            <a:off x="6247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p>
        </p:txBody>
      </p:sp>
      <p:sp>
        <p:nvSpPr>
          <p:cNvPr id="13" name="Oval 12"/>
          <p:cNvSpPr/>
          <p:nvPr/>
        </p:nvSpPr>
        <p:spPr>
          <a:xfrm>
            <a:off x="5964431"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55094"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135776"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86234"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16115"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985784"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1886186" y="2057400"/>
          <a:ext cx="8400816" cy="4495800"/>
        </p:xfrm>
        <a:graphic>
          <a:graphicData uri="http://schemas.openxmlformats.org/drawingml/2006/table">
            <a:tbl>
              <a:tblPr firstRow="1" bandRow="1">
                <a:tableStyleId>{5C22544A-7EE6-4342-B048-85BDC9FD1C3A}</a:tableStyleId>
              </a:tblPr>
              <a:tblGrid>
                <a:gridCol w="1085614"/>
                <a:gridCol w="1295400"/>
                <a:gridCol w="6019802"/>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err="1" smtClean="0">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Trung</a:t>
                      </a:r>
                      <a:r>
                        <a:rPr lang="en-US" sz="1650" dirty="0" smtClean="0">
                          <a:effectLst/>
                          <a:latin typeface="Cambria" pitchFamily="18" charset="0"/>
                          <a:ea typeface="Cambria" pitchFamily="18" charset="0"/>
                          <a:cs typeface="Times New Roman"/>
                        </a:rPr>
                        <a:t>:</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Bạch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Mã</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Hoành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Sơn</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smtClean="0">
                          <a:effectLst/>
                          <a:latin typeface="Cambria" pitchFamily="18" charset="0"/>
                          <a:ea typeface="Cambria" pitchFamily="18" charset="0"/>
                          <a:cs typeface="Times New Roman"/>
                        </a:rPr>
                        <a:t>Nam</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badan</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như</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Kon</a:t>
                      </a:r>
                      <a:r>
                        <a:rPr lang="en-US" sz="1650" baseline="0" dirty="0" smtClean="0">
                          <a:effectLst/>
                          <a:latin typeface="Cambria" pitchFamily="18" charset="0"/>
                          <a:ea typeface="Cambria" pitchFamily="18" charset="0"/>
                          <a:cs typeface="Times New Roman"/>
                        </a:rPr>
                        <a:t> Tum, </a:t>
                      </a:r>
                      <a:r>
                        <a:rPr lang="en-US" sz="1650" baseline="0" dirty="0" err="1" smtClean="0">
                          <a:effectLst/>
                          <a:latin typeface="Cambria" pitchFamily="18" charset="0"/>
                          <a:ea typeface="Cambria" pitchFamily="18" charset="0"/>
                          <a:cs typeface="Times New Roman"/>
                        </a:rPr>
                        <a:t>Plei</a:t>
                      </a:r>
                      <a:r>
                        <a:rPr lang="en-US" sz="1650" baseline="0" dirty="0" smtClean="0">
                          <a:effectLst/>
                          <a:latin typeface="Cambria" pitchFamily="18" charset="0"/>
                          <a:ea typeface="Cambria" pitchFamily="18" charset="0"/>
                          <a:cs typeface="Times New Roman"/>
                        </a:rPr>
                        <a:t> Ku, </a:t>
                      </a:r>
                      <a:r>
                        <a:rPr lang="en-US" sz="1650" baseline="0" dirty="0" err="1" smtClean="0">
                          <a:effectLst/>
                          <a:latin typeface="Cambria" pitchFamily="18" charset="0"/>
                          <a:ea typeface="Cambria" pitchFamily="18" charset="0"/>
                          <a:cs typeface="Times New Roman"/>
                        </a:rPr>
                        <a:t>Lâm</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viên</a:t>
                      </a:r>
                      <a:r>
                        <a:rPr lang="en-US" sz="1650" baseline="0" dirty="0" smtClean="0">
                          <a:effectLst/>
                          <a:latin typeface="Cambria" pitchFamily="18" charset="0"/>
                          <a:ea typeface="Cambria" pitchFamily="18" charset="0"/>
                          <a:cs typeface="Times New Roman"/>
                        </a:rPr>
                        <a:t>, Di </a:t>
                      </a:r>
                      <a:r>
                        <a:rPr lang="en-US" sz="1650" baseline="0" dirty="0" err="1" smtClean="0">
                          <a:effectLst/>
                          <a:latin typeface="Cambria" pitchFamily="18" charset="0"/>
                          <a:ea typeface="Cambria" pitchFamily="18" charset="0"/>
                          <a:cs typeface="Times New Roman"/>
                        </a:rPr>
                        <a:t>Linh</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trên</a:t>
                      </a:r>
                      <a:r>
                        <a:rPr lang="en-US" sz="1650" dirty="0" smtClean="0">
                          <a:effectLst/>
                          <a:latin typeface="Cambria" pitchFamily="18" charset="0"/>
                          <a:ea typeface="Cambria" pitchFamily="18" charset="0"/>
                          <a:cs typeface="Times New Roman"/>
                        </a:rPr>
                        <a:t> </a:t>
                      </a:r>
                      <a:r>
                        <a:rPr lang="en-US" sz="1650" dirty="0">
                          <a:effectLst/>
                          <a:latin typeface="Cambria" pitchFamily="18" charset="0"/>
                          <a:ea typeface="Cambria" pitchFamily="18" charset="0"/>
                          <a:cs typeface="Times New Roman"/>
                        </a:rPr>
                        <a:t>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7209</TotalTime>
  <Words>3604</Words>
  <Application>Microsoft Office PowerPoint</Application>
  <PresentationFormat>Widescreen</PresentationFormat>
  <Paragraphs>376</Paragraphs>
  <Slides>36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Cambria</vt:lpstr>
      <vt:lpstr>Times New Roman</vt:lpstr>
      <vt:lpstr>Office Theme</vt:lpstr>
      <vt:lpstr>PowerPoint Presentation</vt:lpstr>
      <vt:lpstr>ĐỊA HÌNH VIỆT NAM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469</cp:revision>
  <dcterms:created xsi:type="dcterms:W3CDTF">2016-02-15T14:28:12Z</dcterms:created>
  <dcterms:modified xsi:type="dcterms:W3CDTF">2023-08-13T12:23:54Z</dcterms:modified>
</cp:coreProperties>
</file>