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10" r:id="rId4"/>
    <p:sldId id="273" r:id="rId5"/>
    <p:sldId id="290" r:id="rId6"/>
    <p:sldId id="279" r:id="rId7"/>
    <p:sldId id="311" r:id="rId8"/>
    <p:sldId id="294" r:id="rId9"/>
    <p:sldId id="313" r:id="rId10"/>
    <p:sldId id="312" r:id="rId11"/>
    <p:sldId id="297" r:id="rId12"/>
    <p:sldId id="314" r:id="rId13"/>
    <p:sldId id="299" r:id="rId14"/>
    <p:sldId id="305" r:id="rId15"/>
    <p:sldId id="315" r:id="rId16"/>
    <p:sldId id="316" r:id="rId17"/>
    <p:sldId id="307" r:id="rId18"/>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p:scale>
          <a:sx n="81" d="100"/>
          <a:sy n="81" d="100"/>
        </p:scale>
        <p:origin x="-76"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3/28/2023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pPr/>
              <a:t>28/03/2023</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28/03/2023</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175846" y="8909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r>
              <a:rPr lang="en-US" sz="4800" b="1" smtClean="0">
                <a:solidFill>
                  <a:srgbClr val="FFFF00"/>
                </a:solidFill>
              </a:rPr>
              <a:t>PHONG TRÀO VĂN HÓA PHỤC HƯNG VÀ CẢI CÁCH 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969"/>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3" name="TextBox 2"/>
          <p:cNvSpPr txBox="1"/>
          <p:nvPr/>
        </p:nvSpPr>
        <p:spPr>
          <a:xfrm>
            <a:off x="0" y="1336431"/>
            <a:ext cx="9425354" cy="3323987"/>
          </a:xfrm>
          <a:prstGeom prst="rect">
            <a:avLst/>
          </a:prstGeom>
          <a:noFill/>
        </p:spPr>
        <p:txBody>
          <a:bodyPr wrap="square" rtlCol="0">
            <a:spAutoFit/>
          </a:bodyPr>
          <a:lstStyle/>
          <a:p>
            <a:r>
              <a:rPr lang="en-US" sz="3200" smtClean="0"/>
              <a:t>GV yêu cầu HS đọc thông tin trong SGK, quan sát tranh ảnh của mục 3, trả lời câu hỏi: </a:t>
            </a:r>
          </a:p>
          <a:p>
            <a:r>
              <a:rPr lang="en-US" sz="3200" smtClean="0"/>
              <a:t>- Em 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0" y="1406769"/>
            <a:ext cx="12192000" cy="4524315"/>
          </a:xfrm>
          <a:prstGeom prst="rect">
            <a:avLst/>
          </a:prstGeom>
          <a:noFill/>
        </p:spPr>
        <p:txBody>
          <a:bodyPr wrap="square" rtlCol="0">
            <a:spAutoFit/>
          </a:bodyPr>
          <a:lstStyle/>
          <a:p>
            <a:r>
              <a:rPr lang="en-US" sz="2400" b="1" smtClean="0"/>
              <a:t>a, Nguyên nhân bùng nổ</a:t>
            </a:r>
            <a:endParaRPr lang="en-US" sz="2400" smtClean="0"/>
          </a:p>
          <a:p>
            <a:r>
              <a:rPr lang="en-US" sz="24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r>
              <a:rPr lang="en-US" sz="2400" b="1" smtClean="0"/>
              <a:t> </a:t>
            </a:r>
            <a:endParaRPr lang="en-US" sz="2400" smtClean="0"/>
          </a:p>
          <a:p>
            <a:r>
              <a:rPr lang="en-US" sz="2400" b="1" smtClean="0"/>
              <a:t>b, Nội dung cơ bản</a:t>
            </a:r>
            <a:endParaRPr lang="en-US" sz="2400" smtClean="0"/>
          </a:p>
          <a:p>
            <a:r>
              <a:rPr lang="en-US" sz="24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val="327692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104173"/>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Câu 1: Hãy lập và hoàn thành bảng theo mẫu dưới đây:</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xmlns=""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a:t>
            </a:r>
            <a:r>
              <a:rPr lang="en-US" sz="3600" b="1" smtClean="0"/>
              <a:t>o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bích họa của Mi-ken-lăng-giơ trên vòm nhà thờ Xích – xtin (Va-ti-căng) – một kiệt tác đương thời.</a:t>
            </a:r>
            <a:endParaRPr lang="en-US" sz="2800"/>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453662" y="3399692"/>
            <a:ext cx="9659815" cy="21570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000" smtClean="0"/>
              <a:t>- Hãy chỉ ra những biến đổi quan trọng nhất về kinh tế - xã hội Tây Âu từ thế kỉ XIII đến thế kỉ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19046" y="1641232"/>
            <a:ext cx="7573107" cy="14536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GV yêu cầu HS đọc thông tin mục </a:t>
            </a:r>
            <a:r>
              <a:rPr lang="en-US" smtClean="0"/>
              <a:t>1</a:t>
            </a:r>
            <a:r>
              <a:rPr lang="vi-VN" smtClean="0"/>
              <a:t> và quan sát Hình 1</a:t>
            </a:r>
            <a:r>
              <a:rPr lang="en-US" smtClean="0"/>
              <a:t> </a:t>
            </a:r>
            <a:r>
              <a:rPr lang="vi-VN" smtClean="0"/>
              <a:t>S</a:t>
            </a:r>
            <a:r>
              <a:rPr lang="en-US" smtClean="0"/>
              <a:t>GK</a:t>
            </a:r>
            <a:r>
              <a:rPr lang="vi-VN" smtClean="0"/>
              <a:t> trang </a:t>
            </a:r>
            <a:r>
              <a:rPr lang="en-US" smtClean="0"/>
              <a:t>1</a:t>
            </a:r>
            <a:r>
              <a:rPr lang="vi-VN" smtClean="0"/>
              <a:t>8 trả lời câu hỏi: </a:t>
            </a:r>
            <a:endParaRPr lang="en-US" smtClean="0"/>
          </a:p>
          <a:p>
            <a:pPr algn="ct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9232"/>
            <a:ext cx="11996615" cy="4635051"/>
          </a:xfrm>
          <a:prstGeom prst="rect">
            <a:avLst/>
          </a:prstGeom>
        </p:spPr>
        <p:txBody>
          <a:bodyPr wrap="square">
            <a:spAutoFit/>
          </a:bodyPr>
          <a:lstStyle/>
          <a:p>
            <a:pPr algn="just">
              <a:spcBef>
                <a:spcPts val="800"/>
              </a:spcBef>
              <a:spcAft>
                <a:spcPts val="800"/>
              </a:spcAft>
            </a:pPr>
            <a:endParaRPr lang="en-US" sz="3600" b="1" dirty="0" smtClean="0">
              <a:solidFill>
                <a:srgbClr val="C00000"/>
              </a:solidFill>
            </a:endParaRPr>
          </a:p>
          <a:p>
            <a:pPr algn="just">
              <a:spcBef>
                <a:spcPts val="800"/>
              </a:spcBef>
              <a:spcAft>
                <a:spcPts val="800"/>
              </a:spcAft>
            </a:pPr>
            <a:r>
              <a:rPr lang="en-US" sz="3600" b="1" dirty="0" smtClean="0">
                <a:solidFill>
                  <a:srgbClr val="C00000"/>
                </a:solidFill>
              </a:rPr>
              <a:t>1. </a:t>
            </a:r>
            <a:r>
              <a:rPr lang="en-US" sz="3600" b="1" dirty="0" err="1" smtClean="0">
                <a:solidFill>
                  <a:srgbClr val="C00000"/>
                </a:solidFill>
              </a:rPr>
              <a:t>Những</a:t>
            </a:r>
            <a:r>
              <a:rPr lang="en-US" sz="3600" b="1" dirty="0" smtClean="0">
                <a:solidFill>
                  <a:srgbClr val="C00000"/>
                </a:solidFill>
              </a:rPr>
              <a:t> </a:t>
            </a:r>
            <a:r>
              <a:rPr lang="en-US" sz="3600" b="1" dirty="0" err="1" smtClean="0">
                <a:solidFill>
                  <a:srgbClr val="C00000"/>
                </a:solidFill>
              </a:rPr>
              <a:t>biến</a:t>
            </a:r>
            <a:r>
              <a:rPr lang="en-US" sz="3600" b="1" dirty="0" smtClean="0">
                <a:solidFill>
                  <a:srgbClr val="C00000"/>
                </a:solidFill>
              </a:rPr>
              <a:t> </a:t>
            </a:r>
            <a:r>
              <a:rPr lang="en-US" sz="3600" b="1" dirty="0" err="1" smtClean="0">
                <a:solidFill>
                  <a:srgbClr val="C00000"/>
                </a:solidFill>
              </a:rPr>
              <a:t>đổi</a:t>
            </a:r>
            <a:r>
              <a:rPr lang="en-US" sz="3600" b="1" dirty="0" smtClean="0">
                <a:solidFill>
                  <a:srgbClr val="C00000"/>
                </a:solidFill>
              </a:rPr>
              <a:t> </a:t>
            </a:r>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kinh</a:t>
            </a:r>
            <a:r>
              <a:rPr lang="en-US" sz="3600" b="1" dirty="0" smtClean="0">
                <a:solidFill>
                  <a:srgbClr val="C00000"/>
                </a:solidFill>
              </a:rPr>
              <a:t> </a:t>
            </a:r>
            <a:r>
              <a:rPr lang="en-US" sz="3600" b="1" dirty="0" err="1" smtClean="0">
                <a:solidFill>
                  <a:srgbClr val="C00000"/>
                </a:solidFill>
              </a:rPr>
              <a:t>tế</a:t>
            </a:r>
            <a:r>
              <a:rPr lang="en-US" sz="3600" b="1" dirty="0" smtClean="0">
                <a:solidFill>
                  <a:srgbClr val="C00000"/>
                </a:solidFill>
              </a:rPr>
              <a:t> - </a:t>
            </a:r>
            <a:r>
              <a:rPr lang="en-US" sz="3600" b="1" dirty="0" err="1" smtClean="0">
                <a:solidFill>
                  <a:srgbClr val="C00000"/>
                </a:solidFill>
              </a:rPr>
              <a:t>xã</a:t>
            </a:r>
            <a:r>
              <a:rPr lang="en-US" sz="3600" b="1" dirty="0" smtClean="0">
                <a:solidFill>
                  <a:srgbClr val="C00000"/>
                </a:solidFill>
              </a:rPr>
              <a:t> </a:t>
            </a:r>
            <a:r>
              <a:rPr lang="en-US" sz="3600" b="1" dirty="0" err="1" smtClean="0">
                <a:solidFill>
                  <a:srgbClr val="C00000"/>
                </a:solidFill>
              </a:rPr>
              <a:t>hội</a:t>
            </a:r>
            <a:r>
              <a:rPr lang="en-US" sz="3600" b="1" dirty="0" smtClean="0">
                <a:solidFill>
                  <a:srgbClr val="C00000"/>
                </a:solidFill>
              </a:rPr>
              <a:t> </a:t>
            </a:r>
            <a:r>
              <a:rPr lang="en-US" sz="3600" b="1" dirty="0" err="1" smtClean="0">
                <a:solidFill>
                  <a:srgbClr val="C00000"/>
                </a:solidFill>
              </a:rPr>
              <a:t>Tây</a:t>
            </a:r>
            <a:r>
              <a:rPr lang="en-US" sz="3600" b="1" dirty="0" smtClean="0">
                <a:solidFill>
                  <a:srgbClr val="C00000"/>
                </a:solidFill>
              </a:rPr>
              <a:t> </a:t>
            </a:r>
            <a:r>
              <a:rPr lang="en-US" sz="3600" b="1" dirty="0" err="1" smtClean="0">
                <a:solidFill>
                  <a:srgbClr val="C00000"/>
                </a:solidFill>
              </a:rPr>
              <a:t>Âu</a:t>
            </a:r>
            <a:r>
              <a:rPr lang="en-US" sz="3600" b="1" dirty="0" smtClean="0">
                <a:solidFill>
                  <a:srgbClr val="C00000"/>
                </a:solidFill>
              </a:rPr>
              <a:t> </a:t>
            </a:r>
            <a:r>
              <a:rPr lang="en-US" sz="3600" b="1" dirty="0" err="1" smtClean="0">
                <a:solidFill>
                  <a:srgbClr val="C00000"/>
                </a:solidFill>
              </a:rPr>
              <a:t>từ</a:t>
            </a:r>
            <a:r>
              <a:rPr lang="en-US" sz="3600" b="1" dirty="0" smtClean="0">
                <a:solidFill>
                  <a:srgbClr val="C00000"/>
                </a:solidFill>
              </a:rPr>
              <a:t> </a:t>
            </a:r>
            <a:r>
              <a:rPr lang="en-US" sz="3600" b="1" dirty="0" err="1" smtClean="0">
                <a:solidFill>
                  <a:srgbClr val="C00000"/>
                </a:solidFill>
              </a:rPr>
              <a:t>thế</a:t>
            </a:r>
            <a:r>
              <a:rPr lang="en-US" sz="3600" b="1" dirty="0" smtClean="0">
                <a:solidFill>
                  <a:srgbClr val="C00000"/>
                </a:solidFill>
              </a:rPr>
              <a:t> </a:t>
            </a:r>
            <a:r>
              <a:rPr lang="en-US" sz="3600" b="1" dirty="0" err="1" smtClean="0">
                <a:solidFill>
                  <a:srgbClr val="C00000"/>
                </a:solidFill>
              </a:rPr>
              <a:t>kỉ</a:t>
            </a:r>
            <a:r>
              <a:rPr lang="en-US" sz="3600" b="1" dirty="0" smtClean="0">
                <a:solidFill>
                  <a:srgbClr val="C00000"/>
                </a:solidFill>
              </a:rPr>
              <a:t> XIII </a:t>
            </a:r>
            <a:r>
              <a:rPr lang="en-US" sz="3600" b="1" dirty="0" err="1" smtClean="0">
                <a:solidFill>
                  <a:srgbClr val="C00000"/>
                </a:solidFill>
              </a:rPr>
              <a:t>đến</a:t>
            </a:r>
            <a:r>
              <a:rPr lang="en-US" sz="3600" b="1" dirty="0" smtClean="0">
                <a:solidFill>
                  <a:srgbClr val="C00000"/>
                </a:solidFill>
              </a:rPr>
              <a:t> </a:t>
            </a:r>
            <a:r>
              <a:rPr lang="en-US" sz="3600" b="1" dirty="0" err="1" smtClean="0">
                <a:solidFill>
                  <a:srgbClr val="C00000"/>
                </a:solidFill>
              </a:rPr>
              <a:t>thế</a:t>
            </a:r>
            <a:r>
              <a:rPr lang="en-US" sz="3600" b="1" dirty="0" smtClean="0">
                <a:solidFill>
                  <a:srgbClr val="C00000"/>
                </a:solidFill>
              </a:rPr>
              <a:t> </a:t>
            </a:r>
            <a:r>
              <a:rPr lang="en-US" sz="3600" b="1" dirty="0" err="1" smtClean="0">
                <a:solidFill>
                  <a:srgbClr val="C00000"/>
                </a:solidFill>
              </a:rPr>
              <a:t>kỉ</a:t>
            </a:r>
            <a:r>
              <a:rPr lang="en-US" sz="3600" b="1" dirty="0" smtClean="0">
                <a:solidFill>
                  <a:srgbClr val="C00000"/>
                </a:solidFill>
              </a:rPr>
              <a:t> XVI</a:t>
            </a:r>
            <a:endParaRPr lang="en-US" sz="3600" dirty="0" smtClean="0">
              <a:solidFill>
                <a:srgbClr val="C00000"/>
              </a:solidFill>
            </a:endParaRPr>
          </a:p>
          <a:p>
            <a:r>
              <a:rPr lang="en-US" sz="3600" dirty="0" smtClean="0"/>
              <a:t>- </a:t>
            </a:r>
            <a:r>
              <a:rPr lang="en-US" sz="3600" dirty="0" err="1" smtClean="0"/>
              <a:t>Quan</a:t>
            </a:r>
            <a:r>
              <a:rPr lang="en-US" sz="3600" dirty="0" smtClean="0"/>
              <a:t> </a:t>
            </a:r>
            <a:r>
              <a:rPr lang="en-US" sz="3600" dirty="0" err="1" smtClean="0"/>
              <a:t>hệ</a:t>
            </a:r>
            <a:r>
              <a:rPr lang="en-US" sz="3600" dirty="0" smtClean="0"/>
              <a:t> </a:t>
            </a:r>
            <a:r>
              <a:rPr lang="en-US" sz="3600" dirty="0" err="1" smtClean="0"/>
              <a:t>sản</a:t>
            </a:r>
            <a:r>
              <a:rPr lang="en-US" sz="3600" dirty="0" smtClean="0"/>
              <a:t> </a:t>
            </a:r>
            <a:r>
              <a:rPr lang="en-US" sz="3600" dirty="0" err="1" smtClean="0"/>
              <a:t>xuất</a:t>
            </a:r>
            <a:r>
              <a:rPr lang="en-US" sz="3600" dirty="0" smtClean="0"/>
              <a:t> TBCN </a:t>
            </a:r>
            <a:r>
              <a:rPr lang="en-US" sz="3600" dirty="0" err="1" smtClean="0"/>
              <a:t>đã</a:t>
            </a:r>
            <a:r>
              <a:rPr lang="en-US" sz="3600" dirty="0" smtClean="0"/>
              <a:t> </a:t>
            </a:r>
            <a:r>
              <a:rPr lang="en-US" sz="3600" dirty="0" err="1" smtClean="0"/>
              <a:t>xuất</a:t>
            </a:r>
            <a:r>
              <a:rPr lang="en-US" sz="3600" dirty="0" smtClean="0"/>
              <a:t> </a:t>
            </a:r>
            <a:r>
              <a:rPr lang="en-US" sz="3600" dirty="0" err="1" smtClean="0"/>
              <a:t>hiện</a:t>
            </a:r>
            <a:r>
              <a:rPr lang="en-US" sz="3600" dirty="0" smtClean="0"/>
              <a:t> .</a:t>
            </a:r>
          </a:p>
          <a:p>
            <a:pPr>
              <a:buFontTx/>
              <a:buChar char="-"/>
            </a:pPr>
            <a:r>
              <a:rPr lang="en-US" sz="3600" dirty="0" err="1" smtClean="0"/>
              <a:t>Giai</a:t>
            </a:r>
            <a:r>
              <a:rPr lang="en-US" sz="3600" dirty="0" smtClean="0"/>
              <a:t> </a:t>
            </a:r>
            <a:r>
              <a:rPr lang="en-US" sz="3600" dirty="0" err="1" smtClean="0"/>
              <a:t>cấp</a:t>
            </a:r>
            <a:r>
              <a:rPr lang="en-US" sz="3600" dirty="0" smtClean="0"/>
              <a:t> </a:t>
            </a:r>
            <a:r>
              <a:rPr lang="en-US" sz="3600" dirty="0" err="1" smtClean="0"/>
              <a:t>tư</a:t>
            </a:r>
            <a:r>
              <a:rPr lang="en-US" sz="3600" dirty="0" smtClean="0"/>
              <a:t> </a:t>
            </a:r>
            <a:r>
              <a:rPr lang="en-US" sz="3600" dirty="0" err="1" smtClean="0"/>
              <a:t>sản</a:t>
            </a:r>
            <a:r>
              <a:rPr lang="en-US" sz="3600" dirty="0" smtClean="0"/>
              <a:t> </a:t>
            </a:r>
            <a:r>
              <a:rPr lang="en-US" sz="3600" dirty="0" err="1" smtClean="0"/>
              <a:t>ra</a:t>
            </a:r>
            <a:r>
              <a:rPr lang="en-US" sz="3600" dirty="0" smtClean="0"/>
              <a:t> </a:t>
            </a:r>
            <a:r>
              <a:rPr lang="en-US" sz="3600" dirty="0" err="1" smtClean="0"/>
              <a:t>đời</a:t>
            </a:r>
            <a:r>
              <a:rPr lang="en-US" sz="3600" dirty="0" smtClean="0"/>
              <a:t> =&gt; </a:t>
            </a:r>
            <a:r>
              <a:rPr lang="en-US" sz="3600" dirty="0" err="1" smtClean="0"/>
              <a:t>họ</a:t>
            </a:r>
            <a:r>
              <a:rPr lang="en-US" sz="3600" dirty="0" smtClean="0"/>
              <a:t> </a:t>
            </a:r>
            <a:r>
              <a:rPr lang="en-US" sz="3600" dirty="0" err="1" smtClean="0"/>
              <a:t>không</a:t>
            </a:r>
            <a:r>
              <a:rPr lang="en-US" sz="3600" dirty="0" smtClean="0"/>
              <a:t> </a:t>
            </a:r>
            <a:r>
              <a:rPr lang="en-US" sz="3600" dirty="0" err="1" smtClean="0"/>
              <a:t>chấp</a:t>
            </a:r>
            <a:r>
              <a:rPr lang="en-US" sz="3600" dirty="0" smtClean="0"/>
              <a:t> </a:t>
            </a:r>
            <a:r>
              <a:rPr lang="en-US" sz="3600" dirty="0" err="1" smtClean="0"/>
              <a:t>nhận</a:t>
            </a:r>
            <a:r>
              <a:rPr lang="en-US" sz="3600" dirty="0" smtClean="0"/>
              <a:t> </a:t>
            </a:r>
            <a:r>
              <a:rPr lang="en-US" sz="3600" dirty="0" err="1" smtClean="0"/>
              <a:t>những</a:t>
            </a:r>
            <a:r>
              <a:rPr lang="en-US" sz="3600" dirty="0" smtClean="0"/>
              <a:t> </a:t>
            </a:r>
            <a:r>
              <a:rPr lang="en-US" sz="3600" dirty="0" err="1" smtClean="0"/>
              <a:t>giáo</a:t>
            </a:r>
            <a:r>
              <a:rPr lang="en-US" sz="3600" dirty="0" smtClean="0"/>
              <a:t> </a:t>
            </a:r>
            <a:r>
              <a:rPr lang="en-US" sz="3600" dirty="0" err="1" smtClean="0"/>
              <a:t>lí</a:t>
            </a:r>
            <a:r>
              <a:rPr lang="en-US" sz="3600" dirty="0" smtClean="0"/>
              <a:t> </a:t>
            </a:r>
            <a:r>
              <a:rPr lang="en-US" sz="3600" dirty="0" err="1" smtClean="0"/>
              <a:t>lỗi</a:t>
            </a:r>
            <a:r>
              <a:rPr lang="en-US" sz="3600" dirty="0" smtClean="0"/>
              <a:t> </a:t>
            </a:r>
            <a:r>
              <a:rPr lang="en-US" sz="3600" dirty="0" err="1" smtClean="0"/>
              <a:t>thời</a:t>
            </a:r>
            <a:r>
              <a:rPr lang="en-US" sz="3600" dirty="0" smtClean="0"/>
              <a:t>, </a:t>
            </a:r>
            <a:r>
              <a:rPr lang="en-US" sz="3600" dirty="0" err="1" smtClean="0"/>
              <a:t>muốn</a:t>
            </a:r>
            <a:r>
              <a:rPr lang="en-US" sz="3600" dirty="0" smtClean="0"/>
              <a:t> </a:t>
            </a:r>
            <a:r>
              <a:rPr lang="en-US" sz="3600" dirty="0" err="1" smtClean="0"/>
              <a:t>xây</a:t>
            </a:r>
            <a:r>
              <a:rPr lang="en-US" sz="3600" dirty="0" smtClean="0"/>
              <a:t> </a:t>
            </a:r>
            <a:r>
              <a:rPr lang="en-US" sz="3600" dirty="0" err="1" smtClean="0"/>
              <a:t>dựng</a:t>
            </a:r>
            <a:r>
              <a:rPr lang="en-US" sz="3600" dirty="0" smtClean="0"/>
              <a:t> </a:t>
            </a:r>
            <a:r>
              <a:rPr lang="en-US" sz="3600" dirty="0" err="1" smtClean="0"/>
              <a:t>một</a:t>
            </a:r>
            <a:r>
              <a:rPr lang="en-US" sz="3600" dirty="0" smtClean="0"/>
              <a:t> </a:t>
            </a:r>
            <a:r>
              <a:rPr lang="en-US" sz="3600" dirty="0" err="1" smtClean="0"/>
              <a:t>nền</a:t>
            </a:r>
            <a:r>
              <a:rPr lang="en-US" sz="3600" dirty="0" smtClean="0"/>
              <a:t> </a:t>
            </a:r>
            <a:r>
              <a:rPr lang="en-US" sz="3600" dirty="0" err="1" smtClean="0"/>
              <a:t>văn</a:t>
            </a:r>
            <a:r>
              <a:rPr lang="en-US" sz="3600" dirty="0" smtClean="0"/>
              <a:t> </a:t>
            </a:r>
            <a:r>
              <a:rPr lang="en-US" sz="3600" dirty="0" err="1" smtClean="0"/>
              <a:t>hóa</a:t>
            </a:r>
            <a:r>
              <a:rPr lang="en-US" sz="3600" dirty="0" smtClean="0"/>
              <a:t> </a:t>
            </a:r>
            <a:r>
              <a:rPr lang="en-US" sz="3600" dirty="0" err="1" smtClean="0"/>
              <a:t>mới</a:t>
            </a:r>
            <a:r>
              <a:rPr lang="en-US" sz="3600" dirty="0" smtClean="0"/>
              <a:t> </a:t>
            </a:r>
            <a:r>
              <a:rPr lang="en-US" sz="3600" dirty="0" err="1" smtClean="0"/>
              <a:t>đề</a:t>
            </a:r>
            <a:r>
              <a:rPr lang="en-US" sz="3600" dirty="0" smtClean="0"/>
              <a:t> </a:t>
            </a:r>
            <a:r>
              <a:rPr lang="en-US" sz="3600" dirty="0" err="1" smtClean="0"/>
              <a:t>cao</a:t>
            </a:r>
            <a:r>
              <a:rPr lang="en-US" sz="3600" dirty="0" smtClean="0"/>
              <a:t> </a:t>
            </a:r>
            <a:r>
              <a:rPr lang="en-US" sz="3600" dirty="0" err="1" smtClean="0"/>
              <a:t>giá</a:t>
            </a:r>
            <a:r>
              <a:rPr lang="en-US" sz="3600" dirty="0" smtClean="0"/>
              <a:t> </a:t>
            </a:r>
            <a:r>
              <a:rPr lang="en-US" sz="3600" dirty="0" err="1" smtClean="0"/>
              <a:t>trị</a:t>
            </a:r>
            <a:r>
              <a:rPr lang="en-US" sz="3600" dirty="0" smtClean="0"/>
              <a:t> con </a:t>
            </a:r>
            <a:r>
              <a:rPr lang="en-US" sz="3600" dirty="0" err="1" smtClean="0"/>
              <a:t>người</a:t>
            </a:r>
            <a:r>
              <a:rPr lang="en-US" sz="3600" dirty="0" smtClean="0"/>
              <a:t> </a:t>
            </a:r>
            <a:r>
              <a:rPr lang="en-US" sz="3600" dirty="0" err="1" smtClean="0"/>
              <a:t>và</a:t>
            </a:r>
            <a:r>
              <a:rPr lang="en-US" sz="3600" dirty="0" smtClean="0"/>
              <a:t> </a:t>
            </a:r>
            <a:r>
              <a:rPr lang="en-US" sz="3600" dirty="0" err="1" smtClean="0"/>
              <a:t>quyền</a:t>
            </a:r>
            <a:r>
              <a:rPr lang="en-US" sz="3600" dirty="0" smtClean="0"/>
              <a:t> </a:t>
            </a:r>
            <a:r>
              <a:rPr lang="en-US" sz="3600" dirty="0" err="1" smtClean="0"/>
              <a:t>tự</a:t>
            </a:r>
            <a:r>
              <a:rPr lang="en-US" sz="3600" dirty="0" smtClean="0"/>
              <a:t> do </a:t>
            </a:r>
            <a:r>
              <a:rPr lang="en-US" sz="3600" dirty="0" err="1" smtClean="0"/>
              <a:t>cá</a:t>
            </a:r>
            <a:r>
              <a:rPr lang="en-US" sz="3600" dirty="0" smtClean="0"/>
              <a:t> </a:t>
            </a:r>
            <a:r>
              <a:rPr lang="en-US" sz="3600" dirty="0" err="1" smtClean="0"/>
              <a:t>nhân</a:t>
            </a:r>
            <a:r>
              <a:rPr lang="en-US" sz="3600" dirty="0" smtClean="0"/>
              <a:t>.</a:t>
            </a:r>
          </a:p>
          <a:p>
            <a:pPr algn="just">
              <a:lnSpc>
                <a:spcPts val="1800"/>
              </a:lnSpc>
              <a:spcBef>
                <a:spcPts val="800"/>
              </a:spcBef>
              <a:spcAft>
                <a:spcPts val="800"/>
              </a:spcAft>
            </a:pPr>
            <a:endParaRPr lang="en-US" sz="2800" dirty="0">
              <a:ea typeface="Calibri"/>
              <a:cs typeface="Times New Roman"/>
            </a:endParaRP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937" y="211015"/>
            <a:ext cx="5416063" cy="6119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0" y="949569"/>
            <a:ext cx="6693877" cy="52402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smtClean="0"/>
              <a:t>Câu hỏi 1: </a:t>
            </a:r>
            <a:r>
              <a:rPr lang="en-US" sz="2800" smtClean="0"/>
              <a:t>Trình bày những thành tựu tiêu biểu của phong trào Văn hóa Phục hưng. </a:t>
            </a:r>
          </a:p>
          <a:p>
            <a:r>
              <a:rPr lang="vi-VN" sz="2800" smtClean="0"/>
              <a:t>Câu hỏi 2: </a:t>
            </a:r>
            <a:r>
              <a:rPr lang="en-US" sz="2800" smtClean="0"/>
              <a:t>Nêu ý nghĩa và tác động của phong trào Văn hóa Phục hưng đối với xã hội Tây Âu</a:t>
            </a:r>
          </a:p>
          <a:p>
            <a:pPr algn="ctr"/>
            <a:r>
              <a:rPr lang="vi-VN" smtClean="0"/>
              <a:t> </a:t>
            </a: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378356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564" y="671465"/>
            <a:ext cx="762001" cy="49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p14="http://schemas.microsoft.com/office/powerpoint/2010/main" val="122902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3323987"/>
          </a:xfrm>
          <a:prstGeom prst="rect">
            <a:avLst/>
          </a:prstGeom>
        </p:spPr>
        <p:txBody>
          <a:bodyPr wrap="square">
            <a:spAutoFit/>
          </a:bodyPr>
          <a:lstStyle/>
          <a:p>
            <a:r>
              <a:rPr lang="nl-NL" sz="3200" smtClean="0"/>
              <a:t>b, </a:t>
            </a:r>
            <a:r>
              <a:rPr lang="en-US" sz="3200" smtClean="0"/>
              <a:t>Ý nghĩa và tác động của phong trào Văn hóa Phục hưng đối với xã hội Tây Âu</a:t>
            </a:r>
          </a:p>
          <a:p>
            <a:r>
              <a:rPr lang="nl-NL" sz="3200" b="1" smtClean="0"/>
              <a:t>- </a:t>
            </a:r>
            <a:r>
              <a:rPr lang="nl-NL" sz="3200" smtClean="0"/>
              <a:t>Lên án gay gắt Giáo hội Thiên chúa giáo, đả phá trật tự phong kiến  </a:t>
            </a:r>
            <a:endParaRPr lang="en-US" sz="3200" smtClean="0"/>
          </a:p>
          <a:p>
            <a:r>
              <a:rPr lang="nl-NL" sz="3200" smtClean="0"/>
              <a:t> - Đề cao giá trị con người, đề cao khoa học tự nhiên, xây dựng thế giới quan tư duy vật.</a:t>
            </a:r>
            <a:endParaRPr lang="en-US" sz="3200" smtClean="0"/>
          </a:p>
          <a:p>
            <a:r>
              <a:rPr lang="en-US" sz="3200" smtClean="0"/>
              <a:t> </a:t>
            </a:r>
            <a:r>
              <a:rPr lang="nl-NL" sz="3200" smtClean="0"/>
              <a:t>- Phát động quần chúng đấu tranh chống lại xã hội phong kiến </a:t>
            </a:r>
            <a:endParaRPr lang="en-US" sz="3200" smtClean="0"/>
          </a:p>
          <a:p>
            <a:pPr algn="just"/>
            <a:r>
              <a:rPr lang="en-US"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709</Words>
  <Application>Microsoft Office PowerPoint</Application>
  <PresentationFormat>Custom</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BÀI 3: PHONG TRÀO VĂN HÓA PHỤC HƯNG VÀ CẢI CÁCH TÔN GIÁO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Administrator</cp:lastModifiedBy>
  <cp:revision>183</cp:revision>
  <dcterms:created xsi:type="dcterms:W3CDTF">2021-07-25T09:08:06Z</dcterms:created>
  <dcterms:modified xsi:type="dcterms:W3CDTF">2023-03-28T11:10:35Z</dcterms:modified>
</cp:coreProperties>
</file>