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6"/>
  </p:notesMasterIdLst>
  <p:sldIdLst>
    <p:sldId id="263" r:id="rId3"/>
    <p:sldId id="257" r:id="rId4"/>
    <p:sldId id="258" r:id="rId5"/>
    <p:sldId id="256" r:id="rId6"/>
    <p:sldId id="305" r:id="rId7"/>
    <p:sldId id="306" r:id="rId8"/>
    <p:sldId id="264" r:id="rId9"/>
    <p:sldId id="307" r:id="rId10"/>
    <p:sldId id="308" r:id="rId11"/>
    <p:sldId id="309" r:id="rId12"/>
    <p:sldId id="282" r:id="rId13"/>
    <p:sldId id="311" r:id="rId14"/>
    <p:sldId id="315" r:id="rId15"/>
    <p:sldId id="268" r:id="rId16"/>
    <p:sldId id="312" r:id="rId17"/>
    <p:sldId id="269" r:id="rId18"/>
    <p:sldId id="314" r:id="rId19"/>
    <p:sldId id="275" r:id="rId20"/>
    <p:sldId id="270" r:id="rId21"/>
    <p:sldId id="272" r:id="rId22"/>
    <p:sldId id="273" r:id="rId23"/>
    <p:sldId id="274" r:id="rId24"/>
    <p:sldId id="276" r:id="rId25"/>
    <p:sldId id="277" r:id="rId26"/>
    <p:sldId id="285" r:id="rId27"/>
    <p:sldId id="287" r:id="rId28"/>
    <p:sldId id="284" r:id="rId29"/>
    <p:sldId id="288" r:id="rId30"/>
    <p:sldId id="289" r:id="rId31"/>
    <p:sldId id="298" r:id="rId32"/>
    <p:sldId id="299" r:id="rId33"/>
    <p:sldId id="300" r:id="rId34"/>
    <p:sldId id="301" r:id="rId35"/>
    <p:sldId id="302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03" r:id="rId44"/>
    <p:sldId id="304" r:id="rId45"/>
  </p:sldIdLst>
  <p:sldSz cx="9144000" cy="5143500" type="screen16x9"/>
  <p:notesSz cx="6858000" cy="9144000"/>
  <p:embeddedFontLst>
    <p:embeddedFont>
      <p:font typeface="Bahnschrift Light" pitchFamily="34" charset="0"/>
      <p:regular r:id="rId47"/>
    </p:embeddedFont>
    <p:embeddedFont>
      <p:font typeface="Bahnschrift SemiBold" pitchFamily="34" charset="0"/>
      <p:bold r:id="rId48"/>
    </p:embeddedFont>
    <p:embeddedFont>
      <p:font typeface="Calibri Light" pitchFamily="34" charset="0"/>
      <p:regular r:id="rId49"/>
      <p:italic r:id="rId50"/>
    </p:embeddedFont>
    <p:embeddedFont>
      <p:font typeface="Lilita One" charset="0"/>
      <p:regular r:id="rId51"/>
    </p:embeddedFont>
    <p:embeddedFont>
      <p:font typeface="Cambria Math" pitchFamily="18" charset="0"/>
      <p:regular r:id="rId52"/>
    </p:embeddedFont>
    <p:embeddedFont>
      <p:font typeface="Open Sans" charset="0"/>
      <p:regular r:id="rId53"/>
      <p:bold r:id="rId54"/>
      <p:italic r:id="rId55"/>
      <p:boldItalic r:id="rId56"/>
    </p:embeddedFont>
    <p:embeddedFont>
      <p:font typeface="Didact Gothic" charset="0"/>
      <p:regular r:id="rId57"/>
    </p:embeddedFont>
    <p:embeddedFont>
      <p:font typeface="Calibri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115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2308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2979750" y="328408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/>
          </p:nvPr>
        </p:nvSpPr>
        <p:spPr>
          <a:xfrm>
            <a:off x="1980450" y="2185500"/>
            <a:ext cx="5183100" cy="9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 idx="2" hasCustomPrompt="1"/>
          </p:nvPr>
        </p:nvSpPr>
        <p:spPr>
          <a:xfrm>
            <a:off x="3276900" y="1170610"/>
            <a:ext cx="2590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7" name="Google Shape;47;p3"/>
          <p:cNvGrpSpPr/>
          <p:nvPr/>
        </p:nvGrpSpPr>
        <p:grpSpPr>
          <a:xfrm>
            <a:off x="387725" y="352475"/>
            <a:ext cx="1176800" cy="771200"/>
            <a:chOff x="387725" y="352475"/>
            <a:chExt cx="1176800" cy="771200"/>
          </a:xfrm>
        </p:grpSpPr>
        <p:grpSp>
          <p:nvGrpSpPr>
            <p:cNvPr id="48" name="Google Shape;48;p3"/>
            <p:cNvGrpSpPr/>
            <p:nvPr/>
          </p:nvGrpSpPr>
          <p:grpSpPr>
            <a:xfrm rot="-1233200">
              <a:off x="828304" y="470181"/>
              <a:ext cx="348700" cy="343870"/>
              <a:chOff x="588850" y="618775"/>
              <a:chExt cx="703975" cy="694225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3"/>
            <p:cNvGrpSpPr/>
            <p:nvPr/>
          </p:nvGrpSpPr>
          <p:grpSpPr>
            <a:xfrm>
              <a:off x="1371325" y="352475"/>
              <a:ext cx="193200" cy="171550"/>
              <a:chOff x="1141700" y="1345000"/>
              <a:chExt cx="193200" cy="171550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387725" y="864325"/>
              <a:ext cx="265250" cy="244300"/>
              <a:chOff x="1139600" y="850250"/>
              <a:chExt cx="265250" cy="244300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3"/>
            <p:cNvGrpSpPr/>
            <p:nvPr/>
          </p:nvGrpSpPr>
          <p:grpSpPr>
            <a:xfrm>
              <a:off x="963225" y="980200"/>
              <a:ext cx="175100" cy="143475"/>
              <a:chOff x="1808250" y="1643825"/>
              <a:chExt cx="175100" cy="143475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60;p3"/>
          <p:cNvSpPr/>
          <p:nvPr/>
        </p:nvSpPr>
        <p:spPr>
          <a:xfrm rot="-10403518">
            <a:off x="4474235" y="-530224"/>
            <a:ext cx="1784252" cy="1296193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7213130">
            <a:off x="2729606" y="4201436"/>
            <a:ext cx="1784197" cy="1296153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65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  <p:sldLayoutId id="214748367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43.png"/><Relationship Id="rId4" Type="http://schemas.openxmlformats.org/officeDocument/2006/relationships/image" Target="../media/image4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0.png"/><Relationship Id="rId4" Type="http://schemas.openxmlformats.org/officeDocument/2006/relationships/image" Target="../media/image35.sv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540.pn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0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85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16.png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0.png"/><Relationship Id="rId10" Type="http://schemas.openxmlformats.org/officeDocument/2006/relationships/image" Target="../media/image137.png"/><Relationship Id="rId4" Type="http://schemas.openxmlformats.org/officeDocument/2006/relationships/image" Target="../media/image130.png"/><Relationship Id="rId9" Type="http://schemas.openxmlformats.org/officeDocument/2006/relationships/image" Target="../media/image153.svg"/><Relationship Id="rId1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29.png"/><Relationship Id="rId18" Type="http://schemas.openxmlformats.org/officeDocument/2006/relationships/image" Target="../media/image148.png"/><Relationship Id="rId3" Type="http://schemas.openxmlformats.org/officeDocument/2006/relationships/image" Target="../media/image130.png"/><Relationship Id="rId21" Type="http://schemas.openxmlformats.org/officeDocument/2006/relationships/slide" Target="slide38.xml"/><Relationship Id="rId7" Type="http://schemas.openxmlformats.org/officeDocument/2006/relationships/image" Target="../media/image135.png"/><Relationship Id="rId12" Type="http://schemas.openxmlformats.org/officeDocument/2006/relationships/image" Target="../media/image143.png"/><Relationship Id="rId17" Type="http://schemas.openxmlformats.org/officeDocument/2006/relationships/image" Target="../media/image147.png"/><Relationship Id="rId2" Type="http://schemas.openxmlformats.org/officeDocument/2006/relationships/audio" Target="../media/audio1.wav"/><Relationship Id="rId16" Type="http://schemas.openxmlformats.org/officeDocument/2006/relationships/image" Target="../media/image145.png"/><Relationship Id="rId20" Type="http://schemas.openxmlformats.org/officeDocument/2006/relationships/slide" Target="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png"/><Relationship Id="rId11" Type="http://schemas.openxmlformats.org/officeDocument/2006/relationships/image" Target="../media/image142.png"/><Relationship Id="rId24" Type="http://schemas.openxmlformats.org/officeDocument/2006/relationships/slide" Target="slide41.xml"/><Relationship Id="rId5" Type="http://schemas.openxmlformats.org/officeDocument/2006/relationships/image" Target="../media/image133.png"/><Relationship Id="rId15" Type="http://schemas.openxmlformats.org/officeDocument/2006/relationships/image" Target="../media/image144.png"/><Relationship Id="rId23" Type="http://schemas.openxmlformats.org/officeDocument/2006/relationships/slide" Target="slide40.xml"/><Relationship Id="rId10" Type="http://schemas.openxmlformats.org/officeDocument/2006/relationships/image" Target="../media/image138.png"/><Relationship Id="rId19" Type="http://schemas.openxmlformats.org/officeDocument/2006/relationships/image" Target="../media/image150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5.svg"/><Relationship Id="rId22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52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4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5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2.png"/><Relationship Id="rId11" Type="http://schemas.openxmlformats.org/officeDocument/2006/relationships/image" Target="../media/image15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51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70.svg"/><Relationship Id="rId18" Type="http://schemas.openxmlformats.org/officeDocument/2006/relationships/image" Target="../media/image155.png"/><Relationship Id="rId3" Type="http://schemas.microsoft.com/office/2007/relationships/media" Target="../media/media2.mp3"/><Relationship Id="rId7" Type="http://schemas.openxmlformats.org/officeDocument/2006/relationships/image" Target="../media/image157.png"/><Relationship Id="rId12" Type="http://schemas.openxmlformats.org/officeDocument/2006/relationships/image" Target="../media/image153.png"/><Relationship Id="rId17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5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54.png"/><Relationship Id="rId10" Type="http://schemas.openxmlformats.org/officeDocument/2006/relationships/image" Target="../media/image152.png"/><Relationship Id="rId4" Type="http://schemas.openxmlformats.org/officeDocument/2006/relationships/audio" Target="../media/media2.mp3"/><Relationship Id="rId9" Type="http://schemas.openxmlformats.org/officeDocument/2006/relationships/image" Target="../media/image159.png"/><Relationship Id="rId1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5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53.png"/><Relationship Id="rId17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54.png"/><Relationship Id="rId10" Type="http://schemas.openxmlformats.org/officeDocument/2006/relationships/image" Target="../media/image152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8.svg"/><Relationship Id="rId18" Type="http://schemas.openxmlformats.org/officeDocument/2006/relationships/slide" Target="slide36.xml"/><Relationship Id="rId3" Type="http://schemas.microsoft.com/office/2007/relationships/media" Target="../media/media2.mp3"/><Relationship Id="rId7" Type="http://schemas.openxmlformats.org/officeDocument/2006/relationships/image" Target="../media/image161.png"/><Relationship Id="rId12" Type="http://schemas.openxmlformats.org/officeDocument/2006/relationships/image" Target="../media/image152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4.png"/><Relationship Id="rId1" Type="http://schemas.microsoft.com/office/2007/relationships/media" Target="../media/media1.mp3"/><Relationship Id="rId6" Type="http://schemas.openxmlformats.org/officeDocument/2006/relationships/image" Target="../media/image160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70.svg"/><Relationship Id="rId10" Type="http://schemas.openxmlformats.org/officeDocument/2006/relationships/image" Target="../media/image164.png"/><Relationship Id="rId19" Type="http://schemas.openxmlformats.org/officeDocument/2006/relationships/image" Target="../media/image155.png"/><Relationship Id="rId4" Type="http://schemas.openxmlformats.org/officeDocument/2006/relationships/audio" Target="../media/media2.mp3"/><Relationship Id="rId9" Type="http://schemas.openxmlformats.org/officeDocument/2006/relationships/image" Target="../media/image163.png"/><Relationship Id="rId14" Type="http://schemas.openxmlformats.org/officeDocument/2006/relationships/image" Target="../media/image1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1" Type="http://schemas.openxmlformats.org/officeDocument/2006/relationships/image" Target="../media/image39.svg"/><Relationship Id="rId2" Type="http://schemas.openxmlformats.org/officeDocument/2006/relationships/image" Target="../media/image9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19" Type="http://schemas.openxmlformats.org/officeDocument/2006/relationships/image" Target="../media/image51.svg"/><Relationship Id="rId4" Type="http://schemas.openxmlformats.org/officeDocument/2006/relationships/image" Target="../media/image1110.png"/><Relationship Id="rId2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5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=""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=""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=""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=""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=""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=""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=""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=""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=""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=""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=""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=""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=""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=""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=""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=""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=""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=""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=""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=""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=""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=""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=""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=""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=""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=""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=""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=""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=""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=""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=""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=""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=""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=""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=""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=""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=""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=""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=""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=""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=""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=""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=""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=""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=""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=""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=""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=""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=""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=""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=""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=""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=""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=""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=""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=""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=""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=""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3540154" y="3649210"/>
            <a:ext cx="2541115" cy="866447"/>
            <a:chOff x="3347348" y="3637376"/>
            <a:chExt cx="2733921" cy="878282"/>
          </a:xfrm>
        </p:grpSpPr>
        <p:pic>
          <p:nvPicPr>
            <p:cNvPr id="9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60285">
              <a:off x="3376734" y="3637376"/>
              <a:ext cx="2675149" cy="878282"/>
            </a:xfrm>
            <a:prstGeom prst="rect">
              <a:avLst/>
            </a:prstGeom>
          </p:spPr>
        </p:pic>
        <p:sp>
          <p:nvSpPr>
            <p:cNvPr id="96" name="TextBox 12"/>
            <p:cNvSpPr txBox="1"/>
            <p:nvPr/>
          </p:nvSpPr>
          <p:spPr>
            <a:xfrm>
              <a:off x="3347348" y="3795513"/>
              <a:ext cx="2733921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6881">
                <a:lnSpc>
                  <a:spcPts val="4400"/>
                </a:lnSpc>
                <a:buClrTx/>
              </a:pPr>
              <a:r>
                <a:rPr lang="en-US" sz="3000" b="1" kern="1200" dirty="0" err="1">
                  <a:solidFill>
                    <a:srgbClr val="472156"/>
                  </a:solidFill>
                  <a:latin typeface="Bahnschrift Light" pitchFamily="34" charset="0"/>
                  <a:ea typeface="+mn-ea"/>
                  <a:cs typeface="+mn-cs"/>
                </a:rPr>
                <a:t>Lớp</a:t>
              </a:r>
              <a:r>
                <a:rPr lang="en-US" sz="3000" b="1" kern="1200" dirty="0">
                  <a:solidFill>
                    <a:srgbClr val="472156"/>
                  </a:solidFill>
                  <a:latin typeface="Bahnschrift Light" pitchFamily="34" charset="0"/>
                  <a:ea typeface="+mn-ea"/>
                  <a:cs typeface="+mn-cs"/>
                </a:rPr>
                <a:t>: 7G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8115300" cy="4114800"/>
            <a:chOff x="0" y="0"/>
            <a:chExt cx="12452786" cy="6314089"/>
          </a:xfrm>
          <a:solidFill>
            <a:schemeClr val="accent4">
              <a:lumMod val="9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514350" y="514350"/>
            <a:ext cx="4057650" cy="4114800"/>
            <a:chOff x="0" y="0"/>
            <a:chExt cx="6226393" cy="63140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26393" cy="6314089"/>
            </a:xfrm>
            <a:custGeom>
              <a:avLst/>
              <a:gdLst/>
              <a:ahLst/>
              <a:cxnLst/>
              <a:rect l="l" t="t" r="r" b="b"/>
              <a:pathLst>
                <a:path w="6226393" h="6314089">
                  <a:moveTo>
                    <a:pt x="592159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5921593" y="6314089"/>
                  </a:lnTo>
                  <a:cubicBezTo>
                    <a:pt x="6090503" y="6314089"/>
                    <a:pt x="6226393" y="6178198"/>
                    <a:pt x="6226393" y="6009289"/>
                  </a:cubicBezTo>
                  <a:lnTo>
                    <a:pt x="6226393" y="304800"/>
                  </a:lnTo>
                  <a:cubicBezTo>
                    <a:pt x="6226393" y="135890"/>
                    <a:pt x="6090503" y="0"/>
                    <a:pt x="5921593" y="0"/>
                  </a:cubicBezTo>
                  <a:close/>
                </a:path>
              </a:pathLst>
            </a:custGeom>
            <a:solidFill>
              <a:srgbClr val="FFF9B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59536" y="156547"/>
            <a:ext cx="2520543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0"/>
              </a:lnSpc>
              <a:spcBef>
                <a:spcPct val="0"/>
              </a:spcBef>
            </a:pPr>
            <a:r>
              <a:rPr lang="en-US" sz="2400" b="1" spc="41" dirty="0" err="1">
                <a:solidFill>
                  <a:srgbClr val="1B36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spc="41" dirty="0">
                <a:solidFill>
                  <a:srgbClr val="1B36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1" dirty="0" err="1">
                <a:solidFill>
                  <a:srgbClr val="1B36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spc="41" dirty="0">
                <a:solidFill>
                  <a:srgbClr val="1B36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1" dirty="0" smtClean="0">
                <a:solidFill>
                  <a:srgbClr val="1B36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So </a:t>
            </a:r>
            <a:r>
              <a:rPr lang="en-US" sz="2400" b="1" spc="41" dirty="0" err="1" smtClean="0">
                <a:solidFill>
                  <a:srgbClr val="1B36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endParaRPr lang="en-US" sz="2400" b="1" spc="41" dirty="0">
              <a:solidFill>
                <a:srgbClr val="1B36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0866" y="1810445"/>
            <a:ext cx="914400" cy="35394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8380" y="1810445"/>
            <a:ext cx="914400" cy="35394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" y="3863513"/>
            <a:ext cx="922835" cy="11639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82" y="143636"/>
            <a:ext cx="1401418" cy="980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32">
                <a:extLst>
                  <a:ext uri="{FF2B5EF4-FFF2-40B4-BE49-F238E27FC236}">
                    <a16:creationId xmlns=""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1058221" y="883576"/>
                <a:ext cx="2637965" cy="865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/>
                        </a:rPr>
                        <m:t>𝑎</m:t>
                      </m:r>
                      <m:r>
                        <a:rPr lang="en-US" sz="2300" b="0" i="1" smtClean="0">
                          <a:latin typeface="Cambria Math"/>
                        </a:rPr>
                        <m:t>) </m:t>
                      </m:r>
                      <m:sSup>
                        <m:sSup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3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3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3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3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3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3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7" name="Hộp Văn bản 1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21" y="883576"/>
                <a:ext cx="2637965" cy="8651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36">
                <a:extLst>
                  <a:ext uri="{FF2B5EF4-FFF2-40B4-BE49-F238E27FC236}">
                    <a16:creationId xmlns=""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5433309" y="883576"/>
                <a:ext cx="2156873" cy="7820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000" dirty="0"/>
                  <a:t>b</a:t>
                </a:r>
                <a:r>
                  <a:rPr lang="en-US" sz="3000" dirty="0" smtClean="0"/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30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18" name="Hộp Văn bản 1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309" y="883576"/>
                <a:ext cx="2156873" cy="782074"/>
              </a:xfrm>
              <a:prstGeom prst="rect">
                <a:avLst/>
              </a:prstGeom>
              <a:blipFill rotWithShape="1">
                <a:blip r:embed="rId5"/>
                <a:stretch>
                  <a:fillRect l="-10734" b="-13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37">
                <a:extLst>
                  <a:ext uri="{FF2B5EF4-FFF2-40B4-BE49-F238E27FC236}">
                    <a16:creationId xmlns=""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058221" y="2227014"/>
                <a:ext cx="2934841" cy="1506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Hộp Văn bản 1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21" y="2227014"/>
                <a:ext cx="2934841" cy="150695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138">
                <a:extLst>
                  <a:ext uri="{FF2B5EF4-FFF2-40B4-BE49-F238E27FC236}">
                    <a16:creationId xmlns=""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1297064" y="3863513"/>
                <a:ext cx="2492221" cy="827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Hộp Văn bản 1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064" y="3863513"/>
                <a:ext cx="2492221" cy="8275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139">
                <a:extLst>
                  <a:ext uri="{FF2B5EF4-FFF2-40B4-BE49-F238E27FC236}">
                    <a16:creationId xmlns=""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4698225" y="2287305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1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225" y="2287305"/>
                <a:ext cx="3852273" cy="90281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140">
                <a:extLst>
                  <a:ext uri="{FF2B5EF4-FFF2-40B4-BE49-F238E27FC236}">
                    <a16:creationId xmlns=""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5503724" y="3714992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Hộp Văn bản 1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724" y="3714992"/>
                <a:ext cx="2083712" cy="90281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371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2553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2553456"/>
              </a:xfrm>
              <a:prstGeom prst="rect">
                <a:avLst/>
              </a:prstGeom>
              <a:blipFill rotWithShape="1"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2751" y="498496"/>
            <a:ext cx="8115300" cy="41148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rgbClr val="FEFCE6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4"/>
              <p:cNvSpPr txBox="1"/>
              <p:nvPr/>
            </p:nvSpPr>
            <p:spPr>
              <a:xfrm>
                <a:off x="1257300" y="737069"/>
                <a:ext cx="6629400" cy="13212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</a:t>
                </a:r>
                <a:r>
                  <a:rPr lang="en-US" sz="2200" b="1" dirty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200" b="1" dirty="0">
                  <a:solidFill>
                    <a:srgbClr val="1A325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600" i="1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600" b="0" i="1" smtClean="0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b</a:t>
                </a: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600" i="1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600" i="1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737069"/>
                <a:ext cx="6629400" cy="1321259"/>
              </a:xfrm>
              <a:prstGeom prst="rect">
                <a:avLst/>
              </a:prstGeom>
              <a:blipFill rotWithShape="1">
                <a:blip r:embed="rId2"/>
                <a:stretch>
                  <a:fillRect l="-2941" t="-1843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11444">
            <a:off x="1586615" y="3579412"/>
            <a:ext cx="1358541" cy="15502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134533" y="1896661"/>
                <a:ext cx="1852290" cy="1662699"/>
              </a:xfrm>
              <a:prstGeom prst="rect">
                <a:avLst/>
              </a:prstGeom>
              <a:noFill/>
            </p:spPr>
            <p:txBody>
              <a:bodyPr wrap="square" lIns="45720" tIns="22860" rIns="45720" bIns="2286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600" b="1" i="0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2600" b="1" i="1" smtClean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600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6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533" y="1896661"/>
                <a:ext cx="1852290" cy="1662699"/>
              </a:xfrm>
              <a:prstGeom prst="rect">
                <a:avLst/>
              </a:prstGeom>
              <a:blipFill rotWithShape="1">
                <a:blip r:embed="rId5"/>
                <a:stretch>
                  <a:fillRect l="-8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987798" y="1764189"/>
                <a:ext cx="3898901" cy="1759392"/>
              </a:xfrm>
              <a:prstGeom prst="rect">
                <a:avLst/>
              </a:prstGeom>
              <a:noFill/>
            </p:spPr>
            <p:txBody>
              <a:bodyPr wrap="square" lIns="45720" tIns="22860" rIns="45720" bIns="22860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e>
                    </m:d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e>
                    </m:d>
                    <m:r>
                      <a:rPr lang="en-US" sz="2600" b="1" i="0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  <m:d>
                          <m:dPr>
                            <m:ctrlP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</m:num>
                      <m:den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</m:den>
                    </m:f>
                  </m:oMath>
                </a14:m>
                <a:endParaRPr lang="en-US" sz="2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798" y="1764189"/>
                <a:ext cx="3898901" cy="1759392"/>
              </a:xfrm>
              <a:prstGeom prst="rect">
                <a:avLst/>
              </a:prstGeom>
              <a:blipFill rotWithShape="1">
                <a:blip r:embed="rId6"/>
                <a:stretch>
                  <a:fillRect l="-3906" b="-3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3796262"/>
            <a:ext cx="1257300" cy="1257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/>
              <p:cNvSpPr/>
              <p:nvPr/>
            </p:nvSpPr>
            <p:spPr>
              <a:xfrm>
                <a:off x="5334000" y="2937933"/>
                <a:ext cx="3471333" cy="19812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i="1" u="sng" dirty="0" err="1" smtClean="0">
                    <a:solidFill>
                      <a:schemeClr val="tx1"/>
                    </a:solidFill>
                  </a:rPr>
                  <a:t>Nhận</a:t>
                </a:r>
                <a:r>
                  <a:rPr lang="en-US" sz="2000" i="1" u="sng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i="1" u="sng" dirty="0" err="1" smtClean="0">
                    <a:solidFill>
                      <a:schemeClr val="tx1"/>
                    </a:solidFill>
                  </a:rPr>
                  <a:t>xét</a:t>
                </a:r>
                <a:r>
                  <a:rPr lang="en-US" sz="2000" i="1" u="sng" dirty="0" smtClean="0">
                    <a:solidFill>
                      <a:schemeClr val="tx1"/>
                    </a:solidFill>
                  </a:rPr>
                  <a:t> 1: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</a:rPr>
                        <m:t>N</m:t>
                      </m:r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tx1"/>
                          </a:solidFill>
                        </a:rPr>
                        <m:t>ế</m:t>
                      </m:r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tx1"/>
                          </a:solidFill>
                        </a:rPr>
                        <m:t>u</m:t>
                      </m:r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n</m:t>
                      </m:r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l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s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t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ự 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nhi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ê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n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ch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ẵ</m:t>
                      </m:r>
                      <m:r>
                        <m:rPr>
                          <m:nor/>
                        </m:rPr>
                        <a:rPr lang="en-US" sz="2000" b="1" dirty="0">
                          <a:solidFill>
                            <a:srgbClr val="FF0000"/>
                          </a:solidFill>
                        </a:rPr>
                        <m:t>n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n-US" sz="2000" b="1" dirty="0" smtClean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937933"/>
                <a:ext cx="3471333" cy="1981200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670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284" y="498496"/>
            <a:ext cx="8115300" cy="41148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rgbClr val="FEFCE6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4"/>
              <p:cNvSpPr txBox="1"/>
              <p:nvPr/>
            </p:nvSpPr>
            <p:spPr>
              <a:xfrm>
                <a:off x="1257300" y="737069"/>
                <a:ext cx="6629400" cy="127047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</a:t>
                </a:r>
                <a:r>
                  <a:rPr lang="en-US" sz="2200" b="1" dirty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200" b="1" dirty="0" smtClean="0">
                    <a:solidFill>
                      <a:srgbClr val="1A32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200" b="1" dirty="0">
                  <a:solidFill>
                    <a:srgbClr val="1A325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600" i="1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600" b="0" i="1" smtClean="0"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600" i="1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600" b="0" i="1" smtClean="0"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737069"/>
                <a:ext cx="6629400" cy="1270476"/>
              </a:xfrm>
              <a:prstGeom prst="rect">
                <a:avLst/>
              </a:prstGeom>
              <a:blipFill rotWithShape="1">
                <a:blip r:embed="rId2"/>
                <a:stretch>
                  <a:fillRect l="-2941" t="-192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11444">
            <a:off x="1586615" y="3579412"/>
            <a:ext cx="1358541" cy="15502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310423" y="1896661"/>
                <a:ext cx="1676400" cy="1650132"/>
              </a:xfrm>
              <a:prstGeom prst="rect">
                <a:avLst/>
              </a:prstGeom>
              <a:noFill/>
            </p:spPr>
            <p:txBody>
              <a:bodyPr wrap="square" lIns="45720" tIns="22860" rIns="45720" bIns="2286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600" b="1" i="0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2600" b="1" i="1" smtClean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600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+mj-lt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26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423" y="1896661"/>
                <a:ext cx="1676400" cy="1650132"/>
              </a:xfrm>
              <a:prstGeom prst="rect">
                <a:avLst/>
              </a:prstGeom>
              <a:blipFill rotWithShape="1">
                <a:blip r:embed="rId5"/>
                <a:stretch>
                  <a:fillRect l="-9091" b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776133" y="1764189"/>
                <a:ext cx="4673600" cy="1809085"/>
              </a:xfrm>
              <a:prstGeom prst="rect">
                <a:avLst/>
              </a:prstGeom>
              <a:noFill/>
            </p:spPr>
            <p:txBody>
              <a:bodyPr wrap="square" lIns="45720" tIns="22860" rIns="45720" bIns="22860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e>
                    </m:d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  <m:d>
                          <m:dPr>
                            <m:ctrlP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600" b="1" i="1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.(−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)</m:t>
                        </m:r>
                      </m:num>
                      <m:den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 </m:t>
                        </m:r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2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33" y="1764189"/>
                <a:ext cx="4673600" cy="1809085"/>
              </a:xfrm>
              <a:prstGeom prst="rect">
                <a:avLst/>
              </a:prstGeom>
              <a:blipFill rotWithShape="1">
                <a:blip r:embed="rId6"/>
                <a:stretch>
                  <a:fillRect l="-3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3796262"/>
            <a:ext cx="1257300" cy="1257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/>
              <p:cNvSpPr/>
              <p:nvPr/>
            </p:nvSpPr>
            <p:spPr>
              <a:xfrm>
                <a:off x="5334000" y="2966529"/>
                <a:ext cx="3471333" cy="19812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000" i="1" u="sng" dirty="0" smtClean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000" i="1" u="sng" dirty="0" err="1" smtClean="0">
                    <a:solidFill>
                      <a:schemeClr val="tx1"/>
                    </a:solidFill>
                  </a:rPr>
                  <a:t>Nhận</a:t>
                </a:r>
                <a:r>
                  <a:rPr lang="en-US" sz="2000" i="1" u="sng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i="1" u="sng" dirty="0" err="1" smtClean="0">
                    <a:solidFill>
                      <a:schemeClr val="tx1"/>
                    </a:solidFill>
                  </a:rPr>
                  <a:t>xét</a:t>
                </a:r>
                <a:r>
                  <a:rPr lang="en-US" sz="2000" i="1" u="sng" dirty="0" smtClean="0">
                    <a:solidFill>
                      <a:schemeClr val="tx1"/>
                    </a:solidFill>
                  </a:rPr>
                  <a:t> 2: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b="1" dirty="0" err="1" smtClean="0">
                    <a:solidFill>
                      <a:schemeClr val="tx1"/>
                    </a:solidFill>
                  </a:rPr>
                  <a:t>Nếu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n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là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số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tự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nhiên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lẻ</a:t>
                </a:r>
                <a:endParaRPr lang="en-US" sz="2000" b="1" dirty="0" smtClean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𝒌𝒉𝒊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2000" b="1" dirty="0" smtClean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𝒌𝒉𝒊</m:t>
                      </m:r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/>
                        </a:rPr>
                        <m:t>𝒂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2000" b="1" dirty="0" smtClean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966529"/>
                <a:ext cx="3471333" cy="1981200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81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=""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</a:t>
            </a:r>
            <a:r>
              <a:rPr lang="en-US" sz="2400" b="1" dirty="0" smtClean="0"/>
              <a:t>2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smtClean="0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3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105" r="-1036" b="-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=""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/>
                        </a:rPr>
                        <m:t>27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=""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86507"/>
            <a:ext cx="8115300" cy="41148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36952">
            <a:off x="7754117" y="460060"/>
            <a:ext cx="955293" cy="800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12"/>
          <p:cNvGrpSpPr/>
          <p:nvPr/>
        </p:nvGrpSpPr>
        <p:grpSpPr>
          <a:xfrm>
            <a:off x="827898" y="647040"/>
            <a:ext cx="582545" cy="582545"/>
            <a:chOff x="0" y="0"/>
            <a:chExt cx="2311400" cy="2311400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1B3679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1518357" y="609375"/>
            <a:ext cx="6125382" cy="553998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0"/>
          <p:cNvSpPr txBox="1"/>
          <p:nvPr/>
        </p:nvSpPr>
        <p:spPr>
          <a:xfrm>
            <a:off x="1046698" y="736333"/>
            <a:ext cx="151656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1"/>
              </a:lnSpc>
              <a:spcBef>
                <a:spcPct val="0"/>
              </a:spcBef>
            </a:pPr>
            <a:r>
              <a:rPr lang="en-US" sz="3000" b="1" spc="47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spc="4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52395" y="1569290"/>
            <a:ext cx="807791" cy="4953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9280" y="1332192"/>
            <a:ext cx="5997136" cy="96949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58">
                <a:extLst>
                  <a:ext uri="{FF2B5EF4-FFF2-40B4-BE49-F238E27FC236}">
                    <a16:creationId xmlns=""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1900737" y="2542776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Hộp Văn bản 5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737" y="2542776"/>
                <a:ext cx="1016000" cy="8002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60">
                <a:extLst>
                  <a:ext uri="{FF2B5EF4-FFF2-40B4-BE49-F238E27FC236}">
                    <a16:creationId xmlns=""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1900737" y="3754540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6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737" y="3754540"/>
                <a:ext cx="1085851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685" r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Hộp Văn bản 61">
            <a:extLst>
              <a:ext uri="{FF2B5EF4-FFF2-40B4-BE49-F238E27FC236}">
                <a16:creationId xmlns=""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1400500" y="264055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43" name="Hộp Văn bản 62">
            <a:extLst>
              <a:ext uri="{FF2B5EF4-FFF2-40B4-BE49-F238E27FC236}">
                <a16:creationId xmlns=""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1395212" y="372513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64">
                <a:extLst>
                  <a:ext uri="{FF2B5EF4-FFF2-40B4-BE49-F238E27FC236}">
                    <a16:creationId xmlns=""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2765131" y="2672991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Hộp Văn bản 6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131" y="2672991"/>
                <a:ext cx="2743201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66">
                <a:extLst>
                  <a:ext uri="{FF2B5EF4-FFF2-40B4-BE49-F238E27FC236}">
                    <a16:creationId xmlns=""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2815137" y="3755093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Hộp Văn bản 6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137" y="3755093"/>
                <a:ext cx="2457451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54676" y="2388870"/>
            <a:ext cx="2077087" cy="22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13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17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89524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𝒎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𝒏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𝒏</m:t>
                            </m:r>
                          </m:sup>
                        </m:sSup>
                      </m:oMath>
                    </m:oMathPara>
                  </a14:m>
                  <a:endParaRPr lang="en-US" sz="2400" b="1" i="1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 rotWithShape="1">
                  <a:blip r:embed="rId3"/>
                  <a:stretch>
                    <a:fillRect l="-1959" r="-19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=""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707797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𝒙</m:t>
                          </m:r>
                        </m:e>
                        <m:sup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𝒎</m:t>
                          </m:r>
                        </m:sup>
                      </m:sSup>
                      <m:r>
                        <a:rPr kumimoji="0" lang="ar-AE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𝒙</m:t>
                          </m:r>
                        </m:e>
                        <m:sup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𝒏</m:t>
                          </m:r>
                        </m:sup>
                      </m:sSup>
                      <m:r>
                        <a:rPr kumimoji="0" lang="ar-AE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𝒙</m:t>
                          </m:r>
                        </m:e>
                        <m:sup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𝒎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𝒏</m:t>
                          </m:r>
                        </m:sup>
                      </m:sSup>
                      <m:d>
                        <m:dPr>
                          <m:ctrlP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𝒙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𝟎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𝒎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kumimoji="0" lang="ar-A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7077972" cy="2308324"/>
              </a:xfrm>
              <a:prstGeom prst="rect">
                <a:avLst/>
              </a:prstGeom>
              <a:blipFill rotWithShape="1">
                <a:blip r:embed="rId4"/>
                <a:stretch>
                  <a:fillRect l="-1378" r="-1292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xmlns="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62836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628366" cy="90281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4000454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4000454" cy="373500"/>
              </a:xfrm>
              <a:prstGeom prst="rect">
                <a:avLst/>
              </a:prstGeom>
              <a:blipFill rotWithShape="1">
                <a:blip r:embed="rId4"/>
                <a:stretch>
                  <a:fillRect r="-15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2">
                <a:extLst>
                  <a:ext uri="{FF2B5EF4-FFF2-40B4-BE49-F238E27FC236}">
                    <a16:creationId xmlns:a16="http://schemas.microsoft.com/office/drawing/2014/main" xmlns="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5543806" y="1606963"/>
                <a:ext cx="1313821" cy="910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Hộp Văn bản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806" y="1606963"/>
                <a:ext cx="1313821" cy="91044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52">
                <a:extLst>
                  <a:ext uri="{FF2B5EF4-FFF2-40B4-BE49-F238E27FC236}">
                    <a16:creationId xmlns:a16="http://schemas.microsoft.com/office/drawing/2014/main" xmlns="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6035809" y="3718172"/>
                <a:ext cx="1514261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Hộp Văn bản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809" y="3718172"/>
                <a:ext cx="1514261" cy="377667"/>
              </a:xfrm>
              <a:prstGeom prst="rect">
                <a:avLst/>
              </a:prstGeom>
              <a:blipFill rotWithShape="1">
                <a:blip r:embed="rId6"/>
                <a:stretch>
                  <a:fillRect l="-803" r="-160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46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1199" y="-69938"/>
            <a:ext cx="1239871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536098" y="3364989"/>
            <a:ext cx="679295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=""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-189332" y="-129909"/>
            <a:ext cx="3371724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/>
              <a:t>Luyện</a:t>
            </a:r>
            <a:r>
              <a:rPr lang="en-US" sz="2300" b="1" dirty="0"/>
              <a:t> </a:t>
            </a:r>
            <a:r>
              <a:rPr lang="en-US" sz="2300" b="1" dirty="0" err="1"/>
              <a:t>tập</a:t>
            </a:r>
            <a:r>
              <a:rPr lang="en-US" sz="23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=""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82689" y="622076"/>
            <a:ext cx="8686298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 err="1"/>
              <a:t>Viết</a:t>
            </a:r>
            <a:r>
              <a:rPr lang="en-US" sz="2300" b="1" dirty="0"/>
              <a:t> </a:t>
            </a:r>
            <a:r>
              <a:rPr lang="en-US" sz="2300" b="1" dirty="0" err="1"/>
              <a:t>kết</a:t>
            </a:r>
            <a:r>
              <a:rPr lang="en-US" sz="2300" b="1" dirty="0"/>
              <a:t> </a:t>
            </a:r>
            <a:r>
              <a:rPr lang="en-US" sz="2300" b="1" dirty="0" err="1"/>
              <a:t>quả</a:t>
            </a:r>
            <a:r>
              <a:rPr lang="en-US" sz="2300" b="1" dirty="0"/>
              <a:t> </a:t>
            </a:r>
            <a:r>
              <a:rPr lang="en-US" sz="2300" b="1" dirty="0" err="1"/>
              <a:t>của</a:t>
            </a:r>
            <a:r>
              <a:rPr lang="en-US" sz="2300" b="1" dirty="0"/>
              <a:t> </a:t>
            </a:r>
            <a:r>
              <a:rPr lang="en-US" sz="2300" b="1" dirty="0" err="1"/>
              <a:t>mỗi</a:t>
            </a:r>
            <a:r>
              <a:rPr lang="en-US" sz="2300" b="1" dirty="0"/>
              <a:t> </a:t>
            </a:r>
            <a:r>
              <a:rPr lang="en-US" sz="2300" b="1" dirty="0" err="1"/>
              <a:t>phép</a:t>
            </a:r>
            <a:r>
              <a:rPr lang="en-US" sz="2300" b="1" dirty="0"/>
              <a:t> </a:t>
            </a:r>
            <a:r>
              <a:rPr lang="en-US" sz="2300" b="1" dirty="0" err="1"/>
              <a:t>tính</a:t>
            </a:r>
            <a:r>
              <a:rPr lang="en-US" sz="2300" b="1" dirty="0"/>
              <a:t> </a:t>
            </a:r>
            <a:r>
              <a:rPr lang="en-US" sz="2300" b="1" dirty="0" err="1"/>
              <a:t>sau</a:t>
            </a:r>
            <a:r>
              <a:rPr lang="en-US" sz="2300" b="1" dirty="0"/>
              <a:t> </a:t>
            </a:r>
            <a:r>
              <a:rPr lang="en-US" sz="2300" b="1" dirty="0" err="1"/>
              <a:t>dưới</a:t>
            </a:r>
            <a:r>
              <a:rPr lang="en-US" sz="2300" b="1" dirty="0"/>
              <a:t> </a:t>
            </a:r>
            <a:r>
              <a:rPr lang="en-US" sz="2300" b="1" dirty="0" err="1"/>
              <a:t>dạng</a:t>
            </a:r>
            <a:r>
              <a:rPr lang="en-US" sz="2300" b="1" dirty="0"/>
              <a:t> </a:t>
            </a:r>
            <a:r>
              <a:rPr lang="en-US" sz="2300" b="1" dirty="0" err="1"/>
              <a:t>một</a:t>
            </a:r>
            <a:r>
              <a:rPr lang="en-US" sz="2300" b="1" dirty="0"/>
              <a:t> </a:t>
            </a:r>
            <a:r>
              <a:rPr lang="en-US" sz="2300" b="1" dirty="0" err="1"/>
              <a:t>luỹ</a:t>
            </a:r>
            <a:r>
              <a:rPr lang="en-US" sz="2300" b="1" dirty="0"/>
              <a:t> </a:t>
            </a:r>
            <a:r>
              <a:rPr lang="en-US" sz="2300" b="1" dirty="0" err="1"/>
              <a:t>thừa</a:t>
            </a:r>
            <a:endParaRPr lang="en-US" sz="23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=""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671821" y="1496756"/>
                <a:ext cx="1226477" cy="664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3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21" y="1496756"/>
                <a:ext cx="1226477" cy="6649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=""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671821" y="2530040"/>
                <a:ext cx="1508357" cy="863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3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21" y="2530040"/>
                <a:ext cx="1508357" cy="8631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=""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35483" y="1684107"/>
            <a:ext cx="4656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=""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220160" y="2728489"/>
            <a:ext cx="4656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=""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1790782" y="1645515"/>
                <a:ext cx="1724353" cy="353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3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3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782" y="1645515"/>
                <a:ext cx="1724353" cy="353943"/>
              </a:xfrm>
              <a:prstGeom prst="rect">
                <a:avLst/>
              </a:prstGeom>
              <a:blipFill rotWithShape="1">
                <a:blip r:embed="rId5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=""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582035" y="1642658"/>
                <a:ext cx="1492355" cy="353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3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35" y="1642658"/>
                <a:ext cx="1492355" cy="353943"/>
              </a:xfrm>
              <a:prstGeom prst="rect">
                <a:avLst/>
              </a:prstGeom>
              <a:blipFill rotWithShape="1">
                <a:blip r:embed="rId6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=""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079013" y="1601648"/>
                <a:ext cx="1197621" cy="353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3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013" y="1601648"/>
                <a:ext cx="1197621" cy="353943"/>
              </a:xfrm>
              <a:prstGeom prst="rect">
                <a:avLst/>
              </a:prstGeom>
              <a:blipFill rotWithShape="1">
                <a:blip r:embed="rId7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=""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136255" y="2513051"/>
                <a:ext cx="2327214" cy="8651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3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3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55" y="2513051"/>
                <a:ext cx="2327214" cy="86517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=""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345670" y="2495616"/>
                <a:ext cx="2803331" cy="870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3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3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3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3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3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670" y="2495616"/>
                <a:ext cx="2803331" cy="87023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Hộp Văn bản 1381">
            <a:extLst>
              <a:ext uri="{FF2B5EF4-FFF2-40B4-BE49-F238E27FC236}">
                <a16:creationId xmlns=""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220161" y="3547255"/>
            <a:ext cx="4489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c</a:t>
            </a:r>
            <a:r>
              <a:rPr lang="en-US" sz="2300" dirty="0" smtClean="0"/>
              <a:t>)</a:t>
            </a:r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1379">
                <a:extLst>
                  <a:ext uri="{FF2B5EF4-FFF2-40B4-BE49-F238E27FC236}">
                    <a16:creationId xmlns=""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671821" y="3597229"/>
                <a:ext cx="2172683" cy="353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25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3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: (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25</m:t>
                      </m:r>
                      <m:r>
                        <m:rPr>
                          <m:nor/>
                        </m:rP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3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7</m:t>
                      </m:r>
                    </m:oMath>
                  </m:oMathPara>
                </a14:m>
                <a:endParaRPr lang="en-US" sz="2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Hộp Văn bản 137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21" y="3597229"/>
                <a:ext cx="2172683" cy="353943"/>
              </a:xfrm>
              <a:prstGeom prst="rect">
                <a:avLst/>
              </a:prstGeom>
              <a:blipFill rotWithShape="1">
                <a:blip r:embed="rId10"/>
                <a:stretch>
                  <a:fillRect l="-1681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2903620" y="3581840"/>
            <a:ext cx="3212700" cy="40011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0,25)</a:t>
            </a:r>
            <a:r>
              <a:rPr lang="en-US" sz="23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7-7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0,25)</a:t>
            </a:r>
            <a:r>
              <a:rPr lang="en-US" sz="23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endParaRPr lang="en-US" sz="2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  <p:bldP spid="42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=""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=""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=""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=""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=""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=""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60879" y="3596714"/>
                <a:ext cx="652564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9724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417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879" y="3596714"/>
                <a:ext cx="6525645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401" b="-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=""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=""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=""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=""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=""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=""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=""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=""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=""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=""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=""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=""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=""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=""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=""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=""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=""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=""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=""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=""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=""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=""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=""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=""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=""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=""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=""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=""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=""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=""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=""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=""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=""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=""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=""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=""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=""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=""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=""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=""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=""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=""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=""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=""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=""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=""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=""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=""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=""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=""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=""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=""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=""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=""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=""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=""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=""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=""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=""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=""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=""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=""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=""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=""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=""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=""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=""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=""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=""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=""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=""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=""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=""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=""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=""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=""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=""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=""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=""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=""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=""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=""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=""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=""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=""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=""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=""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=""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=""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=""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=""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=""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=""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=""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=""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=""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=""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=""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=""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=""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=""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=""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=""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=""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=""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=""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=""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=""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=""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=""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=""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=""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=""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=""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=""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=""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=""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=""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=""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=""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=""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=""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=""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7697952" y="-166768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=""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2" y="3292084"/>
            <a:ext cx="1287047" cy="1287047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=""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-10628" y="-239357"/>
            <a:ext cx="4558939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662569" y="2714725"/>
                <a:ext cx="1845738" cy="9101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569" y="2714725"/>
                <a:ext cx="1845738" cy="910186"/>
              </a:xfrm>
              <a:prstGeom prst="rect">
                <a:avLst/>
              </a:prstGeom>
              <a:blipFill rotWithShape="1">
                <a:blip r:embed="rId4"/>
                <a:stretch>
                  <a:fillRect l="-330" r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=""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396665" y="3023445"/>
            <a:ext cx="1035005" cy="4331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23597" y="1110726"/>
                <a:ext cx="4572000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000" dirty="0"/>
                  <a:t>Khối </a:t>
                </a:r>
                <a:r>
                  <a:rPr lang="vi-VN" sz="2000" dirty="0" err="1"/>
                  <a:t>lượng</a:t>
                </a:r>
                <a:r>
                  <a:rPr lang="vi-VN" sz="2000" dirty="0"/>
                  <a:t> </a:t>
                </a:r>
                <a:r>
                  <a:rPr lang="vi-VN" sz="2000" dirty="0" err="1"/>
                  <a:t>Trái</a:t>
                </a:r>
                <a:r>
                  <a:rPr lang="vi-VN" sz="2000" dirty="0"/>
                  <a:t> </a:t>
                </a:r>
                <a:r>
                  <a:rPr lang="vi-VN" sz="2000" dirty="0" err="1"/>
                  <a:t>Đất</a:t>
                </a:r>
                <a:r>
                  <a:rPr lang="vi-VN" sz="2000" dirty="0"/>
                  <a:t> </a:t>
                </a:r>
                <a:r>
                  <a:rPr lang="en-US" sz="2000" dirty="0"/>
                  <a:t>: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vi-VN" sz="2000" i="1" dirty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0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000" dirty="0" err="1"/>
                  <a:t>kg</a:t>
                </a:r>
                <a:r>
                  <a:rPr lang="vi-VN" sz="2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000" dirty="0"/>
                  <a:t>Khối lượng Sao Hỏa </a:t>
                </a:r>
                <a:r>
                  <a:rPr lang="en-US" sz="2000" dirty="0" smtClean="0"/>
                  <a:t>:</a:t>
                </a:r>
                <a:r>
                  <a:rPr lang="vi-VN" sz="2000" dirty="0" smtClean="0"/>
                  <a:t> </a:t>
                </a:r>
                <a14:m>
                  <m:oMath xmlns:m="http://schemas.openxmlformats.org/officeDocument/2006/math">
                    <m:r>
                      <a:rPr lang="vi-VN" sz="2000" i="1" dirty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0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000" dirty="0"/>
                  <a:t>kg.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597" y="1110726"/>
                <a:ext cx="4572000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1333"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=""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=""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=""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=""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=""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=""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=""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=""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0" y="23005"/>
            <a:ext cx="2094089" cy="10531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=""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=""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19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=""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=""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=""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=""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=""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=""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=""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=""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=""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=""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=""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=""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=""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=""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=""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=""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=""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=""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=""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=""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=""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=""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=""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=""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=""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=""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=""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=""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=""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=""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=""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=""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=""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=""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=""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=""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=""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=""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=""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=""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=""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=""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=""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=""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=""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=""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=""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=""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=""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=""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=""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=""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=""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=""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=""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=""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=""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=""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=""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=""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=""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=""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=""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=""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=""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=""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=""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=""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=""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=""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=""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=""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=""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=""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=""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=""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=""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=""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=""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=""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=""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=""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=""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=""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=""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=""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=""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âu hỏi">
                <a:extLst>
                  <a:ext uri="{FF2B5EF4-FFF2-40B4-BE49-F238E27FC236}">
                    <a16:creationId xmlns=""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</a:t>
                </a:r>
                <a:r>
                  <a:rPr lang="en-US" sz="2400" kern="1200" noProof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(−</m:t>
                        </m:r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400" b="0" i="1" kern="1200" noProof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2400" b="0" i="1" kern="1200" noProof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âu hỏi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Đáp án đúng">
                <a:extLst>
                  <a:ext uri="{FF2B5EF4-FFF2-40B4-BE49-F238E27FC236}">
                    <a16:creationId xmlns=""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6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6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Đáp án sai 1">
                <a:extLst>
                  <a:ext uri="{FF2B5EF4-FFF2-40B4-BE49-F238E27FC236}">
                    <a16:creationId xmlns=""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Đáp án sai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Đáp án sai 2">
                <a:extLst>
                  <a:ext uri="{FF2B5EF4-FFF2-40B4-BE49-F238E27FC236}">
                    <a16:creationId xmlns="" xmlns:a16="http://schemas.microsoft.com/office/drawing/2014/main" id="{44F7A463-21B5-41A8-ED53-0F7A11C8AF89}"/>
                  </a:ext>
                </a:extLst>
              </p:cNvPr>
              <p:cNvSpPr/>
              <p:nvPr/>
            </p:nvSpPr>
            <p:spPr>
              <a:xfrm>
                <a:off x="4830628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Đáp án sai 2">
                <a:extLst>
                  <a:ext uri="{FF2B5EF4-FFF2-40B4-BE49-F238E27FC236}">
                    <a16:creationId xmlns="" xmlns:a16="http://schemas.microsoft.com/office/drawing/2014/main" id="{44F7A463-21B5-41A8-ED53-0F7A11C8A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8" y="1943101"/>
                <a:ext cx="3401291" cy="997526"/>
              </a:xfrm>
              <a:prstGeom prst="round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Đáp án sai 3">
            <a:extLst>
              <a:ext uri="{FF2B5EF4-FFF2-40B4-BE49-F238E27FC236}">
                <a16:creationId xmlns=""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=""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=""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=""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28CCB70-5F85-967C-84AB-DA4568F570EA}"/>
              </a:ext>
            </a:extLst>
          </p:cNvPr>
          <p:cNvSpPr txBox="1"/>
          <p:nvPr/>
        </p:nvSpPr>
        <p:spPr>
          <a:xfrm>
            <a:off x="1299947" y="4601330"/>
            <a:ext cx="658973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latin typeface="Bahnschrift SemiBold" panose="020B0502040204020203" pitchFamily="34" charset="0"/>
              </a:rPr>
              <a:t>Giáo</a:t>
            </a:r>
            <a:r>
              <a:rPr lang="en-US" sz="2000" dirty="0">
                <a:latin typeface="Bahnschrift SemiBold" panose="020B0502040204020203" pitchFamily="34" charset="0"/>
              </a:rPr>
              <a:t> </a:t>
            </a:r>
            <a:r>
              <a:rPr lang="en-US" sz="2000" dirty="0" err="1">
                <a:latin typeface="Bahnschrift SemiBold" panose="020B0502040204020203" pitchFamily="34" charset="0"/>
              </a:rPr>
              <a:t>sinh</a:t>
            </a:r>
            <a:r>
              <a:rPr lang="en-US" sz="2000" dirty="0">
                <a:latin typeface="Bahnschrift SemiBold" panose="020B0502040204020203" pitchFamily="34" charset="0"/>
              </a:rPr>
              <a:t>: </a:t>
            </a:r>
            <a:r>
              <a:rPr lang="en-US" sz="2000" dirty="0" err="1">
                <a:latin typeface="Bahnschrift SemiBold" panose="020B0502040204020203" pitchFamily="34" charset="0"/>
              </a:rPr>
              <a:t>Vũ</a:t>
            </a:r>
            <a:r>
              <a:rPr lang="en-US" sz="2000" dirty="0">
                <a:latin typeface="Bahnschrift SemiBold" panose="020B0502040204020203" pitchFamily="34" charset="0"/>
              </a:rPr>
              <a:t> </a:t>
            </a:r>
            <a:r>
              <a:rPr lang="en-US" sz="2000" dirty="0" err="1">
                <a:latin typeface="Bahnschrift SemiBold" panose="020B0502040204020203" pitchFamily="34" charset="0"/>
              </a:rPr>
              <a:t>Thị</a:t>
            </a:r>
            <a:r>
              <a:rPr lang="en-US" sz="2000" dirty="0">
                <a:latin typeface="Bahnschrift SemiBold" panose="020B0502040204020203" pitchFamily="34" charset="0"/>
              </a:rPr>
              <a:t> </a:t>
            </a:r>
            <a:r>
              <a:rPr lang="en-US" sz="2000" dirty="0" err="1">
                <a:latin typeface="Bahnschrift SemiBold" panose="020B0502040204020203" pitchFamily="34" charset="0"/>
              </a:rPr>
              <a:t>Thủy</a:t>
            </a:r>
            <a:r>
              <a:rPr lang="en-US" sz="2000" dirty="0">
                <a:latin typeface="Bahnschrift SemiBold" panose="020B0502040204020203" pitchFamily="34" charset="0"/>
              </a:rPr>
              <a:t> </a:t>
            </a:r>
            <a:r>
              <a:rPr lang="en-US" sz="2000" dirty="0" err="1">
                <a:latin typeface="Bahnschrift SemiBold" panose="020B0502040204020203" pitchFamily="34" charset="0"/>
              </a:rPr>
              <a:t>Tiên</a:t>
            </a:r>
            <a:endParaRPr lang="en-US" sz="20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=""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=""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=""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=""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=""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âu hỏi">
                <a:extLst>
                  <a:ext uri="{FF2B5EF4-FFF2-40B4-BE49-F238E27FC236}">
                    <a16:creationId xmlns=""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2016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2017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Câu hỏi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Đáp án đúng">
                <a:extLst>
                  <a:ext uri="{FF2B5EF4-FFF2-40B4-BE49-F238E27FC236}">
                    <a16:creationId xmlns=""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/>
                        <a:cs typeface="Arial" panose="020B0604020202020204" pitchFamily="34" charset="0"/>
                      </a:rPr>
                      <m:t>17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Đáp án sai 1">
                <a:extLst>
                  <a:ext uri="{FF2B5EF4-FFF2-40B4-BE49-F238E27FC236}">
                    <a16:creationId xmlns=""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2016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2017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Đáp án sai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Đáp án sai 2">
                <a:extLst>
                  <a:ext uri="{FF2B5EF4-FFF2-40B4-BE49-F238E27FC236}">
                    <a16:creationId xmlns=""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Đáp án sai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Đáp án sai 3">
                <a:extLst>
                  <a:ext uri="{FF2B5EF4-FFF2-40B4-BE49-F238E27FC236}">
                    <a16:creationId xmlns=""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/>
                        <a:cs typeface="Arial" panose="020B0604020202020204" pitchFamily="34" charset="0"/>
                      </a:rPr>
                      <m:t>16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Đáp án sai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=""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=""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=""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=""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=""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=""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=""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=""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=""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=""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=""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=""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=""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=""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=""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=""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=""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=""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=""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11">
            <a:extLst>
              <a:ext uri="{FF2B5EF4-FFF2-40B4-BE49-F238E27FC236}">
                <a16:creationId xmlns=""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oogle Shape;3925;p34">
            <a:extLst>
              <a:ext uri="{FF2B5EF4-FFF2-40B4-BE49-F238E27FC236}">
                <a16:creationId xmlns=""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=""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=""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=""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=""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=""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=""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=""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=""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=""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=""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=""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=""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=""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=""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=""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=""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=""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=""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=""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=""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=""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=""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=""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=""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=""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=""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=""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=""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=""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=""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=""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=""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=""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=""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=""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=""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=""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=""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=""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=""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=""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=""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=""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=""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=""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=""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=""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=""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=""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=""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=""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=""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=""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=""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=""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=""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=""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=""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=""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=""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=""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=""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=""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=""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=""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=""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=""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=""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=""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=""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=""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=""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=""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=""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=""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=""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=""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=""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=""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=""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=""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=""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=""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=""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=""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=""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=""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=""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540884" y="1267565"/>
            <a:ext cx="5885153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 CÔ VÀ 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292;p32"/>
          <p:cNvSpPr txBox="1">
            <a:spLocks noGrp="1"/>
          </p:cNvSpPr>
          <p:nvPr>
            <p:ph type="subTitle" idx="1"/>
          </p:nvPr>
        </p:nvSpPr>
        <p:spPr>
          <a:xfrm>
            <a:off x="571654" y="1897253"/>
            <a:ext cx="2480079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600" b="1" dirty="0" smtClean="0">
                <a:latin typeface="+mn-lt"/>
              </a:rPr>
              <a:t>Phép tính lũy thừa với số mũ tự nhiên</a:t>
            </a:r>
            <a:endParaRPr sz="2600" b="1" dirty="0">
              <a:latin typeface="+mn-lt"/>
            </a:endParaRPr>
          </a:p>
        </p:txBody>
      </p:sp>
      <p:sp>
        <p:nvSpPr>
          <p:cNvPr id="57" name="Google Shape;292;p32"/>
          <p:cNvSpPr txBox="1">
            <a:spLocks/>
          </p:cNvSpPr>
          <p:nvPr/>
        </p:nvSpPr>
        <p:spPr>
          <a:xfrm>
            <a:off x="3098800" y="2530710"/>
            <a:ext cx="296672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2800" b="1" dirty="0" err="1" smtClean="0">
                <a:latin typeface="+mn-lt"/>
              </a:rPr>
              <a:t>Tích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và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thương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của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hai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lũy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thừa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cùng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cơ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số</a:t>
            </a:r>
            <a:endParaRPr lang="vi-VN" sz="2800" b="1" dirty="0">
              <a:latin typeface="+mn-lt"/>
            </a:endParaRPr>
          </a:p>
        </p:txBody>
      </p:sp>
      <p:sp>
        <p:nvSpPr>
          <p:cNvPr id="59" name="Google Shape;292;p32"/>
          <p:cNvSpPr txBox="1">
            <a:spLocks/>
          </p:cNvSpPr>
          <p:nvPr/>
        </p:nvSpPr>
        <p:spPr>
          <a:xfrm>
            <a:off x="6241738" y="2978004"/>
            <a:ext cx="2319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None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2800" b="1" dirty="0" err="1" smtClean="0">
                <a:latin typeface="+mn-lt"/>
              </a:rPr>
              <a:t>Lũy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thừa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của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một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lũy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thừa</a:t>
            </a:r>
            <a:endParaRPr lang="vi-VN" sz="2800" b="1" dirty="0">
              <a:latin typeface="+mn-lt"/>
            </a:endParaRPr>
          </a:p>
        </p:txBody>
      </p:sp>
      <p:sp>
        <p:nvSpPr>
          <p:cNvPr id="61" name="Google Shape;730;p38"/>
          <p:cNvSpPr/>
          <p:nvPr/>
        </p:nvSpPr>
        <p:spPr>
          <a:xfrm>
            <a:off x="1023257" y="942402"/>
            <a:ext cx="1576875" cy="998375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740;p38"/>
          <p:cNvSpPr txBox="1">
            <a:spLocks noGrp="1"/>
          </p:cNvSpPr>
          <p:nvPr>
            <p:ph type="title" idx="4294967295"/>
          </p:nvPr>
        </p:nvSpPr>
        <p:spPr>
          <a:xfrm>
            <a:off x="1278801" y="1166806"/>
            <a:ext cx="1065786" cy="5495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Lilita One" charset="0"/>
              </a:rPr>
              <a:t>01</a:t>
            </a:r>
            <a:endParaRPr b="1" dirty="0">
              <a:latin typeface="Lilita One" charset="0"/>
            </a:endParaRPr>
          </a:p>
        </p:txBody>
      </p:sp>
      <p:sp>
        <p:nvSpPr>
          <p:cNvPr id="63" name="Google Shape;730;p38"/>
          <p:cNvSpPr/>
          <p:nvPr/>
        </p:nvSpPr>
        <p:spPr>
          <a:xfrm>
            <a:off x="3755874" y="1409483"/>
            <a:ext cx="1652572" cy="1121227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4" name="Google Shape;740;p38"/>
          <p:cNvSpPr txBox="1">
            <a:spLocks noGrp="1"/>
          </p:cNvSpPr>
          <p:nvPr>
            <p:ph type="title" idx="4294967295"/>
          </p:nvPr>
        </p:nvSpPr>
        <p:spPr>
          <a:xfrm>
            <a:off x="4049267" y="1695313"/>
            <a:ext cx="1065786" cy="5495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/>
              <a:t>02</a:t>
            </a:r>
            <a:endParaRPr b="1" dirty="0"/>
          </a:p>
        </p:txBody>
      </p:sp>
      <p:sp>
        <p:nvSpPr>
          <p:cNvPr id="65" name="Google Shape;730;p38"/>
          <p:cNvSpPr/>
          <p:nvPr/>
        </p:nvSpPr>
        <p:spPr>
          <a:xfrm>
            <a:off x="6576153" y="1792169"/>
            <a:ext cx="1650770" cy="1125092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Google Shape;740;p38"/>
          <p:cNvSpPr txBox="1">
            <a:spLocks noGrp="1"/>
          </p:cNvSpPr>
          <p:nvPr>
            <p:ph type="title" idx="4294967295"/>
          </p:nvPr>
        </p:nvSpPr>
        <p:spPr>
          <a:xfrm>
            <a:off x="6939765" y="2140675"/>
            <a:ext cx="1065786" cy="5495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/>
              <a:t>03</a:t>
            </a:r>
            <a:endParaRPr b="1" dirty="0"/>
          </a:p>
        </p:txBody>
      </p:sp>
      <p:sp>
        <p:nvSpPr>
          <p:cNvPr id="14" name="TextBox 12">
            <a:extLst>
              <a:ext uri="{FF2B5EF4-FFF2-40B4-BE49-F238E27FC236}">
                <a16:creationId xmlns=""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764107" y="3160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697306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86507"/>
            <a:ext cx="8115300" cy="41148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36952">
            <a:off x="7327948" y="542591"/>
            <a:ext cx="955293" cy="800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12"/>
          <p:cNvGrpSpPr/>
          <p:nvPr/>
        </p:nvGrpSpPr>
        <p:grpSpPr>
          <a:xfrm>
            <a:off x="982910" y="644002"/>
            <a:ext cx="582545" cy="582545"/>
            <a:chOff x="0" y="0"/>
            <a:chExt cx="2311400" cy="2311400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1B3679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1757680" y="681929"/>
            <a:ext cx="5384800" cy="553998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0"/>
          <p:cNvSpPr txBox="1"/>
          <p:nvPr/>
        </p:nvSpPr>
        <p:spPr>
          <a:xfrm>
            <a:off x="1198354" y="736335"/>
            <a:ext cx="151656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1"/>
              </a:lnSpc>
              <a:spcBef>
                <a:spcPct val="0"/>
              </a:spcBef>
            </a:pPr>
            <a:r>
              <a:rPr lang="en-US" sz="3000" b="1" spc="4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00" y="1472433"/>
            <a:ext cx="4508607" cy="35394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8" y="1403312"/>
            <a:ext cx="742226" cy="53016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65130" y="2148607"/>
            <a:ext cx="807791" cy="4953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9280" y="1933473"/>
            <a:ext cx="5997136" cy="96949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89895" y="3208019"/>
            <a:ext cx="762000" cy="35394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6570" y="3805463"/>
            <a:ext cx="762000" cy="35394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>
            <a:stCxn id="20" idx="3"/>
          </p:cNvCxnSpPr>
          <p:nvPr/>
        </p:nvCxnSpPr>
        <p:spPr>
          <a:xfrm flipV="1">
            <a:off x="4251895" y="3208019"/>
            <a:ext cx="401499" cy="1769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3746" y="2928150"/>
            <a:ext cx="1143000" cy="32316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258570" y="3366770"/>
            <a:ext cx="401499" cy="1143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29610" y="3325207"/>
            <a:ext cx="1143000" cy="32316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258570" y="3908777"/>
            <a:ext cx="405635" cy="13471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37881" y="3707583"/>
            <a:ext cx="1143000" cy="32316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258570" y="4057650"/>
            <a:ext cx="405635" cy="2028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733746" y="4104640"/>
            <a:ext cx="1143000" cy="32316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" y="3031178"/>
            <a:ext cx="1236331" cy="12714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74013" y="2928150"/>
            <a:ext cx="2015881" cy="3123932"/>
            <a:chOff x="1474014" y="2967001"/>
            <a:chExt cx="2015881" cy="3123932"/>
          </a:xfrm>
        </p:grpSpPr>
        <p:sp>
          <p:nvSpPr>
            <p:cNvPr id="18" name="TextBox 17"/>
            <p:cNvSpPr txBox="1"/>
            <p:nvPr/>
          </p:nvSpPr>
          <p:spPr>
            <a:xfrm>
              <a:off x="1474014" y="2967001"/>
              <a:ext cx="2015881" cy="3123932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/>
            <a:p>
              <a:pPr marL="371475" indent="-371475">
                <a:lnSpc>
                  <a:spcPct val="200000"/>
                </a:lnSpc>
                <a:buAutoNum type="alphaLcParenR"/>
              </a:pP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7.7.7.7.7</a:t>
              </a:r>
            </a:p>
            <a:p>
              <a:pPr marL="371475" indent="-371475">
                <a:lnSpc>
                  <a:spcPct val="200000"/>
                </a:lnSpc>
                <a:buAutoNum type="alphaLcParenR"/>
              </a:pP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12.12. … 12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n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thừa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200000"/>
                </a:lnSpc>
              </a:pP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71475" indent="-371475">
                <a:lnSpc>
                  <a:spcPct val="200000"/>
                </a:lnSpc>
                <a:buAutoNum type="alphaLcParenR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eft Brace 27"/>
            <p:cNvSpPr/>
            <p:nvPr/>
          </p:nvSpPr>
          <p:spPr>
            <a:xfrm rot="16200000">
              <a:off x="2483581" y="3535105"/>
              <a:ext cx="223766" cy="1472368"/>
            </a:xfrm>
            <a:prstGeom prst="leftBrace">
              <a:avLst>
                <a:gd name="adj1" fmla="val 97892"/>
                <a:gd name="adj2" fmla="val 4928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34919" y="2529659"/>
            <a:ext cx="3209081" cy="2551607"/>
            <a:chOff x="5934919" y="2529659"/>
            <a:chExt cx="3209081" cy="25516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ounded Rectangle 3"/>
                <p:cNvSpPr/>
                <p:nvPr/>
              </p:nvSpPr>
              <p:spPr>
                <a:xfrm>
                  <a:off x="5934919" y="2529659"/>
                  <a:ext cx="3209081" cy="2551607"/>
                </a:xfrm>
                <a:prstGeom prst="round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i="1" u="sng" dirty="0" smtClean="0">
                      <a:solidFill>
                        <a:srgbClr val="FF0000"/>
                      </a:solidFill>
                    </a:rPr>
                    <a:t>Tổng </a:t>
                  </a:r>
                  <a:r>
                    <a:rPr lang="en-US" sz="2000" b="1" i="1" u="sng" dirty="0" err="1" smtClean="0">
                      <a:solidFill>
                        <a:srgbClr val="FF0000"/>
                      </a:solidFill>
                    </a:rPr>
                    <a:t>quát</a:t>
                  </a:r>
                  <a:r>
                    <a:rPr lang="en-US" sz="2000" b="1" i="1" u="sng" dirty="0" smtClean="0">
                      <a:solidFill>
                        <a:srgbClr val="FF0000"/>
                      </a:solidFill>
                    </a:rPr>
                    <a:t>:</a:t>
                  </a:r>
                </a:p>
                <a:p>
                  <a:pPr algn="ctr"/>
                  <a:r>
                    <a:rPr lang="en-US" sz="2000" dirty="0" err="1" smtClean="0">
                      <a:solidFill>
                        <a:srgbClr val="FF0000"/>
                      </a:solidFill>
                    </a:rPr>
                    <a:t>Với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</m:oMath>
                  </a14:m>
                  <a:endParaRPr lang="en-US" sz="2000" b="0" i="1" dirty="0" smtClean="0">
                    <a:solidFill>
                      <a:srgbClr val="FF0000"/>
                    </a:solidFill>
                    <a:latin typeface="Cambria Math"/>
                    <a:ea typeface="Cambria Math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𝑁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&gt;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2000" b="0" dirty="0" smtClean="0">
                    <a:solidFill>
                      <a:srgbClr val="FF0000"/>
                    </a:solidFill>
                    <a:ea typeface="Cambria Math"/>
                  </a:endParaRPr>
                </a:p>
                <a:p>
                  <a:pPr algn="ctr"/>
                  <a:endParaRPr lang="en-US" sz="2000" dirty="0" smtClean="0">
                    <a:solidFill>
                      <a:srgbClr val="FF0000"/>
                    </a:solidFill>
                    <a:ea typeface="Cambria Math"/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 … .</m:t>
                      </m:r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r>
                    <a:rPr lang="en-US" sz="2000" b="0" dirty="0" smtClean="0">
                      <a:solidFill>
                        <a:srgbClr val="FF0000"/>
                      </a:solidFill>
                      <a:ea typeface="Cambria Math"/>
                    </a:rPr>
                    <a:t>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2000" b="0" dirty="0" smtClean="0">
                    <a:solidFill>
                      <a:srgbClr val="FF0000"/>
                    </a:solidFill>
                    <a:ea typeface="Cambria Math"/>
                  </a:endParaRPr>
                </a:p>
                <a:p>
                  <a:pPr algn="ctr"/>
                  <a:endParaRPr lang="en-US" sz="2000" dirty="0" smtClean="0">
                    <a:solidFill>
                      <a:srgbClr val="FF0000"/>
                    </a:solidFill>
                  </a:endParaRPr>
                </a:p>
                <a:p>
                  <a:pPr algn="ctr"/>
                  <a:r>
                    <a:rPr lang="en-US" sz="2000" dirty="0">
                      <a:solidFill>
                        <a:srgbClr val="FF0000"/>
                      </a:solidFill>
                    </a:rPr>
                    <a:t>n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000" dirty="0" err="1" smtClean="0">
                      <a:solidFill>
                        <a:srgbClr val="FF0000"/>
                      </a:solidFill>
                    </a:rPr>
                    <a:t>thừa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000" dirty="0" err="1" smtClean="0">
                      <a:solidFill>
                        <a:srgbClr val="FF0000"/>
                      </a:solidFill>
                    </a:rPr>
                    <a:t>số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 a</a:t>
                  </a:r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ounded 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919" y="2529659"/>
                  <a:ext cx="3209081" cy="2551607"/>
                </a:xfrm>
                <a:prstGeom prst="round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/>
            <p:cNvSpPr/>
            <p:nvPr/>
          </p:nvSpPr>
          <p:spPr>
            <a:xfrm rot="16200000">
              <a:off x="7201019" y="3875987"/>
              <a:ext cx="159534" cy="1049617"/>
            </a:xfrm>
            <a:prstGeom prst="leftBrace">
              <a:avLst>
                <a:gd name="adj1" fmla="val 97892"/>
                <a:gd name="adj2" fmla="val 49281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834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 animBg="1"/>
      <p:bldP spid="17" grpId="0"/>
      <p:bldP spid="20" grpId="0"/>
      <p:bldP spid="21" grpId="0"/>
      <p:bldP spid="24" grpId="0"/>
      <p:bldP spid="29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=""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2393604" cy="670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3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3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2393604" cy="6708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=""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506937" y="3629419"/>
                <a:ext cx="5330690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300" dirty="0"/>
                  <a:t>b</a:t>
                </a:r>
                <a:r>
                  <a:rPr lang="en-US" sz="2300" dirty="0" smtClean="0"/>
                  <a:t>)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3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937" y="3629419"/>
                <a:ext cx="5330690" cy="353943"/>
              </a:xfrm>
              <a:prstGeom prst="rect">
                <a:avLst/>
              </a:prstGeom>
              <a:blipFill rotWithShape="1">
                <a:blip r:embed="rId4"/>
                <a:stretch>
                  <a:fillRect l="-3314" t="-24138" r="-343" b="-5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=""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2">
                <a:extLst>
                  <a:ext uri="{FF2B5EF4-FFF2-40B4-BE49-F238E27FC236}">
                    <a16:creationId xmlns=""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4492097" y="1531158"/>
                <a:ext cx="999120" cy="9112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Hộp Văn bản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097" y="1531158"/>
                <a:ext cx="999120" cy="91121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52">
                <a:extLst>
                  <a:ext uri="{FF2B5EF4-FFF2-40B4-BE49-F238E27FC236}">
                    <a16:creationId xmlns=""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6852784" y="3622783"/>
                <a:ext cx="1149417" cy="3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3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3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3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3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3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d>
                        </m:e>
                        <m:sup>
                          <m:r>
                            <a:rPr lang="en-US" sz="23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23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Hộp Văn bản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784" y="3622783"/>
                <a:ext cx="1149417" cy="367216"/>
              </a:xfrm>
              <a:prstGeom prst="rect">
                <a:avLst/>
              </a:prstGeom>
              <a:blipFill rotWithShape="1">
                <a:blip r:embed="rId6"/>
                <a:stretch>
                  <a:fillRect r="-264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443107"/>
            <a:ext cx="8115300" cy="4257287"/>
            <a:chOff x="0" y="0"/>
            <a:chExt cx="6350000" cy="333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9" name="Rectangle 8"/>
          <p:cNvSpPr/>
          <p:nvPr/>
        </p:nvSpPr>
        <p:spPr>
          <a:xfrm>
            <a:off x="1450877" y="1216185"/>
            <a:ext cx="6264361" cy="96949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 (n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19350" y="2211083"/>
                <a:ext cx="3981450" cy="323166"/>
              </a:xfrm>
              <a:prstGeom prst="rect">
                <a:avLst/>
              </a:prstGeom>
              <a:noFill/>
            </p:spPr>
            <p:txBody>
              <a:bodyPr wrap="square" lIns="45720" tIns="22860" rIns="45720" bIns="2286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rgbClr val="00206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n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x. x. x.... . x (x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 &gt; 1)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50" y="2211083"/>
                <a:ext cx="3981450" cy="323166"/>
              </a:xfrm>
              <a:prstGeom prst="rect">
                <a:avLst/>
              </a:prstGeom>
              <a:blipFill rotWithShape="1">
                <a:blip r:embed="rId2"/>
                <a:stretch>
                  <a:fillRect l="-306" t="-1698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/>
          <p:cNvSpPr/>
          <p:nvPr/>
        </p:nvSpPr>
        <p:spPr>
          <a:xfrm rot="16200000">
            <a:off x="3446123" y="1932503"/>
            <a:ext cx="159534" cy="1363026"/>
          </a:xfrm>
          <a:prstGeom prst="leftBrace">
            <a:avLst>
              <a:gd name="adj1" fmla="val 97892"/>
              <a:gd name="adj2" fmla="val 49281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38" y="508482"/>
            <a:ext cx="8114480" cy="649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7519" y="2753237"/>
            <a:ext cx="1412556" cy="32316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06478" y="3219449"/>
                <a:ext cx="4572000" cy="1546577"/>
              </a:xfrm>
              <a:prstGeom prst="rect">
                <a:avLst/>
              </a:prstGeom>
            </p:spPr>
            <p:txBody>
              <a:bodyPr lIns="45720" tIns="22860" rIns="45720" bIns="2286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Cấu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pt-BR" sz="2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1371600" algn="ctr"/>
                    <a:tab pos="2743200" algn="r"/>
                    <a:tab pos="1885950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 ước:   x</a:t>
                </a:r>
                <a:r>
                  <a:rPr lang="pt-BR" sz="20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</a:t>
                </a: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x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</a:t>
                </a:r>
                <a:r>
                  <a:rPr lang="fr-F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fr-FR" sz="20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 </a:t>
                </a:r>
                <a:r>
                  <a:rPr lang="fr-F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1 (x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0)</a:t>
                </a:r>
                <a:endPara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478" y="3219449"/>
                <a:ext cx="4572000" cy="1546577"/>
              </a:xfrm>
              <a:prstGeom prst="rect">
                <a:avLst/>
              </a:prstGeom>
              <a:blipFill rotWithShape="1">
                <a:blip r:embed="rId4"/>
                <a:stretch>
                  <a:fillRect l="-2400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81900" y="2027626"/>
            <a:ext cx="533245" cy="690081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0396310">
            <a:off x="998380" y="2755322"/>
            <a:ext cx="660759" cy="6805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03" y="2990851"/>
            <a:ext cx="1665077" cy="1307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81350" y="589476"/>
            <a:ext cx="2781300" cy="553998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oogle Shape;802;p15"/>
          <p:cNvGrpSpPr/>
          <p:nvPr/>
        </p:nvGrpSpPr>
        <p:grpSpPr>
          <a:xfrm rot="-896372">
            <a:off x="26720" y="224732"/>
            <a:ext cx="1063089" cy="1405252"/>
            <a:chOff x="1881111" y="1166386"/>
            <a:chExt cx="2126174" cy="2810500"/>
          </a:xfrm>
        </p:grpSpPr>
        <p:sp>
          <p:nvSpPr>
            <p:cNvPr id="20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824;p15"/>
          <p:cNvGrpSpPr/>
          <p:nvPr/>
        </p:nvGrpSpPr>
        <p:grpSpPr>
          <a:xfrm rot="1745289" flipH="1">
            <a:off x="7652279" y="92151"/>
            <a:ext cx="746879" cy="1436583"/>
            <a:chOff x="14335834" y="6702952"/>
            <a:chExt cx="1493685" cy="2873025"/>
          </a:xfrm>
        </p:grpSpPr>
        <p:sp>
          <p:nvSpPr>
            <p:cNvPr id="39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88785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=""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ar-AE" sz="4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=""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=""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=""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=""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=""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=""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=""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=""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=""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=""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=""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=""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=""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=""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=""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863012" y="-257647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=""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32919" y="285208"/>
                <a:ext cx="3514521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u="sng" dirty="0" smtClean="0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u="sng" dirty="0">
                    <a:effectLst/>
                    <a:latin typeface="+mj-lt"/>
                    <a:ea typeface="Times New Roman" panose="02020603050405020304" pitchFamily="18" charset="0"/>
                  </a:rPr>
                  <a:t> ý</a:t>
                </a:r>
                <a:r>
                  <a:rPr lang="en-US" sz="2400" b="1" i="1" u="sng" dirty="0" smtClean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sz="2400" b="1" i="1" u="sng" dirty="0" smtClean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sz="2400" b="1" i="1" dirty="0"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smtClean="0">
                    <a:effectLst/>
                    <a:ea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endParaRPr lang="en-US" sz="2300" dirty="0" smtClean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300" dirty="0" smtClean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0" dirty="0" smtClean="0">
                        <a:effectLst/>
                        <a:latin typeface="Cambria Math"/>
                        <a:ea typeface="Times New Roman" panose="02020603050405020304" pitchFamily="18" charset="0"/>
                      </a:rPr>
                      <m:t>  </m:t>
                    </m:r>
                    <m:r>
                      <a:rPr lang="en-US" sz="23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endParaRPr lang="en-US" sz="2300" dirty="0" smtClean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300" dirty="0" smtClean="0">
                    <a:effectLst/>
                    <a:latin typeface="+mj-lt"/>
                    <a:ea typeface="Times New Roman" panose="02020603050405020304" pitchFamily="18" charset="0"/>
                  </a:rPr>
                  <a:t>   </a:t>
                </a:r>
                <a:r>
                  <a:rPr lang="en-US" sz="2300" dirty="0" err="1" smtClean="0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300" dirty="0" smtClean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3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3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3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19" y="285208"/>
                <a:ext cx="3514521" cy="3970318"/>
              </a:xfrm>
              <a:prstGeom prst="rect">
                <a:avLst/>
              </a:prstGeom>
              <a:blipFill rotWithShape="1">
                <a:blip r:embed="rId3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=""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-368518" y="3990062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=""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=""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=""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=""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=""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=""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=""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=""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=""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=""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=""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=""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=""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=""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66" y="1004392"/>
            <a:ext cx="1665077" cy="13072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314700" y="1048989"/>
            <a:ext cx="35560" cy="32062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187440" y="1004392"/>
            <a:ext cx="35560" cy="33006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296949" y="1257770"/>
                <a:ext cx="985520" cy="80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949" y="1257770"/>
                <a:ext cx="985520" cy="8004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7061858" y="1257770"/>
                <a:ext cx="985520" cy="80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858" y="1257770"/>
                <a:ext cx="985520" cy="80047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518518" y="2696555"/>
                <a:ext cx="2312124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300" dirty="0" err="1" smtClean="0">
                    <a:solidFill>
                      <a:schemeClr val="tx1"/>
                    </a:solidFill>
                  </a:rPr>
                  <a:t>bình</a:t>
                </a:r>
                <a:r>
                  <a:rPr lang="en-US" sz="23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00" dirty="0" err="1" smtClean="0">
                    <a:solidFill>
                      <a:schemeClr val="tx1"/>
                    </a:solidFill>
                  </a:rPr>
                  <a:t>phương</a:t>
                </a:r>
                <a:endParaRPr lang="en-US" sz="23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18" y="2696555"/>
                <a:ext cx="2312124" cy="446276"/>
              </a:xfrm>
              <a:prstGeom prst="rect">
                <a:avLst/>
              </a:prstGeom>
              <a:blipFill rotWithShape="1">
                <a:blip r:embed="rId7"/>
                <a:stretch>
                  <a:fillRect t="-945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3484149" y="3283022"/>
            <a:ext cx="27736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>
                <a:solidFill>
                  <a:schemeClr val="tx1"/>
                </a:solidFill>
              </a:rPr>
              <a:t>bình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phương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của</a:t>
            </a:r>
            <a:r>
              <a:rPr lang="en-US" sz="2300" dirty="0" smtClean="0">
                <a:solidFill>
                  <a:schemeClr val="tx1"/>
                </a:solidFill>
              </a:rPr>
              <a:t> x</a:t>
            </a:r>
            <a:endParaRPr lang="en-US" sz="2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379417" y="2710195"/>
                <a:ext cx="2394697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300" dirty="0" err="1" smtClean="0">
                    <a:solidFill>
                      <a:schemeClr val="tx1"/>
                    </a:solidFill>
                  </a:rPr>
                  <a:t>lập</a:t>
                </a:r>
                <a:r>
                  <a:rPr lang="en-US" sz="23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300" dirty="0" err="1" smtClean="0">
                    <a:solidFill>
                      <a:schemeClr val="tx1"/>
                    </a:solidFill>
                  </a:rPr>
                  <a:t>phương</a:t>
                </a:r>
                <a:endParaRPr lang="en-US" sz="23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417" y="2710195"/>
                <a:ext cx="2394697" cy="446276"/>
              </a:xfrm>
              <a:prstGeom prst="rect">
                <a:avLst/>
              </a:prstGeom>
              <a:blipFill rotWithShape="1">
                <a:blip r:embed="rId8"/>
                <a:stretch>
                  <a:fillRect t="-9589" b="-30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6339841" y="3336722"/>
            <a:ext cx="25214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>
                <a:solidFill>
                  <a:schemeClr val="tx1"/>
                </a:solidFill>
              </a:rPr>
              <a:t>lập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phương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</a:rPr>
              <a:t>của</a:t>
            </a:r>
            <a:r>
              <a:rPr lang="en-US" sz="2300" dirty="0" smtClean="0">
                <a:solidFill>
                  <a:schemeClr val="tx1"/>
                </a:solidFill>
              </a:rPr>
              <a:t> x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1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/>
      <p:bldP spid="64" grpId="0"/>
      <p:bldP spid="65" grpId="0"/>
      <p:bldP spid="66" grpId="0"/>
      <p:bldP spid="67" grpId="0"/>
      <p:bldP spid="68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2640</Words>
  <Application>Microsoft Office PowerPoint</Application>
  <PresentationFormat>On-screen Show (16:9)</PresentationFormat>
  <Paragraphs>284</Paragraphs>
  <Slides>43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Bahnschrift Light</vt:lpstr>
      <vt:lpstr>Bahnschrift SemiBold</vt:lpstr>
      <vt:lpstr>Calibri Light</vt:lpstr>
      <vt:lpstr>Lilita One</vt:lpstr>
      <vt:lpstr>Cambria Math</vt:lpstr>
      <vt:lpstr>Times New Roman</vt:lpstr>
      <vt:lpstr>Open Sans</vt:lpstr>
      <vt:lpstr>Didact Gothic</vt:lpstr>
      <vt:lpstr>Gungsuh</vt:lpstr>
      <vt:lpstr>Calibri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ASUS</cp:lastModifiedBy>
  <cp:revision>147</cp:revision>
  <dcterms:modified xsi:type="dcterms:W3CDTF">2023-09-20T16:51:30Z</dcterms:modified>
</cp:coreProperties>
</file>