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Garamond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  <p:embeddedFont>
      <p:font typeface="Open Sans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32" roundtripDataSignature="AMtx7mjWP0P0gLJPhWOkD0PqQcrqgVVK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Garamond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Garamond-italic.fntdata"/><Relationship Id="rId25" Type="http://schemas.openxmlformats.org/officeDocument/2006/relationships/font" Target="fonts/Garamond-bold.fntdata"/><Relationship Id="rId28" Type="http://schemas.openxmlformats.org/officeDocument/2006/relationships/font" Target="fonts/Tahoma-regular.fntdata"/><Relationship Id="rId27" Type="http://schemas.openxmlformats.org/officeDocument/2006/relationships/font" Target="fonts/Garamon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Tahom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ExtraBold-boldItalic.fntdata"/><Relationship Id="rId30" Type="http://schemas.openxmlformats.org/officeDocument/2006/relationships/font" Target="fonts/OpenSans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f695bbad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7f695bba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" name="Google Shape;80;p29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3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3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3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Google Shape;99;p31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Google Shape;100;p31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3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33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3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3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Google Shape;115;p33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Google Shape;116;p3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4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4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34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p3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" name="Google Shape;138;p36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2" name="Google Shape;15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17" name="Google Shape;1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1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7" name="Google Shape;177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1" name="Google Shape;191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2" name="Google Shape;19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9" name="Google Shape;19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2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2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2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2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1" name="Google Shape;51;p25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2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2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66" name="Google Shape;66;p2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27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rgbClr val="E8D08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" name="Google Shape;73;p28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6" name="Google Shape;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jpg"/><Relationship Id="rId4" Type="http://schemas.openxmlformats.org/officeDocument/2006/relationships/image" Target="../media/image29.png"/><Relationship Id="rId5" Type="http://schemas.openxmlformats.org/officeDocument/2006/relationships/image" Target="../media/image47.png"/><Relationship Id="rId6" Type="http://schemas.openxmlformats.org/officeDocument/2006/relationships/image" Target="../media/image34.png"/><Relationship Id="rId7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jpg"/><Relationship Id="rId4" Type="http://schemas.openxmlformats.org/officeDocument/2006/relationships/image" Target="../media/image29.png"/><Relationship Id="rId5" Type="http://schemas.openxmlformats.org/officeDocument/2006/relationships/image" Target="../media/image47.png"/><Relationship Id="rId6" Type="http://schemas.openxmlformats.org/officeDocument/2006/relationships/image" Target="../media/image34.png"/><Relationship Id="rId7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Relationship Id="rId5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9.png"/><Relationship Id="rId5" Type="http://schemas.openxmlformats.org/officeDocument/2006/relationships/image" Target="../media/image26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f695bbad4_0_0"/>
          <p:cNvSpPr txBox="1"/>
          <p:nvPr/>
        </p:nvSpPr>
        <p:spPr>
          <a:xfrm>
            <a:off x="985850" y="2700325"/>
            <a:ext cx="1076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</a:rPr>
              <a:t>TIN HỌC 4 – TUẦN 5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710" y="53789"/>
            <a:ext cx="3891523" cy="8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9938" y="207233"/>
            <a:ext cx="59356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9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 b="1"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9"/>
          <p:cNvSpPr/>
          <p:nvPr/>
        </p:nvSpPr>
        <p:spPr>
          <a:xfrm>
            <a:off x="1081883" y="1730983"/>
            <a:ext cx="10073227" cy="206716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5294" lvl="0" marL="455294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Văn bản kết hợp nhiều loại thông tin: văn bản, hình ảnh, âm thanh, video và siêu liên kết gọi là siêu văn bản. </a:t>
            </a:r>
            <a:endParaRPr sz="28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5294" lvl="0" marL="455294" marR="0" rtl="0" algn="just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Trang web là một siêu văn bản. </a:t>
            </a:r>
            <a:endParaRPr/>
          </a:p>
        </p:txBody>
      </p:sp>
      <p:grpSp>
        <p:nvGrpSpPr>
          <p:cNvPr id="332" name="Google Shape;332;p9"/>
          <p:cNvGrpSpPr/>
          <p:nvPr/>
        </p:nvGrpSpPr>
        <p:grpSpPr>
          <a:xfrm>
            <a:off x="524710" y="897625"/>
            <a:ext cx="3298907" cy="604412"/>
            <a:chOff x="696577" y="1274916"/>
            <a:chExt cx="3298907" cy="604412"/>
          </a:xfrm>
        </p:grpSpPr>
        <p:grpSp>
          <p:nvGrpSpPr>
            <p:cNvPr id="333" name="Google Shape;333;p9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334" name="Google Shape;334;p9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35" name="Google Shape;335;p9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36" name="Google Shape;336;p9"/>
            <p:cNvSpPr txBox="1"/>
            <p:nvPr/>
          </p:nvSpPr>
          <p:spPr>
            <a:xfrm>
              <a:off x="1170672" y="1294553"/>
              <a:ext cx="28248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Siêu văn bản</a:t>
              </a:r>
              <a:endParaRPr b="1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9"/>
          <p:cNvGrpSpPr/>
          <p:nvPr/>
        </p:nvGrpSpPr>
        <p:grpSpPr>
          <a:xfrm>
            <a:off x="1393213" y="3678835"/>
            <a:ext cx="7798787" cy="2662247"/>
            <a:chOff x="1745857" y="1291550"/>
            <a:chExt cx="8568616" cy="4841486"/>
          </a:xfrm>
        </p:grpSpPr>
        <p:pic>
          <p:nvPicPr>
            <p:cNvPr id="338" name="Google Shape;338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45857" y="3855108"/>
              <a:ext cx="1307602" cy="2277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9"/>
            <p:cNvPicPr preferRelativeResize="0"/>
            <p:nvPr/>
          </p:nvPicPr>
          <p:blipFill rotWithShape="1">
            <a:blip r:embed="rId6">
              <a:alphaModFix/>
            </a:blip>
            <a:srcRect b="0" l="0" r="60070" t="0"/>
            <a:stretch/>
          </p:blipFill>
          <p:spPr>
            <a:xfrm rot="193755">
              <a:off x="2836335" y="3870576"/>
              <a:ext cx="346105" cy="838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9"/>
            <p:cNvSpPr/>
            <p:nvPr/>
          </p:nvSpPr>
          <p:spPr>
            <a:xfrm rot="167190">
              <a:off x="3127039" y="1461848"/>
              <a:ext cx="7098870" cy="3816188"/>
            </a:xfrm>
            <a:prstGeom prst="cloud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1" name="Google Shape;341;p9"/>
            <p:cNvSpPr txBox="1"/>
            <p:nvPr/>
          </p:nvSpPr>
          <p:spPr>
            <a:xfrm>
              <a:off x="3858992" y="2345666"/>
              <a:ext cx="5117205" cy="2048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Trang web có phải là một siêu văn bản?</a:t>
              </a:r>
              <a:endParaRPr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710" y="46642"/>
            <a:ext cx="3891523" cy="87517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0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b="1"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8608" y="193786"/>
            <a:ext cx="640838" cy="58559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ung Chuông Vàng 2018 - Power Point - YouTube" id="353" name="Google Shape;3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62818" y="104218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ld Texture Background Image" id="359" name="Google Shape;3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12"/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</p:grpSpPr>
        <p:pic>
          <p:nvPicPr>
            <p:cNvPr id="361" name="Google Shape;361;p12"/>
            <p:cNvPicPr preferRelativeResize="0"/>
            <p:nvPr/>
          </p:nvPicPr>
          <p:blipFill rotWithShape="1">
            <a:blip r:embed="rId4">
              <a:alphaModFix/>
            </a:blip>
            <a:srcRect b="8916" l="0" r="0" t="0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2"/>
            <p:cNvPicPr preferRelativeResize="0"/>
            <p:nvPr/>
          </p:nvPicPr>
          <p:blipFill rotWithShape="1">
            <a:blip r:embed="rId5">
              <a:alphaModFix/>
            </a:blip>
            <a:srcRect b="7490" l="2618" r="2857" t="21800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3" name="Google Shape;363;p1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4" name="Google Shape;364;p12"/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C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Câu hỏi 1</a:t>
            </a:r>
            <a:endParaRPr/>
          </a:p>
        </p:txBody>
      </p:sp>
      <p:pic>
        <p:nvPicPr>
          <p:cNvPr descr="Logo&#10;&#10;Description automatically generated" id="365" name="Google Shape;36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12621" y="-167776"/>
            <a:ext cx="2473163" cy="2473163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366" name="Google Shape;366;p12"/>
          <p:cNvSpPr txBox="1"/>
          <p:nvPr/>
        </p:nvSpPr>
        <p:spPr>
          <a:xfrm>
            <a:off x="1603717" y="1478353"/>
            <a:ext cx="828209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Trên trang web thường có các loại thông tin nào sau đây? 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12"/>
          <p:cNvGrpSpPr/>
          <p:nvPr/>
        </p:nvGrpSpPr>
        <p:grpSpPr>
          <a:xfrm>
            <a:off x="1913220" y="2879968"/>
            <a:ext cx="3438072" cy="1098063"/>
            <a:chOff x="333828" y="1584291"/>
            <a:chExt cx="11524343" cy="4847772"/>
          </a:xfrm>
        </p:grpSpPr>
        <p:pic>
          <p:nvPicPr>
            <p:cNvPr id="368" name="Google Shape;368;p12"/>
            <p:cNvPicPr preferRelativeResize="0"/>
            <p:nvPr/>
          </p:nvPicPr>
          <p:blipFill rotWithShape="1">
            <a:blip r:embed="rId4">
              <a:alphaModFix/>
            </a:blip>
            <a:srcRect b="8916" l="0" r="0" t="0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12"/>
            <p:cNvPicPr preferRelativeResize="0"/>
            <p:nvPr/>
          </p:nvPicPr>
          <p:blipFill rotWithShape="1">
            <a:blip r:embed="rId5">
              <a:alphaModFix/>
            </a:blip>
            <a:srcRect b="7490" l="2618" r="2857" t="21800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0" name="Google Shape;370;p12"/>
          <p:cNvGrpSpPr/>
          <p:nvPr/>
        </p:nvGrpSpPr>
        <p:grpSpPr>
          <a:xfrm>
            <a:off x="6284555" y="2909492"/>
            <a:ext cx="3438072" cy="1098063"/>
            <a:chOff x="333828" y="1584291"/>
            <a:chExt cx="11524343" cy="4847772"/>
          </a:xfrm>
        </p:grpSpPr>
        <p:pic>
          <p:nvPicPr>
            <p:cNvPr id="371" name="Google Shape;371;p12"/>
            <p:cNvPicPr preferRelativeResize="0"/>
            <p:nvPr/>
          </p:nvPicPr>
          <p:blipFill rotWithShape="1">
            <a:blip r:embed="rId4">
              <a:alphaModFix/>
            </a:blip>
            <a:srcRect b="8916" l="0" r="0" t="0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12"/>
            <p:cNvPicPr preferRelativeResize="0"/>
            <p:nvPr/>
          </p:nvPicPr>
          <p:blipFill rotWithShape="1">
            <a:blip r:embed="rId5">
              <a:alphaModFix/>
            </a:blip>
            <a:srcRect b="7490" l="2618" r="2857" t="21800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p12"/>
          <p:cNvGrpSpPr/>
          <p:nvPr/>
        </p:nvGrpSpPr>
        <p:grpSpPr>
          <a:xfrm>
            <a:off x="1893466" y="4533175"/>
            <a:ext cx="3438072" cy="1098063"/>
            <a:chOff x="333828" y="1584291"/>
            <a:chExt cx="11524343" cy="4847772"/>
          </a:xfrm>
        </p:grpSpPr>
        <p:pic>
          <p:nvPicPr>
            <p:cNvPr id="374" name="Google Shape;374;p12"/>
            <p:cNvPicPr preferRelativeResize="0"/>
            <p:nvPr/>
          </p:nvPicPr>
          <p:blipFill rotWithShape="1">
            <a:blip r:embed="rId4">
              <a:alphaModFix/>
            </a:blip>
            <a:srcRect b="8916" l="0" r="0" t="0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12"/>
            <p:cNvPicPr preferRelativeResize="0"/>
            <p:nvPr/>
          </p:nvPicPr>
          <p:blipFill rotWithShape="1">
            <a:blip r:embed="rId5">
              <a:alphaModFix/>
            </a:blip>
            <a:srcRect b="7490" l="2618" r="2857" t="21800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6" name="Google Shape;376;p12"/>
          <p:cNvGrpSpPr/>
          <p:nvPr/>
        </p:nvGrpSpPr>
        <p:grpSpPr>
          <a:xfrm>
            <a:off x="6266275" y="4603225"/>
            <a:ext cx="3438072" cy="1098063"/>
            <a:chOff x="333828" y="1584291"/>
            <a:chExt cx="11524343" cy="4847772"/>
          </a:xfrm>
        </p:grpSpPr>
        <p:pic>
          <p:nvPicPr>
            <p:cNvPr id="377" name="Google Shape;377;p12"/>
            <p:cNvPicPr preferRelativeResize="0"/>
            <p:nvPr/>
          </p:nvPicPr>
          <p:blipFill rotWithShape="1">
            <a:blip r:embed="rId4">
              <a:alphaModFix/>
            </a:blip>
            <a:srcRect b="8916" l="0" r="0" t="0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2"/>
            <p:cNvPicPr preferRelativeResize="0"/>
            <p:nvPr/>
          </p:nvPicPr>
          <p:blipFill rotWithShape="1">
            <a:blip r:embed="rId5">
              <a:alphaModFix/>
            </a:blip>
            <a:srcRect b="7490" l="2618" r="2857" t="21800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12"/>
          <p:cNvSpPr txBox="1"/>
          <p:nvPr/>
        </p:nvSpPr>
        <p:spPr>
          <a:xfrm>
            <a:off x="2370211" y="3175351"/>
            <a:ext cx="26884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Văn bản. 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2"/>
          <p:cNvSpPr txBox="1"/>
          <p:nvPr/>
        </p:nvSpPr>
        <p:spPr>
          <a:xfrm>
            <a:off x="2393452" y="4808398"/>
            <a:ext cx="26884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Âm thanh.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2"/>
          <p:cNvSpPr txBox="1"/>
          <p:nvPr/>
        </p:nvSpPr>
        <p:spPr>
          <a:xfrm>
            <a:off x="6725585" y="3216264"/>
            <a:ext cx="26884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Hình ảnh</a:t>
            </a: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b="1"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2"/>
          <p:cNvSpPr txBox="1"/>
          <p:nvPr/>
        </p:nvSpPr>
        <p:spPr>
          <a:xfrm>
            <a:off x="6625886" y="4928584"/>
            <a:ext cx="29458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Siêu liên kết.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482064" y="85170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2"/>
          <p:cNvSpPr txBox="1"/>
          <p:nvPr/>
        </p:nvSpPr>
        <p:spPr>
          <a:xfrm>
            <a:off x="5248437" y="6356689"/>
            <a:ext cx="13605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ĐÁP ÁN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393002" y="2811834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57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ld Texture Background Image" id="390" name="Google Shape;3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13"/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</p:grpSpPr>
        <p:pic>
          <p:nvPicPr>
            <p:cNvPr id="392" name="Google Shape;392;p13"/>
            <p:cNvPicPr preferRelativeResize="0"/>
            <p:nvPr/>
          </p:nvPicPr>
          <p:blipFill rotWithShape="1">
            <a:blip r:embed="rId4">
              <a:alphaModFix/>
            </a:blip>
            <a:srcRect b="8916" l="0" r="0" t="0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13"/>
            <p:cNvPicPr preferRelativeResize="0"/>
            <p:nvPr/>
          </p:nvPicPr>
          <p:blipFill rotWithShape="1">
            <a:blip r:embed="rId5">
              <a:alphaModFix/>
            </a:blip>
            <a:srcRect b="7490" l="2618" r="2857" t="21800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5" name="Google Shape;395;p13"/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C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Câu hỏi 2</a:t>
            </a:r>
            <a:endParaRPr b="1" sz="4800">
              <a:solidFill>
                <a:srgbClr val="FFC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descr="Logo&#10;&#10;Description automatically generated" id="396" name="Google Shape;39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12621" y="-167776"/>
            <a:ext cx="2473163" cy="2473163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397" name="Google Shape;397;p13"/>
          <p:cNvSpPr txBox="1"/>
          <p:nvPr/>
        </p:nvSpPr>
        <p:spPr>
          <a:xfrm>
            <a:off x="2016569" y="1632552"/>
            <a:ext cx="779452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Trong các phát biểu sau, phát biểu nào đúng, phát biểu nào sai? Tại sao?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" name="Google Shape;398;p13"/>
          <p:cNvGrpSpPr/>
          <p:nvPr/>
        </p:nvGrpSpPr>
        <p:grpSpPr>
          <a:xfrm>
            <a:off x="886819" y="3524497"/>
            <a:ext cx="5325826" cy="1748047"/>
            <a:chOff x="333828" y="1584291"/>
            <a:chExt cx="11524343" cy="4847772"/>
          </a:xfrm>
        </p:grpSpPr>
        <p:pic>
          <p:nvPicPr>
            <p:cNvPr id="399" name="Google Shape;399;p13"/>
            <p:cNvPicPr preferRelativeResize="0"/>
            <p:nvPr/>
          </p:nvPicPr>
          <p:blipFill rotWithShape="1">
            <a:blip r:embed="rId4">
              <a:alphaModFix/>
            </a:blip>
            <a:srcRect b="8916" l="0" r="0" t="0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13"/>
            <p:cNvPicPr preferRelativeResize="0"/>
            <p:nvPr/>
          </p:nvPicPr>
          <p:blipFill rotWithShape="1">
            <a:blip r:embed="rId5">
              <a:alphaModFix/>
            </a:blip>
            <a:srcRect b="7490" l="2618" r="2857" t="21800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1" name="Google Shape;401;p13"/>
          <p:cNvSpPr txBox="1"/>
          <p:nvPr/>
        </p:nvSpPr>
        <p:spPr>
          <a:xfrm>
            <a:off x="1411375" y="3864985"/>
            <a:ext cx="42572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Siêu văn bản là một văn bản lớn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482064" y="85170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3"/>
          <p:cNvSpPr txBox="1"/>
          <p:nvPr/>
        </p:nvSpPr>
        <p:spPr>
          <a:xfrm>
            <a:off x="5365084" y="6349132"/>
            <a:ext cx="13605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ĐÁP ÁN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393002" y="2811834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13"/>
          <p:cNvGrpSpPr/>
          <p:nvPr/>
        </p:nvGrpSpPr>
        <p:grpSpPr>
          <a:xfrm>
            <a:off x="5873727" y="3548098"/>
            <a:ext cx="5325826" cy="1748047"/>
            <a:chOff x="333828" y="1584291"/>
            <a:chExt cx="11524343" cy="4847772"/>
          </a:xfrm>
        </p:grpSpPr>
        <p:pic>
          <p:nvPicPr>
            <p:cNvPr id="406" name="Google Shape;406;p13"/>
            <p:cNvPicPr preferRelativeResize="0"/>
            <p:nvPr/>
          </p:nvPicPr>
          <p:blipFill rotWithShape="1">
            <a:blip r:embed="rId4">
              <a:alphaModFix/>
            </a:blip>
            <a:srcRect b="8916" l="0" r="0" t="0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13"/>
            <p:cNvPicPr preferRelativeResize="0"/>
            <p:nvPr/>
          </p:nvPicPr>
          <p:blipFill rotWithShape="1">
            <a:blip r:embed="rId5">
              <a:alphaModFix/>
            </a:blip>
            <a:srcRect b="7490" l="2618" r="2857" t="21800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8" name="Google Shape;408;p13"/>
          <p:cNvSpPr txBox="1"/>
          <p:nvPr/>
        </p:nvSpPr>
        <p:spPr>
          <a:xfrm>
            <a:off x="6404537" y="3902510"/>
            <a:ext cx="43424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Trang web là một siêu văn bản.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57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710" y="46642"/>
            <a:ext cx="3891523" cy="87517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4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b="1"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8608" y="193786"/>
            <a:ext cx="640838" cy="58559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6" name="Google Shape;416;p14"/>
          <p:cNvSpPr/>
          <p:nvPr/>
        </p:nvSpPr>
        <p:spPr>
          <a:xfrm>
            <a:off x="1056098" y="1331900"/>
            <a:ext cx="10132746" cy="47051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6263" lvl="0" marL="576263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❑"/>
            </a:pPr>
            <a:r>
              <a:rPr b="1"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Em cùng bạn thảo luận và trả lời câu hỏi sau:</a:t>
            </a:r>
            <a:endParaRPr b="1" sz="32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0850" lvl="0" marL="1027113" marR="0" rt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a. Dấu hiệu nào giúp em nhận ra siêu liên kết trên một trang web? </a:t>
            </a:r>
            <a:endParaRPr sz="32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0850" lvl="0" marL="1027113" marR="0" rt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b. Tại sao người ta gọi trang web là một siêu văn bản? </a:t>
            </a:r>
            <a:endParaRPr sz="32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0850" lvl="0" marL="1027113" marR="0" rtl="0" algn="just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c. Dấu hiệu nào giúp em nhận ra trên trang web có video?</a:t>
            </a:r>
            <a:endParaRPr sz="32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710" y="46642"/>
            <a:ext cx="3891523" cy="875179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5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 b="1"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3072" y="151136"/>
            <a:ext cx="695907" cy="6684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4" name="Google Shape;424;p15"/>
          <p:cNvSpPr/>
          <p:nvPr/>
        </p:nvSpPr>
        <p:spPr>
          <a:xfrm>
            <a:off x="657317" y="1391954"/>
            <a:ext cx="10930308" cy="362084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❑"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Em cùng bạn thực hiện: </a:t>
            </a:r>
            <a:endParaRPr b="1" sz="3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6413" lvl="0" marL="1027113" marR="0" rtl="0" algn="l">
              <a:spcBef>
                <a:spcPts val="80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Arial"/>
              <a:buAutoNum type="arabicPeriod"/>
            </a:pP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Truy cập vào trang web của Bộ Giáo dục và Đào tạo có địa chỉ </a:t>
            </a:r>
            <a:r>
              <a:rPr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moet.gov.vn</a:t>
            </a: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6413" lvl="0" marL="1027113" marR="0" rtl="0" algn="l">
              <a:spcBef>
                <a:spcPts val="80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Arial"/>
              <a:buAutoNum type="arabicPeriod"/>
            </a:pP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Chỉ ra và gọi tên các loại thông tin có trên trang web. </a:t>
            </a:r>
            <a:endParaRPr sz="3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6413" lvl="0" marL="1027113" marR="0" rtl="0" algn="l">
              <a:spcBef>
                <a:spcPts val="80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Arial"/>
              <a:buAutoNum type="arabicPeriod"/>
            </a:pP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Nháy chuột vào siêu liên kết </a:t>
            </a:r>
            <a:r>
              <a:rPr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Hỗ trợ dạy học trực tuyến</a:t>
            </a: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6413" lvl="0" marL="1027113" marR="0" rtl="0" algn="l">
              <a:spcBef>
                <a:spcPts val="80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Arial"/>
              <a:buAutoNum type="arabicPeriod"/>
            </a:pP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Tìm và xem một video về môn học em yêu thích.</a:t>
            </a:r>
            <a:endParaRPr sz="3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193" y="5093280"/>
            <a:ext cx="2229939" cy="126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"/>
          <p:cNvSpPr/>
          <p:nvPr/>
        </p:nvSpPr>
        <p:spPr>
          <a:xfrm>
            <a:off x="495300" y="456028"/>
            <a:ext cx="11182350" cy="59066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1" name="Google Shape;431;p16"/>
          <p:cNvSpPr/>
          <p:nvPr/>
        </p:nvSpPr>
        <p:spPr>
          <a:xfrm>
            <a:off x="4459973" y="475078"/>
            <a:ext cx="3726873" cy="748145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6"/>
          <p:cNvSpPr/>
          <p:nvPr/>
        </p:nvSpPr>
        <p:spPr>
          <a:xfrm>
            <a:off x="3584856" y="1749306"/>
            <a:ext cx="8092794" cy="4087310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loại thông tin trên trang web: 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văn bản, hình ảnh, âm thanh, video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siêu liên kết. </a:t>
            </a:r>
            <a:endParaRPr b="1"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Siêu văn bản tích hợp các loại thông tin: 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văn bản, hình ảnh, âm thanh, video 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siêu liên kết. </a:t>
            </a:r>
            <a:endParaRPr/>
          </a:p>
        </p:txBody>
      </p:sp>
      <p:grpSp>
        <p:nvGrpSpPr>
          <p:cNvPr id="433" name="Google Shape;433;p16"/>
          <p:cNvGrpSpPr/>
          <p:nvPr/>
        </p:nvGrpSpPr>
        <p:grpSpPr>
          <a:xfrm>
            <a:off x="502118" y="1953340"/>
            <a:ext cx="3075919" cy="4028114"/>
            <a:chOff x="1082437" y="1224464"/>
            <a:chExt cx="3216608" cy="4511429"/>
          </a:xfrm>
        </p:grpSpPr>
        <p:pic>
          <p:nvPicPr>
            <p:cNvPr id="434" name="Google Shape;43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p16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/>
          <p:nvPr/>
        </p:nvSpPr>
        <p:spPr>
          <a:xfrm>
            <a:off x="1297504" y="2702425"/>
            <a:ext cx="9520518" cy="1675956"/>
          </a:xfrm>
          <a:prstGeom prst="roundRect">
            <a:avLst>
              <a:gd fmla="val 6466" name="adj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MẠNG MÁY TÍNH VÀ INTERNET</a:t>
            </a:r>
            <a:endParaRPr b="1" i="0" sz="4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5106573" y="1041009"/>
            <a:ext cx="1902382" cy="1871003"/>
          </a:xfrm>
          <a:prstGeom prst="ellipse">
            <a:avLst/>
          </a:prstGeom>
          <a:solidFill>
            <a:srgbClr val="0070C0"/>
          </a:solidFill>
          <a:ln cap="flat" cmpd="sng" w="571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03200" rotWithShape="0" algn="tr" dir="2940000" dist="762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5224526" y="1624346"/>
            <a:ext cx="1666475" cy="10780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Arial"/>
              </a:rPr>
              <a:t>CHƯƠNG</a:t>
            </a:r>
          </a:p>
        </p:txBody>
      </p:sp>
      <p:sp>
        <p:nvSpPr>
          <p:cNvPr id="226" name="Google Shape;226;p1"/>
          <p:cNvSpPr txBox="1"/>
          <p:nvPr/>
        </p:nvSpPr>
        <p:spPr>
          <a:xfrm>
            <a:off x="5801205" y="1779095"/>
            <a:ext cx="5131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pic>
        <p:nvPicPr>
          <p:cNvPr id="227" name="Google Shape;22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76" y="5215778"/>
            <a:ext cx="154305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0350" y="5085509"/>
            <a:ext cx="18669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/>
          <p:cNvSpPr txBox="1"/>
          <p:nvPr/>
        </p:nvSpPr>
        <p:spPr>
          <a:xfrm>
            <a:off x="2781058" y="1961624"/>
            <a:ext cx="7021847" cy="261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BÀI 5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THÔNG TIN TRÊN TRANG WEB</a:t>
            </a:r>
            <a:endParaRPr b="1" sz="4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"/>
          <p:cNvPicPr preferRelativeResize="0"/>
          <p:nvPr/>
        </p:nvPicPr>
        <p:blipFill rotWithShape="1">
          <a:blip r:embed="rId4">
            <a:alphaModFix/>
          </a:blip>
          <a:srcRect b="-14706" l="26629" r="25837" t="2941"/>
          <a:stretch/>
        </p:blipFill>
        <p:spPr>
          <a:xfrm>
            <a:off x="4839700" y="1693506"/>
            <a:ext cx="2689412" cy="25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"/>
          <p:cNvPicPr preferRelativeResize="0"/>
          <p:nvPr/>
        </p:nvPicPr>
        <p:blipFill rotWithShape="1">
          <a:blip r:embed="rId4">
            <a:alphaModFix/>
          </a:blip>
          <a:srcRect b="-14706" l="26629" r="25837" t="2941"/>
          <a:stretch/>
        </p:blipFill>
        <p:spPr>
          <a:xfrm>
            <a:off x="4839700" y="4604188"/>
            <a:ext cx="2689412" cy="25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2617" y="229159"/>
            <a:ext cx="3885275" cy="92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1083" y="393387"/>
            <a:ext cx="637055" cy="598832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3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MỞ ĐẦU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p3"/>
          <p:cNvGrpSpPr/>
          <p:nvPr/>
        </p:nvGrpSpPr>
        <p:grpSpPr>
          <a:xfrm>
            <a:off x="510102" y="1090151"/>
            <a:ext cx="10809682" cy="5324299"/>
            <a:chOff x="510102" y="1090151"/>
            <a:chExt cx="10809682" cy="5324299"/>
          </a:xfrm>
        </p:grpSpPr>
        <p:pic>
          <p:nvPicPr>
            <p:cNvPr id="244" name="Google Shape;244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0102" y="3996781"/>
              <a:ext cx="1756681" cy="241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"/>
            <p:cNvPicPr preferRelativeResize="0"/>
            <p:nvPr/>
          </p:nvPicPr>
          <p:blipFill rotWithShape="1">
            <a:blip r:embed="rId6">
              <a:alphaModFix/>
            </a:blip>
            <a:srcRect b="0" l="0" r="60070" t="0"/>
            <a:stretch/>
          </p:blipFill>
          <p:spPr>
            <a:xfrm rot="193755">
              <a:off x="1831693" y="4151993"/>
              <a:ext cx="346105" cy="83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3"/>
            <p:cNvSpPr/>
            <p:nvPr/>
          </p:nvSpPr>
          <p:spPr>
            <a:xfrm rot="167190">
              <a:off x="1512261" y="1324173"/>
              <a:ext cx="9720509" cy="3816189"/>
            </a:xfrm>
            <a:prstGeom prst="cloud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7" name="Google Shape;247;p3"/>
            <p:cNvSpPr txBox="1"/>
            <p:nvPr/>
          </p:nvSpPr>
          <p:spPr>
            <a:xfrm>
              <a:off x="2637891" y="1909861"/>
              <a:ext cx="7407062" cy="1596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Em hãy truy cập Internet bằng một trong các trình duyệt </a:t>
              </a:r>
              <a:r>
                <a:rPr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Coccoc, Google</a:t>
              </a: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,…để tìm kiếm thông tin mà bản thân đang muốn tìm hiểu.</a:t>
              </a:r>
              <a:endParaRPr/>
            </a:p>
          </p:txBody>
        </p:sp>
        <p:pic>
          <p:nvPicPr>
            <p:cNvPr id="248" name="Google Shape;248;p3"/>
            <p:cNvPicPr preferRelativeResize="0"/>
            <p:nvPr/>
          </p:nvPicPr>
          <p:blipFill rotWithShape="1">
            <a:blip r:embed="rId6">
              <a:alphaModFix/>
            </a:blip>
            <a:srcRect b="0" l="0" r="60070" t="0"/>
            <a:stretch/>
          </p:blipFill>
          <p:spPr>
            <a:xfrm rot="2156612">
              <a:off x="2011494" y="4261763"/>
              <a:ext cx="346105" cy="83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74157" y="3565806"/>
              <a:ext cx="900030" cy="885967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250" name="Google Shape;250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28526" y="3523270"/>
              <a:ext cx="936665" cy="914041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/>
          <p:nvPr/>
        </p:nvSpPr>
        <p:spPr>
          <a:xfrm>
            <a:off x="1479175" y="1815216"/>
            <a:ext cx="9440128" cy="41821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025" lIns="136075" spcFirstLastPara="1" rIns="136075" wrap="square" tIns="68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4010" y="1219668"/>
            <a:ext cx="2396295" cy="1085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4"/>
          <p:cNvGrpSpPr/>
          <p:nvPr/>
        </p:nvGrpSpPr>
        <p:grpSpPr>
          <a:xfrm>
            <a:off x="2281056" y="2433918"/>
            <a:ext cx="8032837" cy="1251028"/>
            <a:chOff x="3733796" y="1738053"/>
            <a:chExt cx="12329704" cy="1622306"/>
          </a:xfrm>
        </p:grpSpPr>
        <p:sp>
          <p:nvSpPr>
            <p:cNvPr id="258" name="Google Shape;258;p4"/>
            <p:cNvSpPr/>
            <p:nvPr/>
          </p:nvSpPr>
          <p:spPr>
            <a:xfrm>
              <a:off x="3733796" y="1738053"/>
              <a:ext cx="12329704" cy="1622306"/>
            </a:xfrm>
            <a:prstGeom prst="roundRect">
              <a:avLst>
                <a:gd fmla="val 16667" name="adj"/>
              </a:avLst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5163951" y="1924665"/>
              <a:ext cx="10734433" cy="1317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 vừa tìm kiếm về thông tin gì? </a:t>
              </a:r>
              <a:endParaRPr b="1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Ở trang Web có tên là gì? </a:t>
              </a:r>
              <a:endParaRPr/>
            </a:p>
          </p:txBody>
        </p:sp>
      </p:grpSp>
      <p:grpSp>
        <p:nvGrpSpPr>
          <p:cNvPr id="260" name="Google Shape;260;p4"/>
          <p:cNvGrpSpPr/>
          <p:nvPr/>
        </p:nvGrpSpPr>
        <p:grpSpPr>
          <a:xfrm>
            <a:off x="2310423" y="4164612"/>
            <a:ext cx="8003470" cy="1268000"/>
            <a:chOff x="3733798" y="1879965"/>
            <a:chExt cx="14929552" cy="2189966"/>
          </a:xfrm>
        </p:grpSpPr>
        <p:sp>
          <p:nvSpPr>
            <p:cNvPr id="261" name="Google Shape;261;p4"/>
            <p:cNvSpPr/>
            <p:nvPr/>
          </p:nvSpPr>
          <p:spPr>
            <a:xfrm>
              <a:off x="3733798" y="1879965"/>
              <a:ext cx="14929552" cy="2189966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5417090" y="2017995"/>
              <a:ext cx="13045587" cy="1901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Các thông tin thể hiện trên trang Web này như thế nào?</a:t>
              </a:r>
              <a:endParaRPr/>
            </a:p>
          </p:txBody>
        </p:sp>
      </p:grpSp>
      <p:pic>
        <p:nvPicPr>
          <p:cNvPr id="263" name="Google Shape;26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2617" y="148477"/>
            <a:ext cx="3885275" cy="92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1083" y="312705"/>
            <a:ext cx="637055" cy="598832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5" name="Google Shape;265;p4"/>
          <p:cNvSpPr txBox="1"/>
          <p:nvPr/>
        </p:nvSpPr>
        <p:spPr>
          <a:xfrm>
            <a:off x="5472952" y="306261"/>
            <a:ext cx="20922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MỞ ĐẦU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39528" y="2594369"/>
            <a:ext cx="959614" cy="93012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67" name="Google Shape;26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39528" y="4340422"/>
            <a:ext cx="1013402" cy="92127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710" y="53789"/>
            <a:ext cx="3891523" cy="8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9938" y="207233"/>
            <a:ext cx="59356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 b="1"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1533" y="1687294"/>
            <a:ext cx="6505575" cy="4619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5"/>
          <p:cNvGrpSpPr/>
          <p:nvPr/>
        </p:nvGrpSpPr>
        <p:grpSpPr>
          <a:xfrm>
            <a:off x="524710" y="897625"/>
            <a:ext cx="6116986" cy="604412"/>
            <a:chOff x="696577" y="1274916"/>
            <a:chExt cx="6116986" cy="604412"/>
          </a:xfrm>
        </p:grpSpPr>
        <p:grpSp>
          <p:nvGrpSpPr>
            <p:cNvPr id="277" name="Google Shape;277;p5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79" name="Google Shape;279;p5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80" name="Google Shape;280;p5"/>
            <p:cNvSpPr txBox="1"/>
            <p:nvPr/>
          </p:nvSpPr>
          <p:spPr>
            <a:xfrm>
              <a:off x="1170672" y="1294553"/>
              <a:ext cx="564289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Mở tệp video trên máy tính </a:t>
              </a:r>
              <a:endParaRPr/>
            </a:p>
          </p:txBody>
        </p:sp>
      </p:grpSp>
      <p:sp>
        <p:nvSpPr>
          <p:cNvPr id="281" name="Google Shape;281;p5"/>
          <p:cNvSpPr/>
          <p:nvPr/>
        </p:nvSpPr>
        <p:spPr>
          <a:xfrm>
            <a:off x="681900" y="2032043"/>
            <a:ext cx="4304822" cy="2248488"/>
          </a:xfrm>
          <a:prstGeom prst="roundRect">
            <a:avLst>
              <a:gd fmla="val 16667" name="adj"/>
            </a:avLst>
          </a:prstGeom>
          <a:solidFill>
            <a:srgbClr val="E5F3D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" lvl="0" marL="254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Em hãy truy cập trang web của Bộ giáo dục và đào tạo tìm hiểu thông tin trên đó.</a:t>
            </a:r>
            <a:endParaRPr sz="28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"/>
          <p:cNvSpPr/>
          <p:nvPr/>
        </p:nvSpPr>
        <p:spPr>
          <a:xfrm>
            <a:off x="681900" y="4559389"/>
            <a:ext cx="4304822" cy="1152018"/>
          </a:xfrm>
          <a:prstGeom prst="roundRect">
            <a:avLst>
              <a:gd fmla="val 16667" name="adj"/>
            </a:avLst>
          </a:prstGeom>
          <a:solidFill>
            <a:srgbClr val="FFE1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Trên trang web em thấy có các loại thông tin gì?</a:t>
            </a:r>
            <a:endParaRPr sz="28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710" y="53789"/>
            <a:ext cx="3891523" cy="8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9938" y="207233"/>
            <a:ext cx="59356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 b="1"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6"/>
          <p:cNvGrpSpPr/>
          <p:nvPr/>
        </p:nvGrpSpPr>
        <p:grpSpPr>
          <a:xfrm>
            <a:off x="871394" y="1725018"/>
            <a:ext cx="10502153" cy="4625788"/>
            <a:chOff x="245564" y="1485865"/>
            <a:chExt cx="10502153" cy="4625788"/>
          </a:xfrm>
        </p:grpSpPr>
        <p:sp>
          <p:nvSpPr>
            <p:cNvPr id="291" name="Google Shape;291;p6"/>
            <p:cNvSpPr/>
            <p:nvPr/>
          </p:nvSpPr>
          <p:spPr>
            <a:xfrm>
              <a:off x="245564" y="1485865"/>
              <a:ext cx="10502153" cy="4625788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2" name="Google Shape;292;p6"/>
            <p:cNvSpPr txBox="1"/>
            <p:nvPr/>
          </p:nvSpPr>
          <p:spPr>
            <a:xfrm>
              <a:off x="456579" y="2169241"/>
              <a:ext cx="9904459" cy="3865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Noto Sans Symbols"/>
                <a:buChar char="❑"/>
              </a:pP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Em cùng bạn thực hiện: </a:t>
              </a:r>
              <a:endParaRPr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50850" lvl="0" marL="914400" marR="0" rtl="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Noto Sans Symbols"/>
                <a:buChar char="⮚"/>
              </a:pP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Nháy chuột vào mục </a:t>
              </a:r>
              <a:r>
                <a:rPr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Hỗ trợ dạy học trực tuyến</a:t>
              </a: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(siêu liên kết). Một trang web mới được mở ra; </a:t>
              </a:r>
              <a:endParaRPr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50850" lvl="0" marL="914400" marR="0" rtl="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Noto Sans Symbols"/>
                <a:buChar char="⮚"/>
              </a:pP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Nháy chuột vào mục </a:t>
              </a:r>
              <a:r>
                <a:rPr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Cùng em học lớp 3 </a:t>
              </a: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(siêu liên kết). Trang web </a:t>
              </a:r>
              <a:r>
                <a:rPr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Kho học liệu số ngành giáo dục</a:t>
              </a: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được mở ra (Hình 5.2). Trên trang web này có các video bài giảng hỗ trợ học tập trực tuyến các môn học cho các em.</a:t>
              </a:r>
              <a:endParaRPr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3" name="Google Shape;29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2541" y="1134117"/>
            <a:ext cx="1883507" cy="12256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710" y="53789"/>
            <a:ext cx="3891523" cy="8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9938" y="207233"/>
            <a:ext cx="59356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7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 b="1"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8780" y="1754989"/>
            <a:ext cx="5665388" cy="4020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7"/>
          <p:cNvGrpSpPr/>
          <p:nvPr/>
        </p:nvGrpSpPr>
        <p:grpSpPr>
          <a:xfrm>
            <a:off x="-94915" y="1754989"/>
            <a:ext cx="6663694" cy="4125822"/>
            <a:chOff x="-94915" y="1754989"/>
            <a:chExt cx="6663694" cy="4125822"/>
          </a:xfrm>
        </p:grpSpPr>
        <p:sp>
          <p:nvSpPr>
            <p:cNvPr id="303" name="Google Shape;303;p7"/>
            <p:cNvSpPr/>
            <p:nvPr/>
          </p:nvSpPr>
          <p:spPr>
            <a:xfrm rot="167190">
              <a:off x="-6017" y="1910388"/>
              <a:ext cx="6485898" cy="3815025"/>
            </a:xfrm>
            <a:prstGeom prst="cloud">
              <a:avLst/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647114" y="2541826"/>
              <a:ext cx="5204501" cy="21130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Trên trang web, ngoài có các loại thông tin văn bản, hình ảnh và siêu liên kết thì chúng ta còn có loại thông tin nào nữa?</a:t>
              </a:r>
              <a:endParaRPr sz="28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7"/>
          <p:cNvGrpSpPr/>
          <p:nvPr/>
        </p:nvGrpSpPr>
        <p:grpSpPr>
          <a:xfrm>
            <a:off x="524710" y="897625"/>
            <a:ext cx="6116986" cy="604412"/>
            <a:chOff x="696577" y="1274916"/>
            <a:chExt cx="6116986" cy="604412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08" name="Google Shape;308;p7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09" name="Google Shape;309;p7"/>
            <p:cNvSpPr txBox="1"/>
            <p:nvPr/>
          </p:nvSpPr>
          <p:spPr>
            <a:xfrm>
              <a:off x="1170672" y="1294553"/>
              <a:ext cx="564289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Mở tệp video trên máy tính 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710" y="53789"/>
            <a:ext cx="3891523" cy="83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9938" y="207233"/>
            <a:ext cx="59356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8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KHÁM PHÁ</a:t>
            </a:r>
            <a:endParaRPr b="1"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0207" y="1653815"/>
            <a:ext cx="5665388" cy="402009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8"/>
          <p:cNvSpPr/>
          <p:nvPr/>
        </p:nvSpPr>
        <p:spPr>
          <a:xfrm>
            <a:off x="681981" y="2144298"/>
            <a:ext cx="5185031" cy="3039130"/>
          </a:xfrm>
          <a:prstGeom prst="roundRect">
            <a:avLst>
              <a:gd fmla="val 16667" name="adj"/>
            </a:avLst>
          </a:prstGeom>
          <a:solidFill>
            <a:srgbClr val="FFE7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Trên một trang web thường có các loại thông tin: </a:t>
            </a:r>
            <a:r>
              <a:rPr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văn bản</a:t>
            </a: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ảnh</a:t>
            </a: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âm thanh</a:t>
            </a: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và đặc biệt là có các </a:t>
            </a:r>
            <a:r>
              <a:rPr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siêu liên kết</a:t>
            </a:r>
            <a:r>
              <a:rPr lang="en-US" sz="3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8"/>
          <p:cNvGrpSpPr/>
          <p:nvPr/>
        </p:nvGrpSpPr>
        <p:grpSpPr>
          <a:xfrm>
            <a:off x="524710" y="897625"/>
            <a:ext cx="6116986" cy="604412"/>
            <a:chOff x="696577" y="1274916"/>
            <a:chExt cx="6116986" cy="604412"/>
          </a:xfrm>
        </p:grpSpPr>
        <p:grpSp>
          <p:nvGrpSpPr>
            <p:cNvPr id="320" name="Google Shape;320;p8"/>
            <p:cNvGrpSpPr/>
            <p:nvPr/>
          </p:nvGrpSpPr>
          <p:grpSpPr>
            <a:xfrm>
              <a:off x="696577" y="1274916"/>
              <a:ext cx="474095" cy="553998"/>
              <a:chOff x="1089339" y="1274856"/>
              <a:chExt cx="474095" cy="553998"/>
            </a:xfrm>
          </p:grpSpPr>
          <p:sp>
            <p:nvSpPr>
              <p:cNvPr id="321" name="Google Shape;321;p8"/>
              <p:cNvSpPr/>
              <p:nvPr/>
            </p:nvSpPr>
            <p:spPr>
              <a:xfrm>
                <a:off x="1089339" y="1354196"/>
                <a:ext cx="474095" cy="448236"/>
              </a:xfrm>
              <a:prstGeom prst="roundRect">
                <a:avLst>
                  <a:gd fmla="val 16667" name="adj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2" name="Google Shape;322;p8"/>
              <p:cNvSpPr txBox="1"/>
              <p:nvPr/>
            </p:nvSpPr>
            <p:spPr>
              <a:xfrm>
                <a:off x="1091441" y="1274856"/>
                <a:ext cx="376353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23" name="Google Shape;323;p8"/>
            <p:cNvSpPr txBox="1"/>
            <p:nvPr/>
          </p:nvSpPr>
          <p:spPr>
            <a:xfrm>
              <a:off x="1170672" y="1294553"/>
              <a:ext cx="564289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Mở tệp video trên máy tính 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2023-02-06T08:51:07Z</dcterms:created>
  <dc:creator>Admin</dc:creator>
</cp:coreProperties>
</file>