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23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  <Override PartName="/ppt/charts/colors5.xml" ContentType="application/vnd.ms-office.chartcolorstyle+xml"/>
  <Override PartName="/ppt/charts/style5.xml" ContentType="application/vnd.ms-office.chartstyle+xml"/>
  <Override PartName="/ppt/charts/colors6.xml" ContentType="application/vnd.ms-office.chartcolorstyle+xml"/>
  <Override PartName="/ppt/charts/style6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50" r:id="rId2"/>
  </p:sldMasterIdLst>
  <p:notesMasterIdLst>
    <p:notesMasterId r:id="rId26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</p:sldIdLst>
  <p:sldSz cx="12192000" cy="6858000"/>
  <p:notesSz cx="6858000" cy="9144000"/>
  <p:custDataLst>
    <p:tags r:id="rId27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1" roundtripDataSignature="AMtx7mjTci8woFuiALoiFyq11YAeXFCH3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B4612C11-389B-4B28-82C5-86564BF9CD10}">
  <a:tblStyle styleId="{B4612C11-389B-4B28-82C5-86564BF9CD10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>
          <a:top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TxStyle/>
      <a:tcStyle>
        <a:tcBdr/>
      </a:tcStyle>
    </a:band2V>
    <a:lastCol>
      <a:tcTxStyle b="on" i="off"/>
      <a:tcStyle>
        <a:tcBdr>
          <a:left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lastCol>
    <a:firstCol>
      <a:tcTxStyle b="on" i="off"/>
      <a:tcStyle>
        <a:tcBdr>
          <a:left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firstCol>
    <a:lastRow>
      <a:tcTxStyle b="on" i="off"/>
      <a:tcStyle>
        <a:tcBdr>
          <a:left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left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accent6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 snapToGrid="0">
      <p:cViewPr>
        <p:scale>
          <a:sx n="72" d="100"/>
          <a:sy n="72" d="100"/>
        </p:scale>
        <p:origin x="-552" y="15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73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customschemas.google.com/relationships/presentationmetadata" Target="meta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gs" Target="tags/tag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Chart%20in%20Microsoft%20PowerPoint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cap="all" spc="150" baseline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800" b="1" i="0" baseline="0" dirty="0" smtClean="0">
                <a:effectLst/>
              </a:rPr>
              <a:t>ĐIỂM KIỂM TRA CUỐI HỌC KÌ 1</a:t>
            </a:r>
            <a:endParaRPr lang="en-US" dirty="0" smtClean="0">
              <a:effectLst/>
            </a:endParaRPr>
          </a:p>
          <a:p>
            <a:pPr>
              <a:defRPr sz="1680" b="1" i="0" u="none" strike="noStrike" kern="1200" cap="all" spc="150" baseline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800" b="1" i="0" baseline="0" dirty="0" smtClean="0">
                <a:effectLst/>
              </a:rPr>
              <a:t>LỚP 4</a:t>
            </a:r>
            <a:endParaRPr lang="en-US" dirty="0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'[Chart in Microsoft PowerPoint]Sheet1'!$E$1</c:f>
              <c:strCache>
                <c:ptCount val="1"/>
                <c:pt idx="0">
                  <c:v>TỔNG ĐIỂM</c:v>
                </c:pt>
              </c:strCache>
            </c:strRef>
          </c:tx>
          <c:spPr>
            <a:pattFill prst="narVert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cat>
            <c:strRef>
              <c:f>'[Chart in Microsoft PowerPoint]Sheet1'!$B$2:$B$7</c:f>
              <c:strCache>
                <c:ptCount val="6"/>
                <c:pt idx="1">
                  <c:v>Nguyễn A</c:v>
                </c:pt>
                <c:pt idx="2">
                  <c:v>Vũ B</c:v>
                </c:pt>
                <c:pt idx="3">
                  <c:v>Lê C</c:v>
                </c:pt>
                <c:pt idx="4">
                  <c:v>Trần D</c:v>
                </c:pt>
                <c:pt idx="5">
                  <c:v>Phạm E</c:v>
                </c:pt>
              </c:strCache>
            </c:strRef>
          </c:cat>
          <c:val>
            <c:numRef>
              <c:f>'[Chart in Microsoft PowerPoint]Sheet1'!$E$2:$E$7</c:f>
              <c:numCache>
                <c:formatCode>General</c:formatCode>
                <c:ptCount val="6"/>
                <c:pt idx="1">
                  <c:v>10</c:v>
                </c:pt>
                <c:pt idx="2">
                  <c:v>9</c:v>
                </c:pt>
                <c:pt idx="3">
                  <c:v>9</c:v>
                </c:pt>
                <c:pt idx="4">
                  <c:v>8</c:v>
                </c:pt>
                <c:pt idx="5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574-4AF3-BE25-5958E3FDB5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1050880"/>
        <c:axId val="61052416"/>
      </c:barChart>
      <c:catAx>
        <c:axId val="610508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1052416"/>
        <c:crosses val="autoZero"/>
        <c:auto val="1"/>
        <c:lblAlgn val="ctr"/>
        <c:lblOffset val="100"/>
        <c:noMultiLvlLbl val="0"/>
      </c:catAx>
      <c:valAx>
        <c:axId val="61052416"/>
        <c:scaling>
          <c:orientation val="minMax"/>
        </c:scaling>
        <c:delete val="0"/>
        <c:axPos val="b"/>
        <c:majorGridlines>
          <c:spPr>
            <a:ln>
              <a:solidFill>
                <a:schemeClr val="tx1">
                  <a:lumMod val="15000"/>
                  <a:lumOff val="85000"/>
                </a:schemeClr>
              </a:solidFill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105088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400" b="0" i="0" u="none" strike="noStrike" kern="1200" baseline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accent6">
              <a:lumMod val="50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cap="none" spc="20" baseline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ĐIỂM KIỂM TRA CUỐI HỌC KÌ 1</a:t>
            </a:r>
          </a:p>
          <a:p>
            <a:pPr>
              <a:defRPr sz="1680" b="0" i="0" u="none" strike="noStrike" kern="1200" cap="none" spc="20" baseline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LỚP 4</a:t>
            </a:r>
          </a:p>
        </c:rich>
      </c:tx>
      <c:layout>
        <c:manualLayout>
          <c:xMode val="edge"/>
          <c:yMode val="edge"/>
          <c:x val="0.39285245799097945"/>
          <c:y val="1.4497303159156417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LT</c:v>
                </c:pt>
              </c:strCache>
            </c:strRef>
          </c:tx>
          <c:spPr>
            <a:ln w="22225" cap="rnd" cmpd="sng" algn="ctr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Nguyễn Minh Ân</c:v>
                </c:pt>
                <c:pt idx="1">
                  <c:v>Vũ Quốc Bình</c:v>
                </c:pt>
                <c:pt idx="2">
                  <c:v>Lê Anh Dũng</c:v>
                </c:pt>
                <c:pt idx="3">
                  <c:v>Trần Ngọc Duyên</c:v>
                </c:pt>
                <c:pt idx="4">
                  <c:v>Phạm Xuân Đức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</c:v>
                </c:pt>
                <c:pt idx="1">
                  <c:v>4</c:v>
                </c:pt>
                <c:pt idx="2">
                  <c:v>5</c:v>
                </c:pt>
                <c:pt idx="3">
                  <c:v>4</c:v>
                </c:pt>
                <c:pt idx="4">
                  <c:v>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C6D1-4D63-A5CE-545E0607CE6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TH</c:v>
                </c:pt>
              </c:strCache>
            </c:strRef>
          </c:tx>
          <c:spPr>
            <a:ln w="22225" cap="rnd" cmpd="sng" algn="ctr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Nguyễn Minh Ân</c:v>
                </c:pt>
                <c:pt idx="1">
                  <c:v>Vũ Quốc Bình</c:v>
                </c:pt>
                <c:pt idx="2">
                  <c:v>Lê Anh Dũng</c:v>
                </c:pt>
                <c:pt idx="3">
                  <c:v>Trần Ngọc Duyên</c:v>
                </c:pt>
                <c:pt idx="4">
                  <c:v>Phạm Xuân Đức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5</c:v>
                </c:pt>
                <c:pt idx="1">
                  <c:v>5</c:v>
                </c:pt>
                <c:pt idx="2">
                  <c:v>4</c:v>
                </c:pt>
                <c:pt idx="3">
                  <c:v>4</c:v>
                </c:pt>
                <c:pt idx="4">
                  <c:v>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C6D1-4D63-A5CE-545E0607CE6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TỔN ĐIỂM</c:v>
                </c:pt>
              </c:strCache>
            </c:strRef>
          </c:tx>
          <c:spPr>
            <a:ln w="22225" cap="rnd" cmpd="sng" algn="ctr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Nguyễn Minh Ân</c:v>
                </c:pt>
                <c:pt idx="1">
                  <c:v>Vũ Quốc Bình</c:v>
                </c:pt>
                <c:pt idx="2">
                  <c:v>Lê Anh Dũng</c:v>
                </c:pt>
                <c:pt idx="3">
                  <c:v>Trần Ngọc Duyên</c:v>
                </c:pt>
                <c:pt idx="4">
                  <c:v>Phạm Xuân Đức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10</c:v>
                </c:pt>
                <c:pt idx="1">
                  <c:v>9</c:v>
                </c:pt>
                <c:pt idx="2">
                  <c:v>9</c:v>
                </c:pt>
                <c:pt idx="3">
                  <c:v>8</c:v>
                </c:pt>
                <c:pt idx="4">
                  <c:v>10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C6D1-4D63-A5CE-545E0607CE6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marker val="1"/>
        <c:smooth val="0"/>
        <c:axId val="218661632"/>
        <c:axId val="218663168"/>
      </c:lineChart>
      <c:catAx>
        <c:axId val="218661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spc="20" baseline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8663168"/>
        <c:crosses val="autoZero"/>
        <c:auto val="1"/>
        <c:lblAlgn val="ctr"/>
        <c:lblOffset val="100"/>
        <c:noMultiLvlLbl val="0"/>
      </c:catAx>
      <c:valAx>
        <c:axId val="2186631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spc="20" baseline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866163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dk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400" b="0" i="0" u="none" strike="noStrike" kern="1200" baseline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rgbClr val="0070C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>
      <a:noFill/>
    </a:ln>
    <a:effectLst/>
  </c:spPr>
  <c:txPr>
    <a:bodyPr/>
    <a:lstStyle/>
    <a:p>
      <a:pPr>
        <a:defRPr sz="1400">
          <a:solidFill>
            <a:srgbClr val="0070C0"/>
          </a:solidFill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/>
              <a:t>THỐNG KÊ </a:t>
            </a:r>
          </a:p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/>
              <a:t>CÁC LỚP CÂU LẠC BỘ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Tin học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tint val="65000"/>
                    <a:tint val="100000"/>
                    <a:shade val="100000"/>
                    <a:satMod val="130000"/>
                  </a:schemeClr>
                </a:gs>
                <a:gs pos="100000">
                  <a:schemeClr val="accent6">
                    <a:tint val="65000"/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Sheet1!$A$2:$A$5</c:f>
              <c:strCache>
                <c:ptCount val="4"/>
                <c:pt idx="0">
                  <c:v>Bốn 1</c:v>
                </c:pt>
                <c:pt idx="1">
                  <c:v>Bốn 2</c:v>
                </c:pt>
                <c:pt idx="2">
                  <c:v>Bốn 3</c:v>
                </c:pt>
                <c:pt idx="3">
                  <c:v>Bốn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</c:v>
                </c:pt>
                <c:pt idx="1">
                  <c:v>8</c:v>
                </c:pt>
                <c:pt idx="2">
                  <c:v>7</c:v>
                </c:pt>
                <c:pt idx="3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398-4F40-8419-86D274E97DF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Thể dục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tint val="100000"/>
                    <a:shade val="100000"/>
                    <a:satMod val="130000"/>
                  </a:schemeClr>
                </a:gs>
                <a:gs pos="100000">
                  <a:schemeClr val="accent6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Sheet1!$A$2:$A$5</c:f>
              <c:strCache>
                <c:ptCount val="4"/>
                <c:pt idx="0">
                  <c:v>Bốn 1</c:v>
                </c:pt>
                <c:pt idx="1">
                  <c:v>Bốn 2</c:v>
                </c:pt>
                <c:pt idx="2">
                  <c:v>Bốn 3</c:v>
                </c:pt>
                <c:pt idx="3">
                  <c:v>Bốn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10</c:v>
                </c:pt>
                <c:pt idx="1">
                  <c:v>5</c:v>
                </c:pt>
                <c:pt idx="2">
                  <c:v>7</c:v>
                </c:pt>
                <c:pt idx="3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398-4F40-8419-86D274E97DF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Đàn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65000"/>
                    <a:tint val="100000"/>
                    <a:shade val="100000"/>
                    <a:satMod val="130000"/>
                  </a:schemeClr>
                </a:gs>
                <a:gs pos="100000">
                  <a:schemeClr val="accent6">
                    <a:shade val="65000"/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Bốn 1</c:v>
                </c:pt>
                <c:pt idx="1">
                  <c:v>Bốn 2</c:v>
                </c:pt>
                <c:pt idx="2">
                  <c:v>Bốn 3</c:v>
                </c:pt>
                <c:pt idx="3">
                  <c:v>Bốn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4</c:v>
                </c:pt>
                <c:pt idx="1">
                  <c:v>7</c:v>
                </c:pt>
                <c:pt idx="2">
                  <c:v>7</c:v>
                </c:pt>
                <c:pt idx="3">
                  <c:v>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398-4F40-8419-86D274E97D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264101888"/>
        <c:axId val="264103424"/>
      </c:barChart>
      <c:catAx>
        <c:axId val="2641018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4103424"/>
        <c:crosses val="autoZero"/>
        <c:auto val="1"/>
        <c:lblAlgn val="ctr"/>
        <c:lblOffset val="100"/>
        <c:noMultiLvlLbl val="0"/>
      </c:catAx>
      <c:valAx>
        <c:axId val="2641034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4101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255711652049367"/>
          <c:y val="0.89815528098923136"/>
          <c:w val="0.47508863223333364"/>
          <c:h val="8.543419930770004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/>
              <a:t>THỐNG KÊ </a:t>
            </a:r>
          </a:p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/>
              <a:t>CÁC LỚP CÂU LẠC BỘ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Tin học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Sheet1!$A$2:$A$5</c:f>
              <c:strCache>
                <c:ptCount val="4"/>
                <c:pt idx="0">
                  <c:v>Bốn 1</c:v>
                </c:pt>
                <c:pt idx="1">
                  <c:v>Bốn 2</c:v>
                </c:pt>
                <c:pt idx="2">
                  <c:v>Bốn 3</c:v>
                </c:pt>
                <c:pt idx="3">
                  <c:v>Bốn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</c:v>
                </c:pt>
                <c:pt idx="1">
                  <c:v>8</c:v>
                </c:pt>
                <c:pt idx="2">
                  <c:v>7</c:v>
                </c:pt>
                <c:pt idx="3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ACA-4FAC-B674-D5CDA15B25F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Thể dục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100000"/>
                    <a:shade val="100000"/>
                    <a:satMod val="130000"/>
                  </a:schemeClr>
                </a:gs>
                <a:gs pos="100000">
                  <a:schemeClr val="accent2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Sheet1!$A$2:$A$5</c:f>
              <c:strCache>
                <c:ptCount val="4"/>
                <c:pt idx="0">
                  <c:v>Bốn 1</c:v>
                </c:pt>
                <c:pt idx="1">
                  <c:v>Bốn 2</c:v>
                </c:pt>
                <c:pt idx="2">
                  <c:v>Bốn 3</c:v>
                </c:pt>
                <c:pt idx="3">
                  <c:v>Bốn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10</c:v>
                </c:pt>
                <c:pt idx="1">
                  <c:v>5</c:v>
                </c:pt>
                <c:pt idx="2">
                  <c:v>7</c:v>
                </c:pt>
                <c:pt idx="3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ACA-4FAC-B674-D5CDA15B25F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Đàn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100000"/>
                    <a:shade val="100000"/>
                    <a:satMod val="130000"/>
                  </a:schemeClr>
                </a:gs>
                <a:gs pos="100000">
                  <a:schemeClr val="accent3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Sheet1!$A$2:$A$5</c:f>
              <c:strCache>
                <c:ptCount val="4"/>
                <c:pt idx="0">
                  <c:v>Bốn 1</c:v>
                </c:pt>
                <c:pt idx="1">
                  <c:v>Bốn 2</c:v>
                </c:pt>
                <c:pt idx="2">
                  <c:v>Bốn 3</c:v>
                </c:pt>
                <c:pt idx="3">
                  <c:v>Bốn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4</c:v>
                </c:pt>
                <c:pt idx="1">
                  <c:v>7</c:v>
                </c:pt>
                <c:pt idx="2">
                  <c:v>7</c:v>
                </c:pt>
                <c:pt idx="3">
                  <c:v>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ACA-4FAC-B674-D5CDA15B25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264016256"/>
        <c:axId val="264017792"/>
      </c:barChart>
      <c:catAx>
        <c:axId val="264016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4017792"/>
        <c:crosses val="autoZero"/>
        <c:auto val="1"/>
        <c:lblAlgn val="ctr"/>
        <c:lblOffset val="100"/>
        <c:noMultiLvlLbl val="0"/>
      </c:catAx>
      <c:valAx>
        <c:axId val="264017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40162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 sz="1800" b="1" i="0" baseline="0" dirty="0" smtClean="0">
                <a:effectLst/>
              </a:rPr>
              <a:t>THỐNG KÊ </a:t>
            </a:r>
            <a:endParaRPr lang="en-US" dirty="0" smtClean="0">
              <a:effectLst/>
            </a:endParaRPr>
          </a:p>
          <a:p>
            <a:pPr>
              <a:defRPr sz="22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 sz="1800" b="1" i="0" baseline="0" dirty="0" smtClean="0">
                <a:effectLst/>
              </a:rPr>
              <a:t>CÁC LỚP CÂU LẠC BỘ</a:t>
            </a:r>
            <a:endParaRPr lang="en-US" dirty="0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Tin học</c:v>
                </c:pt>
              </c:strCache>
            </c:strRef>
          </c:tx>
          <c:spPr>
            <a:solidFill>
              <a:schemeClr val="accent6">
                <a:tint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Bốn 1</c:v>
                </c:pt>
                <c:pt idx="1">
                  <c:v>Bốn 2</c:v>
                </c:pt>
                <c:pt idx="2">
                  <c:v>Bốn 3</c:v>
                </c:pt>
                <c:pt idx="3">
                  <c:v>Bốn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</c:v>
                </c:pt>
                <c:pt idx="1">
                  <c:v>8</c:v>
                </c:pt>
                <c:pt idx="2">
                  <c:v>7</c:v>
                </c:pt>
                <c:pt idx="3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11C-4E90-B91B-295876E4E5B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Thể dục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Bốn 1</c:v>
                </c:pt>
                <c:pt idx="1">
                  <c:v>Bốn 2</c:v>
                </c:pt>
                <c:pt idx="2">
                  <c:v>Bốn 3</c:v>
                </c:pt>
                <c:pt idx="3">
                  <c:v>Bốn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10</c:v>
                </c:pt>
                <c:pt idx="1">
                  <c:v>5</c:v>
                </c:pt>
                <c:pt idx="2">
                  <c:v>7</c:v>
                </c:pt>
                <c:pt idx="3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11C-4E90-B91B-295876E4E5B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Đàn</c:v>
                </c:pt>
              </c:strCache>
            </c:strRef>
          </c:tx>
          <c:spPr>
            <a:solidFill>
              <a:schemeClr val="accent6">
                <a:shade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Bốn 1</c:v>
                </c:pt>
                <c:pt idx="1">
                  <c:v>Bốn 2</c:v>
                </c:pt>
                <c:pt idx="2">
                  <c:v>Bốn 3</c:v>
                </c:pt>
                <c:pt idx="3">
                  <c:v>Bốn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4</c:v>
                </c:pt>
                <c:pt idx="1">
                  <c:v>7</c:v>
                </c:pt>
                <c:pt idx="2">
                  <c:v>7</c:v>
                </c:pt>
                <c:pt idx="3">
                  <c:v>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11C-4E90-B91B-295876E4E5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40"/>
        <c:axId val="264223744"/>
        <c:axId val="264237824"/>
      </c:barChart>
      <c:catAx>
        <c:axId val="2642237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4237824"/>
        <c:crosses val="autoZero"/>
        <c:auto val="1"/>
        <c:lblAlgn val="ctr"/>
        <c:lblOffset val="100"/>
        <c:noMultiLvlLbl val="0"/>
      </c:catAx>
      <c:valAx>
        <c:axId val="2642378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42237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 smtClean="0">
                <a:solidFill>
                  <a:srgbClr val="C00000"/>
                </a:solidFill>
              </a:rPr>
              <a:t>THỐNG</a:t>
            </a:r>
            <a:r>
              <a:rPr lang="en-US" b="1" baseline="0" dirty="0" smtClean="0">
                <a:solidFill>
                  <a:srgbClr val="C00000"/>
                </a:solidFill>
              </a:rPr>
              <a:t> KÊ </a:t>
            </a:r>
          </a:p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baseline="0" dirty="0" smtClean="0">
                <a:solidFill>
                  <a:srgbClr val="C00000"/>
                </a:solidFill>
              </a:rPr>
              <a:t>CÁC LỚP CÂU LẠC BỘ</a:t>
            </a:r>
            <a:endParaRPr lang="en-US" b="1" dirty="0">
              <a:solidFill>
                <a:srgbClr val="C00000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Tin học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Bốn 1</c:v>
                </c:pt>
                <c:pt idx="1">
                  <c:v>Bốn 2</c:v>
                </c:pt>
                <c:pt idx="2">
                  <c:v>Bốn 3</c:v>
                </c:pt>
                <c:pt idx="3">
                  <c:v>Bốn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</c:v>
                </c:pt>
                <c:pt idx="1">
                  <c:v>8</c:v>
                </c:pt>
                <c:pt idx="2">
                  <c:v>7</c:v>
                </c:pt>
                <c:pt idx="3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0BE-451F-B5A2-C48E805E5AE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Thể dục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Bốn 1</c:v>
                </c:pt>
                <c:pt idx="1">
                  <c:v>Bốn 2</c:v>
                </c:pt>
                <c:pt idx="2">
                  <c:v>Bốn 3</c:v>
                </c:pt>
                <c:pt idx="3">
                  <c:v>Bốn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10</c:v>
                </c:pt>
                <c:pt idx="1">
                  <c:v>5</c:v>
                </c:pt>
                <c:pt idx="2">
                  <c:v>7</c:v>
                </c:pt>
                <c:pt idx="3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0BE-451F-B5A2-C48E805E5AE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Đàn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Bốn 1</c:v>
                </c:pt>
                <c:pt idx="1">
                  <c:v>Bốn 2</c:v>
                </c:pt>
                <c:pt idx="2">
                  <c:v>Bốn 3</c:v>
                </c:pt>
                <c:pt idx="3">
                  <c:v>Bốn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4</c:v>
                </c:pt>
                <c:pt idx="1">
                  <c:v>7</c:v>
                </c:pt>
                <c:pt idx="2">
                  <c:v>7</c:v>
                </c:pt>
                <c:pt idx="3">
                  <c:v>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0BE-451F-B5A2-C48E805E5A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64281472"/>
        <c:axId val="264283264"/>
      </c:barChart>
      <c:catAx>
        <c:axId val="264281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4283264"/>
        <c:crosses val="autoZero"/>
        <c:auto val="1"/>
        <c:lblAlgn val="ctr"/>
        <c:lblOffset val="100"/>
        <c:noMultiLvlLbl val="0"/>
      </c:catAx>
      <c:valAx>
        <c:axId val="264283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4281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Vert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Vert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22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2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627800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9" name="Google Shape;11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229d517a8c5_0_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2" name="Google Shape;252;g229d517a8c5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8" name="Google Shape;258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9" name="Google Shape;259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22903563d2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2" name="Google Shape;282;g22903563d2b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3" name="Google Shape;283;g22903563d2b_0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3" name="Google Shape;293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4" name="Google Shape;294;p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29d517a8c5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5" name="Google Shape;125;g229d517a8c5_0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6" name="Google Shape;126;g229d517a8c5_0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29d517a8c5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g229d517a8c5_0_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3" name="Google Shape;133;g229d517a8c5_0_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29d517a8c5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1" name="Google Shape;141;g229d517a8c5_0_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2" name="Google Shape;142;g229d517a8c5_0_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29d517a8c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0" name="Google Shape;150;g229d517a8c5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1" name="Google Shape;151;g229d517a8c5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7" name="Google Shape;15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29b2881312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229b2881312_0_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g229b2881312_0_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9" name="Google Shape;16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5" name="Google Shape;17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hủ Đề - Mục tiêu chủ đề" type="secHead">
  <p:cSld name="SECTION_HEADER">
    <p:bg>
      <p:bgPr>
        <a:solidFill>
          <a:schemeClr val="lt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5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15"/>
          <p:cNvSpPr txBox="1"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mes New Roman"/>
              <a:buNone/>
              <a:defRPr sz="6000" b="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5"/>
          <p:cNvSpPr txBox="1"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C8C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C8C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C8C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C8C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C8C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C8C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C8C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 sz="1400">
                <a:solidFill>
                  <a:srgbClr val="8C8C8C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15"/>
          <p:cNvSpPr txBox="1">
            <a:spLocks noGrp="1"/>
          </p:cNvSpPr>
          <p:nvPr>
            <p:ph type="dt" idx="10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5"/>
          <p:cNvSpPr txBox="1">
            <a:spLocks noGrp="1"/>
          </p:cNvSpPr>
          <p:nvPr>
            <p:ph type="ftr" idx="11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5"/>
          <p:cNvSpPr txBox="1">
            <a:spLocks noGrp="1"/>
          </p:cNvSpPr>
          <p:nvPr>
            <p:ph type="sldNum" idx="12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3" name="Google Shape;23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2980" y="262439"/>
            <a:ext cx="1289022" cy="132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58643" y="579185"/>
            <a:ext cx="1764536" cy="101075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" name="Google Shape;25;p15"/>
          <p:cNvGrpSpPr/>
          <p:nvPr/>
        </p:nvGrpSpPr>
        <p:grpSpPr>
          <a:xfrm>
            <a:off x="3517905" y="460004"/>
            <a:ext cx="4157131" cy="1475193"/>
            <a:chOff x="3634320" y="261051"/>
            <a:chExt cx="4157131" cy="1475193"/>
          </a:xfrm>
        </p:grpSpPr>
        <p:pic>
          <p:nvPicPr>
            <p:cNvPr id="26" name="Google Shape;26;p15"/>
            <p:cNvPicPr preferRelativeResize="0"/>
            <p:nvPr/>
          </p:nvPicPr>
          <p:blipFill rotWithShape="1">
            <a:blip r:embed="rId4">
              <a:alphaModFix/>
            </a:blip>
            <a:srcRect b="81730"/>
            <a:stretch/>
          </p:blipFill>
          <p:spPr>
            <a:xfrm>
              <a:off x="4095749" y="261051"/>
              <a:ext cx="3695702" cy="34104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Google Shape;27;p15"/>
            <p:cNvPicPr preferRelativeResize="0"/>
            <p:nvPr/>
          </p:nvPicPr>
          <p:blipFill rotWithShape="1">
            <a:blip r:embed="rId5">
              <a:alphaModFix/>
            </a:blip>
            <a:srcRect t="40212"/>
            <a:stretch/>
          </p:blipFill>
          <p:spPr>
            <a:xfrm>
              <a:off x="3634320" y="620207"/>
              <a:ext cx="3695702" cy="1116037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-Phan 2-Chủ đề D- Bài 1-Nội dung">
  <p:cSld name="7-Phan 2-Chủ đề D- Bài 1-Nội dung">
    <p:bg>
      <p:bgPr>
        <a:solidFill>
          <a:schemeClr val="lt1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7"/>
          <p:cNvSpPr txBox="1">
            <a:spLocks noGrp="1"/>
          </p:cNvSpPr>
          <p:nvPr>
            <p:ph type="dt" idx="10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7"/>
          <p:cNvSpPr txBox="1">
            <a:spLocks noGrp="1"/>
          </p:cNvSpPr>
          <p:nvPr>
            <p:ph type="ftr" idx="11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7"/>
          <p:cNvSpPr txBox="1">
            <a:spLocks noGrp="1"/>
          </p:cNvSpPr>
          <p:nvPr>
            <p:ph type="sldNum" idx="12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9" name="Google Shape;39;p17"/>
          <p:cNvSpPr txBox="1"/>
          <p:nvPr/>
        </p:nvSpPr>
        <p:spPr>
          <a:xfrm>
            <a:off x="510139" y="161842"/>
            <a:ext cx="293862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Chủ đề D. Microsoft PowerPoint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17"/>
          <p:cNvSpPr txBox="1"/>
          <p:nvPr/>
        </p:nvSpPr>
        <p:spPr>
          <a:xfrm>
            <a:off x="6789856" y="178503"/>
            <a:ext cx="394370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1. Tớ tạo được bản trình chiếu rất dễ dàng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17"/>
          <p:cNvSpPr txBox="1">
            <a:spLocks noGrp="1"/>
          </p:cNvSpPr>
          <p:nvPr>
            <p:ph type="body" idx="1"/>
          </p:nvPr>
        </p:nvSpPr>
        <p:spPr>
          <a:xfrm>
            <a:off x="1275744" y="795485"/>
            <a:ext cx="9784733" cy="425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560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▪"/>
              <a:defRPr sz="2000">
                <a:solidFill>
                  <a:schemeClr val="dk2"/>
                </a:solidFill>
              </a:defRPr>
            </a:lvl1pPr>
            <a:lvl2pPr marL="914400" lvl="1" indent="-355600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Char char="▪"/>
              <a:defRPr>
                <a:solidFill>
                  <a:schemeClr val="dk2"/>
                </a:solidFill>
              </a:defRPr>
            </a:lvl2pPr>
            <a:lvl3pPr marL="1371600" lvl="2" indent="-3556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>
                <a:solidFill>
                  <a:schemeClr val="dk2"/>
                </a:solidFill>
              </a:defRPr>
            </a:lvl3pPr>
            <a:lvl4pPr marL="1828800" lvl="3" indent="-3556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>
                <a:solidFill>
                  <a:schemeClr val="dk2"/>
                </a:solidFill>
              </a:defRPr>
            </a:lvl4pPr>
            <a:lvl5pPr marL="2286000" lvl="4" indent="-3556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pic>
        <p:nvPicPr>
          <p:cNvPr id="42" name="Google Shape;42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6233" y="5425142"/>
            <a:ext cx="744884" cy="933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13532" y="5732790"/>
            <a:ext cx="1040268" cy="83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54324" y="5825032"/>
            <a:ext cx="1327708" cy="962588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17"/>
          <p:cNvSpPr txBox="1">
            <a:spLocks noGrp="1"/>
          </p:cNvSpPr>
          <p:nvPr>
            <p:ph type="body" idx="2"/>
          </p:nvPr>
        </p:nvSpPr>
        <p:spPr>
          <a:xfrm>
            <a:off x="625475" y="1598613"/>
            <a:ext cx="10979150" cy="468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 sz="1800"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▪"/>
              <a:defRPr sz="18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 sz="1800"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 sz="1800"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-Phan 2-Chủ đề D-Bài 2-Nội dung">
  <p:cSld name="8-Phan 2-Chủ đề D-Bài 2-Nội dung">
    <p:bg>
      <p:bgPr>
        <a:solidFill>
          <a:schemeClr val="lt1"/>
        </a:solid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8"/>
          <p:cNvSpPr txBox="1">
            <a:spLocks noGrp="1"/>
          </p:cNvSpPr>
          <p:nvPr>
            <p:ph type="dt" idx="10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8"/>
          <p:cNvSpPr txBox="1">
            <a:spLocks noGrp="1"/>
          </p:cNvSpPr>
          <p:nvPr>
            <p:ph type="ftr" idx="11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8"/>
          <p:cNvSpPr txBox="1">
            <a:spLocks noGrp="1"/>
          </p:cNvSpPr>
          <p:nvPr>
            <p:ph type="sldNum" idx="12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0" name="Google Shape;50;p18"/>
          <p:cNvSpPr txBox="1">
            <a:spLocks noGrp="1"/>
          </p:cNvSpPr>
          <p:nvPr>
            <p:ph type="body" idx="1"/>
          </p:nvPr>
        </p:nvSpPr>
        <p:spPr>
          <a:xfrm>
            <a:off x="1275744" y="795485"/>
            <a:ext cx="9784733" cy="399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5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▪"/>
              <a:defRPr sz="2000">
                <a:solidFill>
                  <a:schemeClr val="dk2"/>
                </a:solidFill>
              </a:defRPr>
            </a:lvl1pPr>
            <a:lvl2pPr marL="914400" lvl="1" indent="-355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Char char="▪"/>
              <a:defRPr>
                <a:solidFill>
                  <a:schemeClr val="dk2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>
                <a:solidFill>
                  <a:schemeClr val="dk2"/>
                </a:solidFill>
              </a:defRPr>
            </a:lvl3pPr>
            <a:lvl4pPr marL="1828800" lvl="3" indent="-355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>
                <a:solidFill>
                  <a:schemeClr val="dk2"/>
                </a:solidFill>
              </a:defRPr>
            </a:lvl4pPr>
            <a:lvl5pPr marL="2286000" lvl="4" indent="-355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pic>
        <p:nvPicPr>
          <p:cNvPr id="51" name="Google Shape;51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5527257"/>
            <a:ext cx="1934348" cy="102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78464" y="5430752"/>
            <a:ext cx="1213536" cy="1219260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18"/>
          <p:cNvSpPr txBox="1">
            <a:spLocks noGrp="1"/>
          </p:cNvSpPr>
          <p:nvPr>
            <p:ph type="body" idx="2"/>
          </p:nvPr>
        </p:nvSpPr>
        <p:spPr>
          <a:xfrm>
            <a:off x="609600" y="1590675"/>
            <a:ext cx="10995025" cy="1284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</a:defRPr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6"/>
          <p:cNvSpPr txBox="1"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6"/>
          <p:cNvSpPr txBox="1"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57" name="Google Shape;57;p16"/>
          <p:cNvSpPr txBox="1">
            <a:spLocks noGrp="1"/>
          </p:cNvSpPr>
          <p:nvPr>
            <p:ph type="dt" idx="10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6"/>
          <p:cNvSpPr txBox="1">
            <a:spLocks noGrp="1"/>
          </p:cNvSpPr>
          <p:nvPr>
            <p:ph type="ftr" idx="11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6"/>
          <p:cNvSpPr txBox="1">
            <a:spLocks noGrp="1"/>
          </p:cNvSpPr>
          <p:nvPr>
            <p:ph type="sldNum" idx="12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hủ Đề - Mục tiêu chủ đề" type="secHead">
  <p:cSld name="SECTION_HEADER">
    <p:bg>
      <p:bgPr>
        <a:solidFill>
          <a:schemeClr val="lt1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mes New Roman"/>
              <a:buNone/>
              <a:defRPr sz="6000" b="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C8C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C8C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C8C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C8C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C8C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C8C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C8C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 sz="1400">
                <a:solidFill>
                  <a:srgbClr val="8C8C8C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dt" idx="10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ftr" idx="11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sldNum" idx="12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7" name="Google Shape;67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2980" y="262439"/>
            <a:ext cx="1289022" cy="132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58643" y="579185"/>
            <a:ext cx="1764536" cy="101075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9" name="Google Shape;69;p14"/>
          <p:cNvGrpSpPr/>
          <p:nvPr/>
        </p:nvGrpSpPr>
        <p:grpSpPr>
          <a:xfrm>
            <a:off x="3517905" y="460004"/>
            <a:ext cx="4157131" cy="1475193"/>
            <a:chOff x="3634320" y="261051"/>
            <a:chExt cx="4157131" cy="1475193"/>
          </a:xfrm>
        </p:grpSpPr>
        <p:pic>
          <p:nvPicPr>
            <p:cNvPr id="70" name="Google Shape;70;p14"/>
            <p:cNvPicPr preferRelativeResize="0"/>
            <p:nvPr/>
          </p:nvPicPr>
          <p:blipFill rotWithShape="1">
            <a:blip r:embed="rId4">
              <a:alphaModFix/>
            </a:blip>
            <a:srcRect b="81730"/>
            <a:stretch/>
          </p:blipFill>
          <p:spPr>
            <a:xfrm>
              <a:off x="4095749" y="261051"/>
              <a:ext cx="3695702" cy="34104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1" name="Google Shape;71;p14"/>
            <p:cNvPicPr preferRelativeResize="0"/>
            <p:nvPr/>
          </p:nvPicPr>
          <p:blipFill rotWithShape="1">
            <a:blip r:embed="rId5">
              <a:alphaModFix/>
            </a:blip>
            <a:srcRect t="40212"/>
            <a:stretch/>
          </p:blipFill>
          <p:spPr>
            <a:xfrm>
              <a:off x="3634320" y="620207"/>
              <a:ext cx="3695702" cy="1116037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-Bài 1-Chủ đề A-Nội dung">
  <p:cSld name="1-Bài 1-Chủ đề A-Nội dung">
    <p:bg>
      <p:bgPr>
        <a:solidFill>
          <a:schemeClr val="lt1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9"/>
          <p:cNvSpPr txBox="1">
            <a:spLocks noGrp="1"/>
          </p:cNvSpPr>
          <p:nvPr>
            <p:ph type="dt" idx="10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9"/>
          <p:cNvSpPr txBox="1">
            <a:spLocks noGrp="1"/>
          </p:cNvSpPr>
          <p:nvPr>
            <p:ph type="ftr" idx="11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9"/>
          <p:cNvSpPr txBox="1">
            <a:spLocks noGrp="1"/>
          </p:cNvSpPr>
          <p:nvPr>
            <p:ph type="sldNum" idx="12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6" name="Google Shape;76;p19"/>
          <p:cNvSpPr/>
          <p:nvPr/>
        </p:nvSpPr>
        <p:spPr>
          <a:xfrm>
            <a:off x="0" y="-1"/>
            <a:ext cx="12192000" cy="693019"/>
          </a:xfrm>
          <a:prstGeom prst="rect">
            <a:avLst/>
          </a:prstGeom>
          <a:solidFill>
            <a:srgbClr val="33A3D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7" name="Google Shape;77;p19"/>
          <p:cNvSpPr txBox="1"/>
          <p:nvPr/>
        </p:nvSpPr>
        <p:spPr>
          <a:xfrm>
            <a:off x="510139" y="161842"/>
            <a:ext cx="305622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1. Căn bản về hệ điều hành</a:t>
            </a: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8" name="Google Shape;78;p19"/>
          <p:cNvSpPr txBox="1"/>
          <p:nvPr/>
        </p:nvSpPr>
        <p:spPr>
          <a:xfrm>
            <a:off x="6591507" y="149154"/>
            <a:ext cx="528330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Chủ đề A. Hệ điều hành – bạn là ai và có chức năng gì?</a:t>
            </a: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9" name="Google Shape;79;p19"/>
          <p:cNvSpPr txBox="1">
            <a:spLocks noGrp="1"/>
          </p:cNvSpPr>
          <p:nvPr>
            <p:ph type="body" idx="1"/>
          </p:nvPr>
        </p:nvSpPr>
        <p:spPr>
          <a:xfrm>
            <a:off x="1275744" y="795485"/>
            <a:ext cx="9784733" cy="77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pic>
        <p:nvPicPr>
          <p:cNvPr id="80" name="Google Shape;80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755769" y="5297317"/>
            <a:ext cx="2680462" cy="1526846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6821" y="5562028"/>
            <a:ext cx="672488" cy="888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95250" y="5686097"/>
            <a:ext cx="1142898" cy="7492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-Bài 1-Chủ đề B-Nội dung">
  <p:cSld name="1_-Bài 1-Chủ đề B-Nội dung">
    <p:bg>
      <p:bgPr>
        <a:solidFill>
          <a:schemeClr val="lt1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0"/>
          <p:cNvSpPr txBox="1">
            <a:spLocks noGrp="1"/>
          </p:cNvSpPr>
          <p:nvPr>
            <p:ph type="dt" idx="10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0"/>
          <p:cNvSpPr txBox="1">
            <a:spLocks noGrp="1"/>
          </p:cNvSpPr>
          <p:nvPr>
            <p:ph type="ftr" idx="11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0"/>
          <p:cNvSpPr txBox="1">
            <a:spLocks noGrp="1"/>
          </p:cNvSpPr>
          <p:nvPr>
            <p:ph type="sldNum" idx="12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7" name="Google Shape;87;p20"/>
          <p:cNvSpPr/>
          <p:nvPr/>
        </p:nvSpPr>
        <p:spPr>
          <a:xfrm>
            <a:off x="0" y="-1"/>
            <a:ext cx="12192000" cy="693019"/>
          </a:xfrm>
          <a:prstGeom prst="rect">
            <a:avLst/>
          </a:prstGeom>
          <a:solidFill>
            <a:srgbClr val="33A3D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8" name="Google Shape;88;p20"/>
          <p:cNvSpPr txBox="1"/>
          <p:nvPr/>
        </p:nvSpPr>
        <p:spPr>
          <a:xfrm>
            <a:off x="510139" y="161842"/>
            <a:ext cx="305622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1. Căn bản về hệ điều hành</a:t>
            </a: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9" name="Google Shape;89;p20"/>
          <p:cNvSpPr txBox="1"/>
          <p:nvPr/>
        </p:nvSpPr>
        <p:spPr>
          <a:xfrm>
            <a:off x="5248189" y="140957"/>
            <a:ext cx="733102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Chủ đề B. Mọi bí mật của tớ nằm trong tệp tin và thư mục máy tính</a:t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20"/>
          <p:cNvSpPr txBox="1">
            <a:spLocks noGrp="1"/>
          </p:cNvSpPr>
          <p:nvPr>
            <p:ph type="body" idx="1"/>
          </p:nvPr>
        </p:nvSpPr>
        <p:spPr>
          <a:xfrm>
            <a:off x="1275744" y="795485"/>
            <a:ext cx="9784733" cy="77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pic>
        <p:nvPicPr>
          <p:cNvPr id="91" name="Google Shape;91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819650" y="5484033"/>
            <a:ext cx="2552700" cy="1303946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6821" y="5562028"/>
            <a:ext cx="672488" cy="888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95250" y="5686097"/>
            <a:ext cx="1142898" cy="7492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4_Tiêu Đề Bài 1-Quyển 2-Apps" type="title">
  <p:cSld name="TITLE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1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21"/>
          <p:cNvSpPr txBox="1"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Times New Roman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1"/>
          <p:cNvSpPr txBox="1"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98" name="Google Shape;98;p21"/>
          <p:cNvSpPr txBox="1">
            <a:spLocks noGrp="1"/>
          </p:cNvSpPr>
          <p:nvPr>
            <p:ph type="dt" idx="10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1"/>
          <p:cNvSpPr txBox="1">
            <a:spLocks noGrp="1"/>
          </p:cNvSpPr>
          <p:nvPr>
            <p:ph type="ftr" idx="11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1"/>
          <p:cNvSpPr txBox="1">
            <a:spLocks noGrp="1"/>
          </p:cNvSpPr>
          <p:nvPr>
            <p:ph type="sldNum" idx="12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01" name="Google Shape;101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50954" y="5326987"/>
            <a:ext cx="1099310" cy="10993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89734" y="5305699"/>
            <a:ext cx="1099310" cy="10993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36361" y="5326987"/>
            <a:ext cx="1099310" cy="10993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3012" y="278295"/>
            <a:ext cx="1360988" cy="1797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355448" y="619160"/>
            <a:ext cx="1760446" cy="14183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7_Tiêu Đề PPT">
  <p:cSld name="7_Tiêu Đề PP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22"/>
          <p:cNvSpPr txBox="1"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Times New Roman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22"/>
          <p:cNvSpPr txBox="1"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10" name="Google Shape;110;p22"/>
          <p:cNvSpPr txBox="1">
            <a:spLocks noGrp="1"/>
          </p:cNvSpPr>
          <p:nvPr>
            <p:ph type="dt" idx="10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ftr" idx="11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sldNum" idx="12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13" name="Google Shape;113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114925" y="5000076"/>
            <a:ext cx="1962150" cy="1857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5226" y="25671"/>
            <a:ext cx="1454074" cy="20501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11224" y="347742"/>
            <a:ext cx="2126100" cy="17028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257875" y="491736"/>
            <a:ext cx="1676250" cy="130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3"/>
          <p:cNvSpPr txBox="1"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4000"/>
              <a:buFont typeface="Times New Roman"/>
              <a:buNone/>
              <a:defRPr sz="4000" b="0" i="0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3"/>
          <p:cNvSpPr txBox="1"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83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302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dt" idx="10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ftr" idx="11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5" name="Google Shape;15;p13"/>
          <p:cNvSpPr txBox="1">
            <a:spLocks noGrp="1"/>
          </p:cNvSpPr>
          <p:nvPr>
            <p:ph type="sldNum" idx="12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2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12"/>
          <p:cNvSpPr txBox="1"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Times New Roman"/>
              <a:buNone/>
              <a:defRPr sz="4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Google Shape;31;p12"/>
          <p:cNvSpPr txBox="1"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83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Noto Sans Symbols"/>
              <a:buChar char="▪"/>
              <a:defRPr sz="2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302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lt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2" name="Google Shape;32;p12"/>
          <p:cNvSpPr txBox="1">
            <a:spLocks noGrp="1"/>
          </p:cNvSpPr>
          <p:nvPr>
            <p:ph type="dt" idx="10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3" name="Google Shape;33;p12"/>
          <p:cNvSpPr txBox="1">
            <a:spLocks noGrp="1"/>
          </p:cNvSpPr>
          <p:nvPr>
            <p:ph type="ftr" idx="11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4" name="Google Shape;34;p12"/>
          <p:cNvSpPr txBox="1">
            <a:spLocks noGrp="1"/>
          </p:cNvSpPr>
          <p:nvPr>
            <p:ph type="sldNum" idx="12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"/>
          <p:cNvSpPr txBox="1"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000"/>
              <a:buFont typeface="Times New Roman"/>
              <a:buNone/>
            </a:pPr>
            <a:r>
              <a:rPr lang="en-US" sz="4000" b="1">
                <a:solidFill>
                  <a:srgbClr val="FFFF00"/>
                </a:solidFill>
              </a:rPr>
              <a:t>TIN 4 – TUẦN 29</a:t>
            </a:r>
            <a:br>
              <a:rPr lang="en-US" sz="4000" b="1">
                <a:solidFill>
                  <a:srgbClr val="FFFF00"/>
                </a:solidFill>
              </a:rPr>
            </a:br>
            <a:r>
              <a:rPr lang="en-US" sz="4000" b="1"/>
              <a:t>TẠO BIỂU ĐỒ (Tiết 1) </a:t>
            </a:r>
            <a:endParaRPr sz="4000"/>
          </a:p>
        </p:txBody>
      </p:sp>
      <p:sp>
        <p:nvSpPr>
          <p:cNvPr id="122" name="Google Shape;122;p1"/>
          <p:cNvSpPr txBox="1"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8"/>
          <p:cNvSpPr txBox="1">
            <a:spLocks noGrp="1"/>
          </p:cNvSpPr>
          <p:nvPr>
            <p:ph type="body" idx="1"/>
          </p:nvPr>
        </p:nvSpPr>
        <p:spPr>
          <a:xfrm>
            <a:off x="1275744" y="795485"/>
            <a:ext cx="9784733" cy="425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28600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</a:pPr>
            <a:endParaRPr/>
          </a:p>
        </p:txBody>
      </p:sp>
      <p:sp>
        <p:nvSpPr>
          <p:cNvPr id="184" name="Google Shape;184;p8"/>
          <p:cNvSpPr txBox="1">
            <a:spLocks noGrp="1"/>
          </p:cNvSpPr>
          <p:nvPr>
            <p:ph type="body" idx="2"/>
          </p:nvPr>
        </p:nvSpPr>
        <p:spPr>
          <a:xfrm>
            <a:off x="625475" y="1598613"/>
            <a:ext cx="10979150" cy="468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pic>
        <p:nvPicPr>
          <p:cNvPr id="185" name="Google Shape;185;p8" descr="Screen Clipp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7986" y="559486"/>
            <a:ext cx="12074013" cy="3301314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8"/>
          <p:cNvSpPr txBox="1"/>
          <p:nvPr/>
        </p:nvSpPr>
        <p:spPr>
          <a:xfrm>
            <a:off x="625475" y="3945787"/>
            <a:ext cx="1020503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Để chèn biểu đồ vào Slide em có thể làm như thế nào?</a:t>
            </a:r>
            <a:endParaRPr sz="3200" b="0" i="0" u="none" strike="noStrike" cap="non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9"/>
          <p:cNvSpPr txBox="1">
            <a:spLocks noGrp="1"/>
          </p:cNvSpPr>
          <p:nvPr>
            <p:ph type="title" idx="4294967295"/>
          </p:nvPr>
        </p:nvSpPr>
        <p:spPr>
          <a:xfrm>
            <a:off x="3871913" y="207963"/>
            <a:ext cx="8320087" cy="676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 sz="36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Hoạt động 1: Tìm hiểu kiến thức</a:t>
            </a:r>
            <a:endParaRPr sz="360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92" name="Google Shape;192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298" y="207963"/>
            <a:ext cx="987425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9"/>
          <p:cNvSpPr txBox="1"/>
          <p:nvPr/>
        </p:nvSpPr>
        <p:spPr>
          <a:xfrm>
            <a:off x="4847422" y="957252"/>
            <a:ext cx="682555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rgbClr val="AA22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Chèn biểu đồ</a:t>
            </a:r>
            <a:endParaRPr sz="2800" b="1" i="0" u="none" strike="noStrike" cap="none">
              <a:solidFill>
                <a:srgbClr val="AA22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4" name="Google Shape;194;p9"/>
          <p:cNvSpPr txBox="1"/>
          <p:nvPr/>
        </p:nvSpPr>
        <p:spPr>
          <a:xfrm>
            <a:off x="128150" y="2310064"/>
            <a:ext cx="42861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Cách 1:</a:t>
            </a:r>
            <a:endParaRPr sz="270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5" name="Google Shape;195;p9"/>
          <p:cNvSpPr txBox="1"/>
          <p:nvPr/>
        </p:nvSpPr>
        <p:spPr>
          <a:xfrm>
            <a:off x="182580" y="2833284"/>
            <a:ext cx="41772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Chọn thẻ </a:t>
            </a:r>
            <a:r>
              <a:rPr lang="en-US" sz="29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Insert.</a:t>
            </a:r>
            <a:endParaRPr sz="29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96" name="Google Shape;196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14238" y="1575663"/>
            <a:ext cx="7390159" cy="5175304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9"/>
          <p:cNvSpPr/>
          <p:nvPr/>
        </p:nvSpPr>
        <p:spPr>
          <a:xfrm>
            <a:off x="5271686" y="1777400"/>
            <a:ext cx="402001" cy="176871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9"/>
          <p:cNvSpPr/>
          <p:nvPr/>
        </p:nvSpPr>
        <p:spPr>
          <a:xfrm>
            <a:off x="6943553" y="1954271"/>
            <a:ext cx="316563" cy="436389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9"/>
          <p:cNvSpPr txBox="1"/>
          <p:nvPr/>
        </p:nvSpPr>
        <p:spPr>
          <a:xfrm>
            <a:off x="182580" y="3369469"/>
            <a:ext cx="41772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</a:t>
            </a:r>
            <a:r>
              <a:rPr lang="en-US" sz="27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Trong nhóm </a:t>
            </a:r>
            <a:r>
              <a:rPr lang="en-US" sz="27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Illustrations</a:t>
            </a:r>
            <a:r>
              <a:rPr lang="en-US" sz="27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chọn </a:t>
            </a:r>
            <a:r>
              <a:rPr lang="en-US" sz="27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Chart.</a:t>
            </a:r>
            <a:endParaRPr sz="270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0" name="Google Shape;200;p9"/>
          <p:cNvSpPr txBox="1"/>
          <p:nvPr/>
        </p:nvSpPr>
        <p:spPr>
          <a:xfrm>
            <a:off x="73719" y="2310064"/>
            <a:ext cx="42861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Cách 2:</a:t>
            </a:r>
            <a:endParaRPr sz="270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1" name="Google Shape;201;p9"/>
          <p:cNvSpPr txBox="1"/>
          <p:nvPr/>
        </p:nvSpPr>
        <p:spPr>
          <a:xfrm>
            <a:off x="182580" y="2833284"/>
            <a:ext cx="4231800" cy="9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- Chọn </a:t>
            </a:r>
            <a:r>
              <a:rPr lang="en-US" sz="29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Insert Chart </a:t>
            </a:r>
            <a:r>
              <a:rPr lang="en-US" sz="29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trên bố cục </a:t>
            </a:r>
            <a:r>
              <a:rPr lang="en-US" sz="29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Tilte and Content</a:t>
            </a:r>
            <a:r>
              <a:rPr lang="en-US" sz="29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9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02" name="Google Shape;202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14238" y="1581315"/>
            <a:ext cx="7390159" cy="5169652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9"/>
          <p:cNvSpPr/>
          <p:nvPr/>
        </p:nvSpPr>
        <p:spPr>
          <a:xfrm>
            <a:off x="8587766" y="4479527"/>
            <a:ext cx="278118" cy="279759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9"/>
          <p:cNvSpPr txBox="1"/>
          <p:nvPr/>
        </p:nvSpPr>
        <p:spPr>
          <a:xfrm>
            <a:off x="50385" y="1280416"/>
            <a:ext cx="4309500" cy="8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Bước 1: Mở hộp thoại </a:t>
            </a:r>
            <a:r>
              <a:rPr lang="en-US" sz="26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Insert Chart</a:t>
            </a:r>
            <a:endParaRPr sz="26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14238" y="1575662"/>
            <a:ext cx="7366206" cy="5034457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10"/>
          <p:cNvSpPr txBox="1">
            <a:spLocks noGrp="1"/>
          </p:cNvSpPr>
          <p:nvPr>
            <p:ph type="body" idx="1"/>
          </p:nvPr>
        </p:nvSpPr>
        <p:spPr>
          <a:xfrm>
            <a:off x="1275744" y="795485"/>
            <a:ext cx="9784733" cy="399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</a:pPr>
            <a:endParaRPr/>
          </a:p>
        </p:txBody>
      </p:sp>
      <p:sp>
        <p:nvSpPr>
          <p:cNvPr id="211" name="Google Shape;211;p10"/>
          <p:cNvSpPr txBox="1">
            <a:spLocks noGrp="1"/>
          </p:cNvSpPr>
          <p:nvPr>
            <p:ph type="body" idx="2"/>
          </p:nvPr>
        </p:nvSpPr>
        <p:spPr>
          <a:xfrm>
            <a:off x="-25495" y="1973112"/>
            <a:ext cx="4214037" cy="941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US" sz="2400" b="1"/>
              <a:t>Bước 2: Chọn loại biểu đồ trong hộp thoại </a:t>
            </a:r>
            <a:r>
              <a:rPr lang="en-US" sz="2400" b="1">
                <a:solidFill>
                  <a:srgbClr val="FF0000"/>
                </a:solidFill>
              </a:rPr>
              <a:t>Insert Chart </a:t>
            </a:r>
            <a:endParaRPr sz="2400" b="1">
              <a:solidFill>
                <a:srgbClr val="FF0000"/>
              </a:solidFill>
            </a:endParaRPr>
          </a:p>
        </p:txBody>
      </p:sp>
      <p:sp>
        <p:nvSpPr>
          <p:cNvPr id="212" name="Google Shape;212;p10"/>
          <p:cNvSpPr txBox="1">
            <a:spLocks noGrp="1"/>
          </p:cNvSpPr>
          <p:nvPr>
            <p:ph type="title" idx="4294967295"/>
          </p:nvPr>
        </p:nvSpPr>
        <p:spPr>
          <a:xfrm>
            <a:off x="3871913" y="207963"/>
            <a:ext cx="8320087" cy="676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 sz="36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Hoạt động 1: Tìm hiểu kiến thức</a:t>
            </a:r>
            <a:endParaRPr sz="360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13" name="Google Shape;213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7011" y="1092644"/>
            <a:ext cx="987425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10"/>
          <p:cNvSpPr txBox="1"/>
          <p:nvPr/>
        </p:nvSpPr>
        <p:spPr>
          <a:xfrm>
            <a:off x="4847422" y="957252"/>
            <a:ext cx="682555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rgbClr val="AA22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Chèn biểu đồ</a:t>
            </a:r>
            <a:endParaRPr sz="2800" b="1" i="0" u="none" strike="noStrike" cap="none">
              <a:solidFill>
                <a:srgbClr val="AA22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5" name="Google Shape;215;p10"/>
          <p:cNvSpPr txBox="1"/>
          <p:nvPr/>
        </p:nvSpPr>
        <p:spPr>
          <a:xfrm>
            <a:off x="184000" y="2988586"/>
            <a:ext cx="423023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lang="en-US" sz="2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Column</a:t>
            </a:r>
            <a:r>
              <a:rPr lang="en-US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biểu đồ dạng cột.</a:t>
            </a:r>
            <a:endParaRPr sz="240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6" name="Google Shape;216;p10"/>
          <p:cNvSpPr txBox="1"/>
          <p:nvPr/>
        </p:nvSpPr>
        <p:spPr>
          <a:xfrm>
            <a:off x="222263" y="3491990"/>
            <a:ext cx="412279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lang="en-US" sz="2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Line</a:t>
            </a:r>
            <a:r>
              <a:rPr lang="en-US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biểu đồ dạng đường kẻ.</a:t>
            </a:r>
            <a:endParaRPr sz="2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7" name="Google Shape;217;p10"/>
          <p:cNvSpPr txBox="1"/>
          <p:nvPr/>
        </p:nvSpPr>
        <p:spPr>
          <a:xfrm>
            <a:off x="237010" y="4191032"/>
            <a:ext cx="4122796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lang="en-US" sz="2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Pie</a:t>
            </a:r>
            <a:r>
              <a:rPr lang="en-US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biểu đồ dạng bánh (hình tròn).</a:t>
            </a:r>
            <a:endParaRPr sz="240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8" name="Google Shape;218;p10"/>
          <p:cNvSpPr txBox="1"/>
          <p:nvPr/>
        </p:nvSpPr>
        <p:spPr>
          <a:xfrm>
            <a:off x="190564" y="5093264"/>
            <a:ext cx="412279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lang="en-US" sz="2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Bar</a:t>
            </a:r>
            <a:r>
              <a:rPr lang="en-US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biểu đồ dạng thanh.</a:t>
            </a:r>
            <a:endParaRPr sz="2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9" name="Google Shape;219;p10"/>
          <p:cNvSpPr/>
          <p:nvPr/>
        </p:nvSpPr>
        <p:spPr>
          <a:xfrm>
            <a:off x="4544573" y="2409504"/>
            <a:ext cx="1492670" cy="289629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10"/>
          <p:cNvSpPr/>
          <p:nvPr/>
        </p:nvSpPr>
        <p:spPr>
          <a:xfrm>
            <a:off x="4544573" y="2743201"/>
            <a:ext cx="1492670" cy="289629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10"/>
          <p:cNvSpPr/>
          <p:nvPr/>
        </p:nvSpPr>
        <p:spPr>
          <a:xfrm>
            <a:off x="4544573" y="3075793"/>
            <a:ext cx="1492670" cy="289629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10"/>
          <p:cNvSpPr/>
          <p:nvPr/>
        </p:nvSpPr>
        <p:spPr>
          <a:xfrm>
            <a:off x="4544573" y="3409490"/>
            <a:ext cx="1492670" cy="289629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10"/>
          <p:cNvSpPr txBox="1"/>
          <p:nvPr/>
        </p:nvSpPr>
        <p:spPr>
          <a:xfrm>
            <a:off x="1655570" y="5762810"/>
            <a:ext cx="412279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Bước 3: </a:t>
            </a:r>
            <a:r>
              <a:rPr lang="en-US" sz="24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Nhấp OK</a:t>
            </a:r>
            <a:endParaRPr sz="2400" b="1" i="0" u="none" strike="noStrike" cap="non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Google Shape;228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14237" y="1582706"/>
            <a:ext cx="7380099" cy="5168259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11"/>
          <p:cNvSpPr txBox="1">
            <a:spLocks noGrp="1"/>
          </p:cNvSpPr>
          <p:nvPr>
            <p:ph type="title" idx="4294967295"/>
          </p:nvPr>
        </p:nvSpPr>
        <p:spPr>
          <a:xfrm>
            <a:off x="3871913" y="207963"/>
            <a:ext cx="8320087" cy="676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 sz="36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Hoạt động 1: Tìm hiểu kiến thức</a:t>
            </a:r>
            <a:endParaRPr sz="360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30" name="Google Shape;230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7011" y="1092644"/>
            <a:ext cx="987425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11"/>
          <p:cNvSpPr txBox="1"/>
          <p:nvPr/>
        </p:nvSpPr>
        <p:spPr>
          <a:xfrm>
            <a:off x="4847422" y="957252"/>
            <a:ext cx="682555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rgbClr val="AA22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Điều chỉnh nội dung và số liệu biểu đồ</a:t>
            </a:r>
            <a:endParaRPr sz="2800" b="1" i="0" u="none" strike="noStrike" cap="none">
              <a:solidFill>
                <a:srgbClr val="AA22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2" name="Google Shape;232;p11"/>
          <p:cNvSpPr txBox="1"/>
          <p:nvPr/>
        </p:nvSpPr>
        <p:spPr>
          <a:xfrm>
            <a:off x="128150" y="2310064"/>
            <a:ext cx="428608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Nhấp chuột vào biểu đồ.</a:t>
            </a:r>
            <a:endParaRPr sz="26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3" name="Google Shape;233;p11"/>
          <p:cNvSpPr txBox="1"/>
          <p:nvPr/>
        </p:nvSpPr>
        <p:spPr>
          <a:xfrm>
            <a:off x="128150" y="2833284"/>
            <a:ext cx="417722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Chọn thẻ </a:t>
            </a:r>
            <a:r>
              <a:rPr lang="en-US" sz="28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Design</a:t>
            </a:r>
            <a:r>
              <a:rPr lang="en-US"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4" name="Google Shape;234;p11"/>
          <p:cNvSpPr txBox="1"/>
          <p:nvPr/>
        </p:nvSpPr>
        <p:spPr>
          <a:xfrm>
            <a:off x="128150" y="3356504"/>
            <a:ext cx="4177227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Trong nhóm </a:t>
            </a:r>
            <a:r>
              <a:rPr lang="en-US" sz="2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Data</a:t>
            </a:r>
            <a:r>
              <a:rPr lang="en-US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chọn </a:t>
            </a:r>
            <a:r>
              <a:rPr lang="en-US" sz="2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Edit Data.</a:t>
            </a:r>
            <a:endParaRPr sz="260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5" name="Google Shape;235;p11"/>
          <p:cNvSpPr/>
          <p:nvPr/>
        </p:nvSpPr>
        <p:spPr>
          <a:xfrm>
            <a:off x="9502163" y="1808139"/>
            <a:ext cx="402001" cy="176871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11"/>
          <p:cNvSpPr/>
          <p:nvPr/>
        </p:nvSpPr>
        <p:spPr>
          <a:xfrm>
            <a:off x="6131002" y="1973993"/>
            <a:ext cx="324883" cy="504802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7" name="Google Shape;237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14238" y="1582706"/>
            <a:ext cx="6848235" cy="51682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1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414238" y="1582706"/>
            <a:ext cx="7380098" cy="5168259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11"/>
          <p:cNvSpPr txBox="1"/>
          <p:nvPr/>
        </p:nvSpPr>
        <p:spPr>
          <a:xfrm>
            <a:off x="128150" y="4166835"/>
            <a:ext cx="4177227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 Điều chỉnh nội dung và các số liệu trong trang dữ liệu.</a:t>
            </a:r>
            <a:endParaRPr sz="280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3"/>
          <p:cNvSpPr txBox="1"/>
          <p:nvPr/>
        </p:nvSpPr>
        <p:spPr>
          <a:xfrm>
            <a:off x="2191246" y="360904"/>
            <a:ext cx="9117060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Sau khi đã hoàn thành biểu đồ, nếu có nhu cầu chỉnh sửa lại số liệu, ta sẽ làm như thế nào? </a:t>
            </a:r>
            <a:endParaRPr/>
          </a:p>
        </p:txBody>
      </p:sp>
      <p:sp>
        <p:nvSpPr>
          <p:cNvPr id="245" name="Google Shape;245;p23"/>
          <p:cNvSpPr txBox="1"/>
          <p:nvPr/>
        </p:nvSpPr>
        <p:spPr>
          <a:xfrm>
            <a:off x="2445745" y="957252"/>
            <a:ext cx="9227229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Em tạo thêm một Slide và chèn một biểu đồ dạng cột (Column).</a:t>
            </a:r>
            <a:endParaRPr sz="2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Thay đổi nội dung và số liệu trong trang dữ liệu như sau:</a:t>
            </a:r>
            <a:endParaRPr/>
          </a:p>
        </p:txBody>
      </p:sp>
      <p:pic>
        <p:nvPicPr>
          <p:cNvPr id="246" name="Google Shape;246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7009" y="1088639"/>
            <a:ext cx="987425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8199" y="2568117"/>
            <a:ext cx="5126740" cy="3674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963478" y="2568117"/>
            <a:ext cx="6069496" cy="3554387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23"/>
          <p:cNvSpPr txBox="1"/>
          <p:nvPr/>
        </p:nvSpPr>
        <p:spPr>
          <a:xfrm>
            <a:off x="2191246" y="1749198"/>
            <a:ext cx="9301738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</a:pPr>
            <a:r>
              <a:rPr lang="en-US"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Nhấp chuột chọn biểu đồ.</a:t>
            </a:r>
            <a:endParaRPr/>
          </a:p>
          <a:p>
            <a:pPr marL="457200" marR="0" lvl="0" indent="-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</a:pPr>
            <a:r>
              <a:rPr lang="en-US"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Chọn thẻ </a:t>
            </a:r>
            <a:r>
              <a:rPr lang="en-US" sz="28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Design</a:t>
            </a:r>
            <a:r>
              <a:rPr lang="en-US"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/>
          </a:p>
          <a:p>
            <a:pPr marL="457200" marR="0" lvl="0" indent="-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</a:pPr>
            <a:r>
              <a:rPr lang="en-US"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Chọn </a:t>
            </a:r>
            <a:r>
              <a:rPr lang="en-US" sz="28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Edit Data </a:t>
            </a:r>
            <a:r>
              <a:rPr lang="en-US"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trong nhóm </a:t>
            </a:r>
            <a:r>
              <a:rPr lang="en-US" sz="28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Data</a:t>
            </a:r>
            <a:r>
              <a:rPr lang="en-US"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/>
          </a:p>
          <a:p>
            <a:pPr marL="457200" marR="0" lvl="0" indent="-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</a:pPr>
            <a:r>
              <a:rPr lang="en-US"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Chỉnh sửa số liệu.</a:t>
            </a:r>
            <a:endParaRPr sz="2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229d517a8c5_0_35"/>
          <p:cNvSpPr txBox="1"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000"/>
              <a:buFont typeface="Times New Roman"/>
              <a:buNone/>
            </a:pPr>
            <a:r>
              <a:rPr lang="en-US" sz="4000" b="1">
                <a:solidFill>
                  <a:srgbClr val="FFFF00"/>
                </a:solidFill>
              </a:rPr>
              <a:t>TIN 4 – TUẦN 29</a:t>
            </a:r>
            <a:br>
              <a:rPr lang="en-US" sz="4000" b="1">
                <a:solidFill>
                  <a:srgbClr val="FFFF00"/>
                </a:solidFill>
              </a:rPr>
            </a:br>
            <a:r>
              <a:rPr lang="en-US" sz="4000" b="1"/>
              <a:t>TẠO BIỂU ĐỒ (Tiết 2) </a:t>
            </a:r>
            <a:endParaRPr sz="4000"/>
          </a:p>
        </p:txBody>
      </p:sp>
      <p:sp>
        <p:nvSpPr>
          <p:cNvPr id="255" name="Google Shape;255;g229d517a8c5_0_35"/>
          <p:cNvSpPr txBox="1"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4"/>
          <p:cNvSpPr txBox="1"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/>
              <a:t>Nội dung bài học</a:t>
            </a:r>
            <a:endParaRPr/>
          </a:p>
        </p:txBody>
      </p:sp>
      <p:sp>
        <p:nvSpPr>
          <p:cNvPr id="262" name="Google Shape;262;p24"/>
          <p:cNvSpPr txBox="1"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4000"/>
              <a:buFont typeface="Times New Roman"/>
              <a:buAutoNum type="arabicPeriod"/>
            </a:pPr>
            <a:r>
              <a:rPr lang="en-US" sz="4000" b="1"/>
              <a:t>Thay đổi kiểu biểu đồ </a:t>
            </a:r>
            <a:endParaRPr sz="4000" b="1"/>
          </a:p>
          <a:p>
            <a:pPr marL="4572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Font typeface="Times New Roman"/>
              <a:buAutoNum type="arabicPeriod"/>
            </a:pPr>
            <a:r>
              <a:rPr lang="en-US" sz="4000" b="1"/>
              <a:t>Áp dụng phong cách cho biểu đồ</a:t>
            </a:r>
            <a:endParaRPr sz="4000" b="1"/>
          </a:p>
          <a:p>
            <a:pPr marL="4572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Font typeface="Times New Roman"/>
              <a:buAutoNum type="arabicPeriod"/>
            </a:pPr>
            <a:r>
              <a:rPr lang="en-US" sz="4000" b="1"/>
              <a:t>Áp dụng bố cục cho biểu đồ</a:t>
            </a:r>
            <a:endParaRPr sz="40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Google Shape;267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25255" y="1610482"/>
            <a:ext cx="7340436" cy="51404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7009" y="1088639"/>
            <a:ext cx="987425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25"/>
          <p:cNvSpPr txBox="1"/>
          <p:nvPr/>
        </p:nvSpPr>
        <p:spPr>
          <a:xfrm>
            <a:off x="4847422" y="957252"/>
            <a:ext cx="682555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rgbClr val="AA22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Thay đổi kiểu biểu đồ</a:t>
            </a:r>
            <a:endParaRPr sz="2800" b="1" i="0" u="none" strike="noStrike" cap="none">
              <a:solidFill>
                <a:srgbClr val="AA22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0" name="Google Shape;270;p25"/>
          <p:cNvSpPr txBox="1"/>
          <p:nvPr/>
        </p:nvSpPr>
        <p:spPr>
          <a:xfrm>
            <a:off x="128150" y="2310064"/>
            <a:ext cx="4286088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Cách 1:</a:t>
            </a:r>
            <a:endParaRPr sz="26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1" name="Google Shape;271;p25"/>
          <p:cNvSpPr txBox="1"/>
          <p:nvPr/>
        </p:nvSpPr>
        <p:spPr>
          <a:xfrm>
            <a:off x="128150" y="2833284"/>
            <a:ext cx="4177227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Nhấp chuột phải vào biểu đồ, chọn </a:t>
            </a:r>
            <a:r>
              <a:rPr lang="en-US" sz="28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Change Chart Type</a:t>
            </a:r>
            <a:r>
              <a:rPr lang="en-US"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/>
          </a:p>
        </p:txBody>
      </p:sp>
      <p:sp>
        <p:nvSpPr>
          <p:cNvPr id="272" name="Google Shape;272;p25"/>
          <p:cNvSpPr txBox="1"/>
          <p:nvPr/>
        </p:nvSpPr>
        <p:spPr>
          <a:xfrm>
            <a:off x="128150" y="2310064"/>
            <a:ext cx="4286088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Cách 2:</a:t>
            </a:r>
            <a:endParaRPr sz="26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3" name="Google Shape;273;p25"/>
          <p:cNvSpPr txBox="1"/>
          <p:nvPr/>
        </p:nvSpPr>
        <p:spPr>
          <a:xfrm>
            <a:off x="128150" y="2833284"/>
            <a:ext cx="4177227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Trong </a:t>
            </a:r>
            <a:r>
              <a:rPr lang="en-US" sz="28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Chart Tools</a:t>
            </a:r>
            <a:r>
              <a:rPr lang="en-US"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thẻ </a:t>
            </a:r>
            <a:r>
              <a:rPr lang="en-US" sz="28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Design</a:t>
            </a:r>
            <a:r>
              <a:rPr lang="en-US"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nhóm </a:t>
            </a:r>
            <a:r>
              <a:rPr lang="en-US" sz="28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Type</a:t>
            </a:r>
            <a:r>
              <a:rPr lang="en-US"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chọn </a:t>
            </a:r>
            <a:r>
              <a:rPr lang="en-US" sz="28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Change Chart Type</a:t>
            </a:r>
            <a:r>
              <a:rPr lang="en-US"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/>
          </a:p>
        </p:txBody>
      </p:sp>
      <p:sp>
        <p:nvSpPr>
          <p:cNvPr id="274" name="Google Shape;274;p25"/>
          <p:cNvSpPr/>
          <p:nvPr/>
        </p:nvSpPr>
        <p:spPr>
          <a:xfrm>
            <a:off x="7574213" y="4251330"/>
            <a:ext cx="1029959" cy="2286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25"/>
          <p:cNvSpPr txBox="1"/>
          <p:nvPr/>
        </p:nvSpPr>
        <p:spPr>
          <a:xfrm>
            <a:off x="121512" y="4375466"/>
            <a:ext cx="4177227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Biểu đồ dạng </a:t>
            </a:r>
            <a:r>
              <a:rPr lang="en-US" sz="2800" b="1" i="0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Line</a:t>
            </a:r>
            <a:r>
              <a:rPr lang="en-US" sz="2800" b="0" i="0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thường được dùng để so sánh dữ liệu có xu hướng liên tục.</a:t>
            </a:r>
            <a:endParaRPr/>
          </a:p>
        </p:txBody>
      </p:sp>
      <p:pic>
        <p:nvPicPr>
          <p:cNvPr id="276" name="Google Shape;276;p2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36273" y="1618197"/>
            <a:ext cx="7329418" cy="5132768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25"/>
          <p:cNvSpPr/>
          <p:nvPr/>
        </p:nvSpPr>
        <p:spPr>
          <a:xfrm>
            <a:off x="9469115" y="1818507"/>
            <a:ext cx="457200" cy="18288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25"/>
          <p:cNvSpPr/>
          <p:nvPr/>
        </p:nvSpPr>
        <p:spPr>
          <a:xfrm>
            <a:off x="4447289" y="2001387"/>
            <a:ext cx="457200" cy="554898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25"/>
          <p:cNvSpPr txBox="1">
            <a:spLocks noGrp="1"/>
          </p:cNvSpPr>
          <p:nvPr>
            <p:ph type="body" idx="1"/>
          </p:nvPr>
        </p:nvSpPr>
        <p:spPr>
          <a:xfrm>
            <a:off x="1629706" y="69589"/>
            <a:ext cx="9784733" cy="399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▪"/>
            </a:pPr>
            <a:r>
              <a:rPr lang="en-US" sz="2800" b="1"/>
              <a:t>Sau khi chèn biểu đồ, em có thể thay đổi lại kiểu biểu đồ. Để làm việc này em có 2 cách như sau:</a:t>
            </a:r>
            <a:endParaRPr sz="2800" b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22903563d2b_0_1"/>
          <p:cNvSpPr txBox="1">
            <a:spLocks noGrp="1"/>
          </p:cNvSpPr>
          <p:nvPr>
            <p:ph type="body" idx="1"/>
          </p:nvPr>
        </p:nvSpPr>
        <p:spPr>
          <a:xfrm>
            <a:off x="-290286" y="1326496"/>
            <a:ext cx="3903641" cy="2257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▪"/>
            </a:pPr>
            <a:r>
              <a:rPr lang="en-US" sz="2800">
                <a:solidFill>
                  <a:schemeClr val="dk1"/>
                </a:solidFill>
              </a:rPr>
              <a:t>Bước 1: Chọn biểu đồ</a:t>
            </a:r>
            <a:endParaRPr sz="2800">
              <a:solidFill>
                <a:schemeClr val="dk1"/>
              </a:solidFill>
            </a:endParaRPr>
          </a:p>
          <a:p>
            <a:pPr marL="45720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▪"/>
            </a:pPr>
            <a:r>
              <a:rPr lang="en-US" sz="2800">
                <a:solidFill>
                  <a:schemeClr val="dk1"/>
                </a:solidFill>
              </a:rPr>
              <a:t>Bước 2: Vào thẻ </a:t>
            </a:r>
            <a:r>
              <a:rPr lang="en-US" sz="2800" b="1">
                <a:solidFill>
                  <a:schemeClr val="dk1"/>
                </a:solidFill>
              </a:rPr>
              <a:t>Design </a:t>
            </a:r>
            <a:r>
              <a:rPr lang="en-US" sz="2800">
                <a:solidFill>
                  <a:schemeClr val="dk1"/>
                </a:solidFill>
              </a:rPr>
              <a:t>trong </a:t>
            </a:r>
            <a:r>
              <a:rPr lang="en-US" sz="2800" b="1">
                <a:solidFill>
                  <a:schemeClr val="dk1"/>
                </a:solidFill>
              </a:rPr>
              <a:t>Chart Tools</a:t>
            </a:r>
            <a:endParaRPr/>
          </a:p>
          <a:p>
            <a:pPr marL="45720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▪"/>
            </a:pPr>
            <a:r>
              <a:rPr lang="en-US" sz="2800">
                <a:solidFill>
                  <a:schemeClr val="dk1"/>
                </a:solidFill>
              </a:rPr>
              <a:t>Bước 3: Nhóm  </a:t>
            </a:r>
            <a:r>
              <a:rPr lang="en-US" sz="2800" b="1">
                <a:solidFill>
                  <a:schemeClr val="dk1"/>
                </a:solidFill>
              </a:rPr>
              <a:t>Chart Styles </a:t>
            </a:r>
            <a:r>
              <a:rPr lang="en-US" sz="2800">
                <a:solidFill>
                  <a:schemeClr val="dk1"/>
                </a:solidFill>
              </a:rPr>
              <a:t>🡪 </a:t>
            </a:r>
            <a:r>
              <a:rPr lang="en-US" sz="2800" b="1">
                <a:solidFill>
                  <a:schemeClr val="dk1"/>
                </a:solidFill>
              </a:rPr>
              <a:t>More </a:t>
            </a:r>
            <a:r>
              <a:rPr lang="en-US" sz="2800">
                <a:solidFill>
                  <a:schemeClr val="dk1"/>
                </a:solidFill>
              </a:rPr>
              <a:t>🡪 Chọn </a:t>
            </a:r>
            <a:r>
              <a:rPr lang="en-US" sz="2800" b="1">
                <a:solidFill>
                  <a:schemeClr val="dk1"/>
                </a:solidFill>
              </a:rPr>
              <a:t>Style</a:t>
            </a:r>
            <a:endParaRPr sz="2800" b="1">
              <a:solidFill>
                <a:schemeClr val="dk1"/>
              </a:solidFill>
            </a:endParaRPr>
          </a:p>
        </p:txBody>
      </p:sp>
      <p:pic>
        <p:nvPicPr>
          <p:cNvPr id="286" name="Google Shape;286;g22903563d2b_0_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63742" y="1120877"/>
            <a:ext cx="8461877" cy="5862945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g22903563d2b_0_1"/>
          <p:cNvSpPr txBox="1"/>
          <p:nvPr/>
        </p:nvSpPr>
        <p:spPr>
          <a:xfrm>
            <a:off x="5200067" y="106510"/>
            <a:ext cx="682555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rgbClr val="AA22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Áp dụng phong cách cho biểu đồ</a:t>
            </a:r>
            <a:endParaRPr sz="2800" b="1" i="0" u="none" strike="noStrike" cap="none">
              <a:solidFill>
                <a:srgbClr val="AA22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8" name="Google Shape;288;g22903563d2b_0_1"/>
          <p:cNvSpPr/>
          <p:nvPr/>
        </p:nvSpPr>
        <p:spPr>
          <a:xfrm>
            <a:off x="9345289" y="1326495"/>
            <a:ext cx="532135" cy="226079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g22903563d2b_0_1"/>
          <p:cNvSpPr/>
          <p:nvPr/>
        </p:nvSpPr>
        <p:spPr>
          <a:xfrm>
            <a:off x="7997371" y="1552574"/>
            <a:ext cx="3338286" cy="69714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g22903563d2b_0_1"/>
          <p:cNvSpPr/>
          <p:nvPr/>
        </p:nvSpPr>
        <p:spPr>
          <a:xfrm>
            <a:off x="11016343" y="1901371"/>
            <a:ext cx="319314" cy="217716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6"/>
          <p:cNvSpPr txBox="1">
            <a:spLocks noGrp="1"/>
          </p:cNvSpPr>
          <p:nvPr>
            <p:ph type="body" idx="1"/>
          </p:nvPr>
        </p:nvSpPr>
        <p:spPr>
          <a:xfrm>
            <a:off x="-231059" y="1326495"/>
            <a:ext cx="3784000" cy="2257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▪"/>
            </a:pPr>
            <a:r>
              <a:rPr lang="en-US" sz="2800">
                <a:solidFill>
                  <a:schemeClr val="dk1"/>
                </a:solidFill>
              </a:rPr>
              <a:t>Bước 1: Chọn biểu đồ</a:t>
            </a:r>
            <a:endParaRPr sz="2800">
              <a:solidFill>
                <a:schemeClr val="dk1"/>
              </a:solidFill>
            </a:endParaRPr>
          </a:p>
          <a:p>
            <a:pPr marL="45720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▪"/>
            </a:pPr>
            <a:r>
              <a:rPr lang="en-US" sz="2800">
                <a:solidFill>
                  <a:schemeClr val="dk1"/>
                </a:solidFill>
              </a:rPr>
              <a:t>Bước 2: Vào thẻ </a:t>
            </a:r>
            <a:r>
              <a:rPr lang="en-US" sz="2800" b="1">
                <a:solidFill>
                  <a:schemeClr val="dk1"/>
                </a:solidFill>
              </a:rPr>
              <a:t>Design </a:t>
            </a:r>
            <a:r>
              <a:rPr lang="en-US" sz="2800">
                <a:solidFill>
                  <a:schemeClr val="dk1"/>
                </a:solidFill>
              </a:rPr>
              <a:t>trong </a:t>
            </a:r>
            <a:r>
              <a:rPr lang="en-US" sz="2800" b="1">
                <a:solidFill>
                  <a:schemeClr val="dk1"/>
                </a:solidFill>
              </a:rPr>
              <a:t>Chart Tools</a:t>
            </a:r>
            <a:endParaRPr/>
          </a:p>
          <a:p>
            <a:pPr marL="45720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▪"/>
            </a:pPr>
            <a:r>
              <a:rPr lang="en-US" sz="2800">
                <a:solidFill>
                  <a:schemeClr val="dk1"/>
                </a:solidFill>
              </a:rPr>
              <a:t>Bước 3: Nhóm  </a:t>
            </a:r>
            <a:r>
              <a:rPr lang="en-US" sz="2800" b="1">
                <a:solidFill>
                  <a:schemeClr val="dk1"/>
                </a:solidFill>
              </a:rPr>
              <a:t>Chart Layout </a:t>
            </a:r>
            <a:r>
              <a:rPr lang="en-US" sz="2800">
                <a:solidFill>
                  <a:schemeClr val="dk1"/>
                </a:solidFill>
              </a:rPr>
              <a:t>🡪 </a:t>
            </a:r>
            <a:r>
              <a:rPr lang="en-US" sz="2800" b="1">
                <a:solidFill>
                  <a:schemeClr val="dk1"/>
                </a:solidFill>
              </a:rPr>
              <a:t>Quick Layout </a:t>
            </a:r>
            <a:r>
              <a:rPr lang="en-US" sz="2800">
                <a:solidFill>
                  <a:schemeClr val="dk1"/>
                </a:solidFill>
              </a:rPr>
              <a:t>🡪 Chọn </a:t>
            </a:r>
            <a:r>
              <a:rPr lang="en-US" sz="2800" b="1">
                <a:solidFill>
                  <a:schemeClr val="dk1"/>
                </a:solidFill>
              </a:rPr>
              <a:t>Style</a:t>
            </a:r>
            <a:endParaRPr sz="2800" b="1">
              <a:solidFill>
                <a:schemeClr val="dk1"/>
              </a:solidFill>
            </a:endParaRPr>
          </a:p>
        </p:txBody>
      </p:sp>
      <p:pic>
        <p:nvPicPr>
          <p:cNvPr id="297" name="Google Shape;297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63742" y="1120877"/>
            <a:ext cx="8461877" cy="5862945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26"/>
          <p:cNvSpPr txBox="1"/>
          <p:nvPr/>
        </p:nvSpPr>
        <p:spPr>
          <a:xfrm>
            <a:off x="5200067" y="106510"/>
            <a:ext cx="682555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rgbClr val="AA22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Áp dụng bố cục cho biểu đồ</a:t>
            </a:r>
            <a:endParaRPr sz="2800" b="1" i="0" u="none" strike="noStrike" cap="none">
              <a:solidFill>
                <a:srgbClr val="AA22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9" name="Google Shape;299;p26"/>
          <p:cNvSpPr/>
          <p:nvPr/>
        </p:nvSpPr>
        <p:spPr>
          <a:xfrm>
            <a:off x="9345289" y="1326495"/>
            <a:ext cx="532135" cy="226079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26"/>
          <p:cNvSpPr/>
          <p:nvPr/>
        </p:nvSpPr>
        <p:spPr>
          <a:xfrm>
            <a:off x="6273070" y="1552801"/>
            <a:ext cx="1695273" cy="69714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26"/>
          <p:cNvSpPr/>
          <p:nvPr/>
        </p:nvSpPr>
        <p:spPr>
          <a:xfrm>
            <a:off x="7736114" y="1915885"/>
            <a:ext cx="243030" cy="174172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29d517a8c5_0_6"/>
          <p:cNvSpPr txBox="1"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/>
              <a:t>Ôn bài cũ</a:t>
            </a:r>
            <a:endParaRPr/>
          </a:p>
        </p:txBody>
      </p:sp>
      <p:sp>
        <p:nvSpPr>
          <p:cNvPr id="129" name="Google Shape;129;g229d517a8c5_0_6"/>
          <p:cNvSpPr txBox="1"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SzPts val="2000"/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Google Shape;306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5200" y="1140732"/>
            <a:ext cx="10639425" cy="4772025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27"/>
          <p:cNvSpPr txBox="1">
            <a:spLocks noGrp="1"/>
          </p:cNvSpPr>
          <p:nvPr>
            <p:ph type="body" idx="1"/>
          </p:nvPr>
        </p:nvSpPr>
        <p:spPr>
          <a:xfrm>
            <a:off x="965200" y="243942"/>
            <a:ext cx="9784733" cy="399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▪"/>
            </a:pPr>
            <a:r>
              <a:rPr lang="en-US" sz="3600" b="1"/>
              <a:t>Củng cố</a:t>
            </a:r>
            <a:endParaRPr sz="3600" b="1"/>
          </a:p>
        </p:txBody>
      </p:sp>
      <p:sp>
        <p:nvSpPr>
          <p:cNvPr id="308" name="Google Shape;308;p27"/>
          <p:cNvSpPr/>
          <p:nvPr/>
        </p:nvSpPr>
        <p:spPr>
          <a:xfrm>
            <a:off x="1873702" y="3526744"/>
            <a:ext cx="564697" cy="566285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" name="Google Shape;313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5200" y="1482044"/>
            <a:ext cx="10582275" cy="3400425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28"/>
          <p:cNvSpPr txBox="1">
            <a:spLocks noGrp="1"/>
          </p:cNvSpPr>
          <p:nvPr>
            <p:ph type="body" idx="1"/>
          </p:nvPr>
        </p:nvSpPr>
        <p:spPr>
          <a:xfrm>
            <a:off x="965200" y="243942"/>
            <a:ext cx="9784733" cy="399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▪"/>
            </a:pPr>
            <a:r>
              <a:rPr lang="en-US" sz="3600" b="1"/>
              <a:t>Củng cố</a:t>
            </a:r>
            <a:endParaRPr sz="3600" b="1"/>
          </a:p>
        </p:txBody>
      </p:sp>
      <p:sp>
        <p:nvSpPr>
          <p:cNvPr id="315" name="Google Shape;315;p28"/>
          <p:cNvSpPr/>
          <p:nvPr/>
        </p:nvSpPr>
        <p:spPr>
          <a:xfrm>
            <a:off x="1772102" y="3671887"/>
            <a:ext cx="564697" cy="566285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29"/>
          <p:cNvSpPr txBox="1">
            <a:spLocks noGrp="1"/>
          </p:cNvSpPr>
          <p:nvPr>
            <p:ph type="body" idx="1"/>
          </p:nvPr>
        </p:nvSpPr>
        <p:spPr>
          <a:xfrm>
            <a:off x="510940" y="0"/>
            <a:ext cx="9784733" cy="849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▪"/>
            </a:pPr>
            <a:r>
              <a:rPr lang="en-US" sz="4000" b="1"/>
              <a:t>Thực hành</a:t>
            </a:r>
            <a:endParaRPr sz="4000" b="1"/>
          </a:p>
        </p:txBody>
      </p:sp>
      <p:sp>
        <p:nvSpPr>
          <p:cNvPr id="321" name="Google Shape;321;p29"/>
          <p:cNvSpPr txBox="1">
            <a:spLocks noGrp="1"/>
          </p:cNvSpPr>
          <p:nvPr>
            <p:ph type="body" idx="2"/>
          </p:nvPr>
        </p:nvSpPr>
        <p:spPr>
          <a:xfrm>
            <a:off x="510940" y="733157"/>
            <a:ext cx="10995025" cy="1284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3600" b="1"/>
              <a:t>Mở lại bài có Slide sau và thay đổi lại kiểu Bar, phong cách và bố cục cho biểu đồ như hình bên phải</a:t>
            </a:r>
            <a:endParaRPr sz="3600" b="1"/>
          </a:p>
        </p:txBody>
      </p:sp>
      <p:graphicFrame>
        <p:nvGraphicFramePr>
          <p:cNvPr id="322" name="Google Shape;322;p29"/>
          <p:cNvGraphicFramePr/>
          <p:nvPr/>
        </p:nvGraphicFramePr>
        <p:xfrm>
          <a:off x="6531428" y="1928328"/>
          <a:ext cx="5336941" cy="4643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23" name="Google Shape;323;p29"/>
          <p:cNvGraphicFramePr/>
          <p:nvPr/>
        </p:nvGraphicFramePr>
        <p:xfrm>
          <a:off x="510940" y="2120644"/>
          <a:ext cx="5740401" cy="42587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8" name="Google Shape;328;p30"/>
          <p:cNvGraphicFramePr/>
          <p:nvPr/>
        </p:nvGraphicFramePr>
        <p:xfrm>
          <a:off x="6647543" y="595085"/>
          <a:ext cx="5254171" cy="4643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29" name="Google Shape;329;p30"/>
          <p:cNvGraphicFramePr/>
          <p:nvPr/>
        </p:nvGraphicFramePr>
        <p:xfrm>
          <a:off x="486227" y="595085"/>
          <a:ext cx="5740401" cy="42587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29d517a8c5_0_19"/>
          <p:cNvSpPr txBox="1">
            <a:spLocks noGrp="1"/>
          </p:cNvSpPr>
          <p:nvPr>
            <p:ph type="body" idx="1"/>
          </p:nvPr>
        </p:nvSpPr>
        <p:spPr>
          <a:xfrm>
            <a:off x="1275744" y="795485"/>
            <a:ext cx="9784800" cy="4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SzPts val="2000"/>
              <a:buNone/>
            </a:pPr>
            <a:endParaRPr/>
          </a:p>
        </p:txBody>
      </p:sp>
      <p:sp>
        <p:nvSpPr>
          <p:cNvPr id="136" name="Google Shape;136;g229d517a8c5_0_19"/>
          <p:cNvSpPr txBox="1">
            <a:spLocks noGrp="1"/>
          </p:cNvSpPr>
          <p:nvPr>
            <p:ph type="body" idx="2"/>
          </p:nvPr>
        </p:nvSpPr>
        <p:spPr>
          <a:xfrm>
            <a:off x="625475" y="1598613"/>
            <a:ext cx="10979100" cy="4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SzPts val="1800"/>
              <a:buNone/>
            </a:pPr>
            <a:endParaRPr/>
          </a:p>
        </p:txBody>
      </p:sp>
      <p:pic>
        <p:nvPicPr>
          <p:cNvPr id="137" name="Google Shape;137;g229d517a8c5_0_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7175" y="539625"/>
            <a:ext cx="11627074" cy="5853975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g229d517a8c5_0_19"/>
          <p:cNvSpPr/>
          <p:nvPr/>
        </p:nvSpPr>
        <p:spPr>
          <a:xfrm>
            <a:off x="1225350" y="3375300"/>
            <a:ext cx="1053900" cy="9594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29d517a8c5_0_27"/>
          <p:cNvSpPr txBox="1">
            <a:spLocks noGrp="1"/>
          </p:cNvSpPr>
          <p:nvPr>
            <p:ph type="body" idx="1"/>
          </p:nvPr>
        </p:nvSpPr>
        <p:spPr>
          <a:xfrm>
            <a:off x="81450" y="481104"/>
            <a:ext cx="10979100" cy="11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</a:pPr>
            <a:r>
              <a:rPr lang="en-US" sz="2800" b="1"/>
              <a:t>Để tạo đường viền cho toàn bộ các ô của bảng, em sẽ chọn nút lệnh nào trong danh sách tại mục Borders?</a:t>
            </a:r>
            <a:endParaRPr sz="2800" b="1"/>
          </a:p>
          <a:p>
            <a:pPr marL="457200" lvl="0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800"/>
              <a:buNone/>
            </a:pPr>
            <a:endParaRPr sz="2800" b="1"/>
          </a:p>
        </p:txBody>
      </p:sp>
      <p:sp>
        <p:nvSpPr>
          <p:cNvPr id="145" name="Google Shape;145;g229d517a8c5_0_27"/>
          <p:cNvSpPr txBox="1">
            <a:spLocks noGrp="1"/>
          </p:cNvSpPr>
          <p:nvPr>
            <p:ph type="body" idx="2"/>
          </p:nvPr>
        </p:nvSpPr>
        <p:spPr>
          <a:xfrm>
            <a:off x="625475" y="1598677"/>
            <a:ext cx="10979100" cy="25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Times New Roman"/>
              <a:buAutoNum type="alphaLcPeriod"/>
            </a:pPr>
            <a:r>
              <a:rPr lang="en-US" sz="2800" b="1">
                <a:solidFill>
                  <a:schemeClr val="dk2"/>
                </a:solidFill>
              </a:rPr>
              <a:t>No Borders</a:t>
            </a:r>
            <a:endParaRPr sz="2800" b="1">
              <a:solidFill>
                <a:schemeClr val="dk2"/>
              </a:solidFill>
            </a:endParaRPr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Times New Roman"/>
              <a:buAutoNum type="alphaLcPeriod"/>
            </a:pPr>
            <a:r>
              <a:rPr lang="en-US" sz="2800" b="1">
                <a:solidFill>
                  <a:schemeClr val="dk2"/>
                </a:solidFill>
              </a:rPr>
              <a:t>All Borders</a:t>
            </a:r>
            <a:endParaRPr sz="2800" b="1">
              <a:solidFill>
                <a:schemeClr val="dk2"/>
              </a:solidFill>
            </a:endParaRPr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Times New Roman"/>
              <a:buAutoNum type="alphaLcPeriod"/>
            </a:pPr>
            <a:r>
              <a:rPr lang="en-US" sz="2800" b="1">
                <a:solidFill>
                  <a:schemeClr val="dk2"/>
                </a:solidFill>
              </a:rPr>
              <a:t>Outside Borders</a:t>
            </a:r>
            <a:endParaRPr sz="2800" b="1">
              <a:solidFill>
                <a:schemeClr val="dk2"/>
              </a:solidFill>
            </a:endParaRPr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Times New Roman"/>
              <a:buAutoNum type="alphaLcPeriod"/>
            </a:pPr>
            <a:r>
              <a:rPr lang="en-US" sz="2800" b="1">
                <a:solidFill>
                  <a:schemeClr val="dk2"/>
                </a:solidFill>
              </a:rPr>
              <a:t>Inside Borders</a:t>
            </a:r>
            <a:endParaRPr sz="2800" b="1">
              <a:solidFill>
                <a:schemeClr val="dk2"/>
              </a:solidFill>
            </a:endParaRPr>
          </a:p>
        </p:txBody>
      </p:sp>
      <p:pic>
        <p:nvPicPr>
          <p:cNvPr id="146" name="Google Shape;146;g229d517a8c5_0_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29822" y="1185850"/>
            <a:ext cx="4491705" cy="567215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g229d517a8c5_0_27"/>
          <p:cNvSpPr/>
          <p:nvPr/>
        </p:nvSpPr>
        <p:spPr>
          <a:xfrm>
            <a:off x="625475" y="2235199"/>
            <a:ext cx="434068" cy="495175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29d517a8c5_0_0"/>
          <p:cNvSpPr txBox="1"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/>
              <a:t>Nội dung bài học</a:t>
            </a:r>
            <a:endParaRPr/>
          </a:p>
        </p:txBody>
      </p:sp>
      <p:sp>
        <p:nvSpPr>
          <p:cNvPr id="154" name="Google Shape;154;g229d517a8c5_0_0"/>
          <p:cNvSpPr txBox="1"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4000"/>
              <a:buFont typeface="Times New Roman"/>
              <a:buAutoNum type="arabicPeriod"/>
            </a:pPr>
            <a:r>
              <a:rPr lang="en-US" sz="4000" b="1"/>
              <a:t>Chèn biểu đồ </a:t>
            </a:r>
            <a:endParaRPr sz="4000" b="1"/>
          </a:p>
          <a:p>
            <a:pPr marL="4572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Font typeface="Times New Roman"/>
              <a:buAutoNum type="arabicPeriod"/>
            </a:pPr>
            <a:r>
              <a:rPr lang="en-US" sz="4000" b="1"/>
              <a:t>Điều chỉnh dữ liệu biểu đồ</a:t>
            </a:r>
            <a:endParaRPr sz="40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"/>
          <p:cNvSpPr txBox="1">
            <a:spLocks noGrp="1"/>
          </p:cNvSpPr>
          <p:nvPr>
            <p:ph type="title" idx="4294967295"/>
          </p:nvPr>
        </p:nvSpPr>
        <p:spPr>
          <a:xfrm>
            <a:off x="1203079" y="342221"/>
            <a:ext cx="9783763" cy="1508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Times New Roman"/>
              <a:buNone/>
            </a:pPr>
            <a:r>
              <a:rPr lang="en-US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ĐIỂM KIỂM TRA CUỐI KÌ 1</a:t>
            </a:r>
            <a:br>
              <a:rPr lang="en-US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b="1">
                <a:solidFill>
                  <a:srgbClr val="FFC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LỚP </a:t>
            </a:r>
            <a:r>
              <a:rPr lang="en-US" b="1">
                <a:solidFill>
                  <a:srgbClr val="FFC000"/>
                </a:solidFill>
              </a:rPr>
              <a:t>4A1</a:t>
            </a:r>
            <a:endParaRPr b="1">
              <a:solidFill>
                <a:srgbClr val="FFC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160" name="Google Shape;160;p2"/>
          <p:cNvGraphicFramePr/>
          <p:nvPr/>
        </p:nvGraphicFramePr>
        <p:xfrm>
          <a:off x="852399" y="2016125"/>
          <a:ext cx="10485125" cy="4480525"/>
        </p:xfrm>
        <a:graphic>
          <a:graphicData uri="http://schemas.openxmlformats.org/drawingml/2006/table">
            <a:tbl>
              <a:tblPr firstRow="1" bandRow="1">
                <a:gradFill>
                  <a:gsLst>
                    <a:gs pos="0">
                      <a:srgbClr val="FF9A7B"/>
                    </a:gs>
                    <a:gs pos="35000">
                      <a:srgbClr val="FFB7A2"/>
                    </a:gs>
                    <a:gs pos="100000">
                      <a:srgbClr val="FFDED7"/>
                    </a:gs>
                  </a:gsLst>
                  <a:lin ang="16200000" scaled="0"/>
                </a:gradFill>
                <a:tableStyleId>{B4612C11-389B-4B28-82C5-86564BF9CD10}</a:tableStyleId>
              </a:tblPr>
              <a:tblGrid>
                <a:gridCol w="914400"/>
                <a:gridCol w="2560325"/>
                <a:gridCol w="1752600"/>
                <a:gridCol w="1752600"/>
                <a:gridCol w="1752600"/>
                <a:gridCol w="1752600"/>
              </a:tblGrid>
              <a:tr h="640075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STT</a:t>
                      </a:r>
                      <a:endParaRPr sz="2400" b="1" u="none" strike="noStrike" cap="none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/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HỌ VÀ TÊN</a:t>
                      </a:r>
                      <a:endParaRPr sz="2400" b="1" u="none" strike="noStrike" cap="none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ĐIỂM KTCK1</a:t>
                      </a:r>
                      <a:endParaRPr sz="2400" b="1" u="none" strike="noStrike" cap="none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TỔNG ĐIỂM</a:t>
                      </a:r>
                      <a:endParaRPr sz="2400" b="1" u="none" strike="noStrike" cap="none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/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GHI CHÚ</a:t>
                      </a:r>
                      <a:endParaRPr sz="2400" b="1" u="none" strike="noStrike" cap="none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/>
                </a:tc>
              </a:tr>
              <a:tr h="6400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LT</a:t>
                      </a:r>
                      <a:endParaRPr sz="2400" b="1" u="none" strike="noStrike" cap="none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TH</a:t>
                      </a:r>
                      <a:endParaRPr sz="2400" b="1" u="none" strike="noStrike" cap="none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400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01</a:t>
                      </a:r>
                      <a:endParaRPr sz="2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Nguyễn A</a:t>
                      </a:r>
                      <a:endParaRPr sz="2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5</a:t>
                      </a:r>
                      <a:endParaRPr sz="2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5</a:t>
                      </a:r>
                      <a:endParaRPr sz="2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10</a:t>
                      </a:r>
                      <a:endParaRPr sz="2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endParaRPr sz="2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/>
                </a:tc>
              </a:tr>
              <a:tr h="6400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02</a:t>
                      </a:r>
                      <a:endParaRPr sz="2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Vũ B</a:t>
                      </a:r>
                      <a:endParaRPr sz="2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4</a:t>
                      </a:r>
                      <a:endParaRPr sz="2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5</a:t>
                      </a:r>
                      <a:endParaRPr sz="2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9</a:t>
                      </a:r>
                      <a:endParaRPr sz="2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endParaRPr sz="2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/>
                </a:tc>
              </a:tr>
              <a:tr h="6400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03</a:t>
                      </a:r>
                      <a:endParaRPr sz="2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Lê C</a:t>
                      </a:r>
                      <a:endParaRPr sz="2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5</a:t>
                      </a:r>
                      <a:endParaRPr sz="2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4</a:t>
                      </a:r>
                      <a:endParaRPr sz="2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9</a:t>
                      </a:r>
                      <a:endParaRPr sz="2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endParaRPr sz="2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/>
                </a:tc>
              </a:tr>
              <a:tr h="6400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04</a:t>
                      </a:r>
                      <a:endParaRPr sz="2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Trần D</a:t>
                      </a:r>
                      <a:endParaRPr sz="2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4</a:t>
                      </a:r>
                      <a:endParaRPr sz="2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4</a:t>
                      </a:r>
                      <a:endParaRPr sz="2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8</a:t>
                      </a:r>
                      <a:endParaRPr sz="2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endParaRPr sz="2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/>
                </a:tc>
              </a:tr>
              <a:tr h="6400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05</a:t>
                      </a:r>
                      <a:endParaRPr sz="2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Phạm E</a:t>
                      </a:r>
                      <a:endParaRPr sz="2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5</a:t>
                      </a:r>
                      <a:endParaRPr sz="2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5</a:t>
                      </a:r>
                      <a:endParaRPr sz="2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10</a:t>
                      </a:r>
                      <a:endParaRPr sz="2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endParaRPr sz="2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g229b2881312_0_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4313" y="250700"/>
            <a:ext cx="11803376" cy="6034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1" name="Google Shape;171;p3"/>
          <p:cNvGraphicFramePr/>
          <p:nvPr/>
        </p:nvGraphicFramePr>
        <p:xfrm>
          <a:off x="1465943" y="827314"/>
          <a:ext cx="9245600" cy="50654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2" name="Google Shape;172;p3"/>
          <p:cNvSpPr txBox="1"/>
          <p:nvPr/>
        </p:nvSpPr>
        <p:spPr>
          <a:xfrm>
            <a:off x="0" y="0"/>
            <a:ext cx="109461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70C0"/>
                </a:solidFill>
              </a:rPr>
              <a:t>BIỂU ĐỒ DẠNG THANH TRONG POWER POINT</a:t>
            </a:r>
            <a:endParaRPr sz="2800" b="1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7" name="Google Shape;177;p4"/>
          <p:cNvGraphicFramePr/>
          <p:nvPr/>
        </p:nvGraphicFramePr>
        <p:xfrm>
          <a:off x="569650" y="764249"/>
          <a:ext cx="11205000" cy="586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8" name="Google Shape;178;p4"/>
          <p:cNvSpPr txBox="1"/>
          <p:nvPr/>
        </p:nvSpPr>
        <p:spPr>
          <a:xfrm>
            <a:off x="0" y="0"/>
            <a:ext cx="108045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70C0"/>
                </a:solidFill>
              </a:rPr>
              <a:t>BIỂU ĐỒ DẠNG ĐƯỜNG TRONG POWER POINT</a:t>
            </a:r>
            <a:endParaRPr sz="2800" b="1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8&quot; unique_id=&quot;10075&quot;&gt;&lt;/object&gt;&lt;object type=&quot;2&quot; unique_id=&quot;10076&quot;&gt;&lt;object type=&quot;3&quot; unique_id=&quot;10077&quot;&gt;&lt;property id=&quot;20148&quot; value=&quot;5&quot;/&gt;&lt;property id=&quot;20300&quot; value=&quot;Slide 1 - &amp;quot;TIN 4 – TUẦN 29&amp;#x0D;&amp;#x0A;TẠO BIỂU ĐỒ (Tiết 1) &amp;quot;&quot;/&gt;&lt;property id=&quot;20307&quot; value=&quot;256&quot;/&gt;&lt;/object&gt;&lt;object type=&quot;3&quot; unique_id=&quot;10078&quot;&gt;&lt;property id=&quot;20148&quot; value=&quot;5&quot;/&gt;&lt;property id=&quot;20300&quot; value=&quot;Slide 2 - &amp;quot;Ôn bài cũ&amp;quot;&quot;/&gt;&lt;property id=&quot;20307&quot; value=&quot;257&quot;/&gt;&lt;/object&gt;&lt;object type=&quot;3&quot; unique_id=&quot;10079&quot;&gt;&lt;property id=&quot;20148&quot; value=&quot;5&quot;/&gt;&lt;property id=&quot;20300&quot; value=&quot;Slide 3&quot;/&gt;&lt;property id=&quot;20307&quot; value=&quot;258&quot;/&gt;&lt;/object&gt;&lt;object type=&quot;3&quot; unique_id=&quot;10080&quot;&gt;&lt;property id=&quot;20148&quot; value=&quot;5&quot;/&gt;&lt;property id=&quot;20300&quot; value=&quot;Slide 4&quot;/&gt;&lt;property id=&quot;20307&quot; value=&quot;259&quot;/&gt;&lt;/object&gt;&lt;object type=&quot;3&quot; unique_id=&quot;10081&quot;&gt;&lt;property id=&quot;20148&quot; value=&quot;5&quot;/&gt;&lt;property id=&quot;20300&quot; value=&quot;Slide 5 - &amp;quot;Nội dung bài học&amp;quot;&quot;/&gt;&lt;property id=&quot;20307&quot; value=&quot;260&quot;/&gt;&lt;/object&gt;&lt;object type=&quot;3&quot; unique_id=&quot;10082&quot;&gt;&lt;property id=&quot;20148&quot; value=&quot;5&quot;/&gt;&lt;property id=&quot;20300&quot; value=&quot;Slide 6 - &amp;quot;ĐIỂM KIỂM TRA CUỐI KÌ 1&amp;#x0D;&amp;#x0A;LỚP 4A1&amp;quot;&quot;/&gt;&lt;property id=&quot;20307&quot; value=&quot;261&quot;/&gt;&lt;/object&gt;&lt;object type=&quot;3&quot; unique_id=&quot;10083&quot;&gt;&lt;property id=&quot;20148&quot; value=&quot;5&quot;/&gt;&lt;property id=&quot;20300&quot; value=&quot;Slide 7&quot;/&gt;&lt;property id=&quot;20307&quot; value=&quot;262&quot;/&gt;&lt;/object&gt;&lt;object type=&quot;3&quot; unique_id=&quot;10084&quot;&gt;&lt;property id=&quot;20148&quot; value=&quot;5&quot;/&gt;&lt;property id=&quot;20300&quot; value=&quot;Slide 8&quot;/&gt;&lt;property id=&quot;20307&quot; value=&quot;263&quot;/&gt;&lt;/object&gt;&lt;object type=&quot;3&quot; unique_id=&quot;10085&quot;&gt;&lt;property id=&quot;20148&quot; value=&quot;5&quot;/&gt;&lt;property id=&quot;20300&quot; value=&quot;Slide 9&quot;/&gt;&lt;property id=&quot;20307&quot; value=&quot;264&quot;/&gt;&lt;/object&gt;&lt;object type=&quot;3&quot; unique_id=&quot;10086&quot;&gt;&lt;property id=&quot;20148&quot; value=&quot;5&quot;/&gt;&lt;property id=&quot;20300&quot; value=&quot;Slide 10&quot;/&gt;&lt;property id=&quot;20307&quot; value=&quot;265&quot;/&gt;&lt;/object&gt;&lt;object type=&quot;3&quot; unique_id=&quot;10087&quot;&gt;&lt;property id=&quot;20148&quot; value=&quot;5&quot;/&gt;&lt;property id=&quot;20300&quot; value=&quot;Slide 11 - &amp;quot;Hoạt động 1: Tìm hiểu kiến thức&amp;quot;&quot;/&gt;&lt;property id=&quot;20307&quot; value=&quot;266&quot;/&gt;&lt;/object&gt;&lt;object type=&quot;3&quot; unique_id=&quot;10088&quot;&gt;&lt;property id=&quot;20148&quot; value=&quot;5&quot;/&gt;&lt;property id=&quot;20300&quot; value=&quot;Slide 12 - &amp;quot;Hoạt động 1: Tìm hiểu kiến thức&amp;quot;&quot;/&gt;&lt;property id=&quot;20307&quot; value=&quot;267&quot;/&gt;&lt;/object&gt;&lt;object type=&quot;3&quot; unique_id=&quot;10089&quot;&gt;&lt;property id=&quot;20148&quot; value=&quot;5&quot;/&gt;&lt;property id=&quot;20300&quot; value=&quot;Slide 13 - &amp;quot;Hoạt động 1: Tìm hiểu kiến thức&amp;quot;&quot;/&gt;&lt;property id=&quot;20307&quot; value=&quot;268&quot;/&gt;&lt;/object&gt;&lt;object type=&quot;3&quot; unique_id=&quot;10090&quot;&gt;&lt;property id=&quot;20148&quot; value=&quot;5&quot;/&gt;&lt;property id=&quot;20300&quot; value=&quot;Slide 14&quot;/&gt;&lt;property id=&quot;20307&quot; value=&quot;269&quot;/&gt;&lt;/object&gt;&lt;object type=&quot;3&quot; unique_id=&quot;10091&quot;&gt;&lt;property id=&quot;20148&quot; value=&quot;5&quot;/&gt;&lt;property id=&quot;20300&quot; value=&quot;Slide 15 - &amp;quot;TIN 4 – TUẦN 29&amp;#x0D;&amp;#x0A;TẠO BIỂU ĐỒ (Tiết 2) &amp;quot;&quot;/&gt;&lt;property id=&quot;20307&quot; value=&quot;270&quot;/&gt;&lt;/object&gt;&lt;object type=&quot;3&quot; unique_id=&quot;10092&quot;&gt;&lt;property id=&quot;20148&quot; value=&quot;5&quot;/&gt;&lt;property id=&quot;20300&quot; value=&quot;Slide 16 - &amp;quot;Nội dung bài học&amp;quot;&quot;/&gt;&lt;property id=&quot;20307&quot; value=&quot;271&quot;/&gt;&lt;/object&gt;&lt;object type=&quot;3&quot; unique_id=&quot;10093&quot;&gt;&lt;property id=&quot;20148&quot; value=&quot;5&quot;/&gt;&lt;property id=&quot;20300&quot; value=&quot;Slide 17&quot;/&gt;&lt;property id=&quot;20307&quot; value=&quot;272&quot;/&gt;&lt;/object&gt;&lt;object type=&quot;3&quot; unique_id=&quot;10094&quot;&gt;&lt;property id=&quot;20148&quot; value=&quot;5&quot;/&gt;&lt;property id=&quot;20300&quot; value=&quot;Slide 18&quot;/&gt;&lt;property id=&quot;20307&quot; value=&quot;273&quot;/&gt;&lt;/object&gt;&lt;object type=&quot;3&quot; unique_id=&quot;10095&quot;&gt;&lt;property id=&quot;20148&quot; value=&quot;5&quot;/&gt;&lt;property id=&quot;20300&quot; value=&quot;Slide 19&quot;/&gt;&lt;property id=&quot;20307&quot; value=&quot;274&quot;/&gt;&lt;/object&gt;&lt;object type=&quot;3&quot; unique_id=&quot;10096&quot;&gt;&lt;property id=&quot;20148&quot; value=&quot;5&quot;/&gt;&lt;property id=&quot;20300&quot; value=&quot;Slide 20&quot;/&gt;&lt;property id=&quot;20307&quot; value=&quot;275&quot;/&gt;&lt;/object&gt;&lt;object type=&quot;3&quot; unique_id=&quot;10097&quot;&gt;&lt;property id=&quot;20148&quot; value=&quot;5&quot;/&gt;&lt;property id=&quot;20300&quot; value=&quot;Slide 21&quot;/&gt;&lt;property id=&quot;20307&quot; value=&quot;276&quot;/&gt;&lt;/object&gt;&lt;object type=&quot;3&quot; unique_id=&quot;10098&quot;&gt;&lt;property id=&quot;20148&quot; value=&quot;5&quot;/&gt;&lt;property id=&quot;20300&quot; value=&quot;Slide 22&quot;/&gt;&lt;property id=&quot;20307&quot; value=&quot;277&quot;/&gt;&lt;/object&gt;&lt;object type=&quot;3&quot; unique_id=&quot;10099&quot;&gt;&lt;property id=&quot;20148&quot; value=&quot;5&quot;/&gt;&lt;property id=&quot;20300&quot; value=&quot;Slide 23&quot;/&gt;&lt;property id=&quot;20307&quot; value=&quot;27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657</Words>
  <Application>Microsoft Office PowerPoint</Application>
  <PresentationFormat>Custom</PresentationFormat>
  <Paragraphs>119</Paragraphs>
  <Slides>23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Banded</vt:lpstr>
      <vt:lpstr>Banded</vt:lpstr>
      <vt:lpstr>TIN 4 – TUẦN 29 TẠO BIỂU ĐỒ (Tiết 1) </vt:lpstr>
      <vt:lpstr>Ôn bài cũ</vt:lpstr>
      <vt:lpstr>PowerPoint Presentation</vt:lpstr>
      <vt:lpstr>PowerPoint Presentation</vt:lpstr>
      <vt:lpstr>Nội dung bài học</vt:lpstr>
      <vt:lpstr>ĐIỂM KIỂM TRA CUỐI KÌ 1 LỚP 4A1</vt:lpstr>
      <vt:lpstr>PowerPoint Presentation</vt:lpstr>
      <vt:lpstr>PowerPoint Presentation</vt:lpstr>
      <vt:lpstr>PowerPoint Presentation</vt:lpstr>
      <vt:lpstr>PowerPoint Presentation</vt:lpstr>
      <vt:lpstr>Hoạt động 1: Tìm hiểu kiến thức</vt:lpstr>
      <vt:lpstr>Hoạt động 1: Tìm hiểu kiến thức</vt:lpstr>
      <vt:lpstr>Hoạt động 1: Tìm hiểu kiến thức</vt:lpstr>
      <vt:lpstr>PowerPoint Presentation</vt:lpstr>
      <vt:lpstr>TIN 4 – TUẦN 29 TẠO BIỂU ĐỒ (Tiết 2) </vt:lpstr>
      <vt:lpstr>Nội dung bài học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TIN 4 – TUẦN 29 TẠO BIỂU ĐỒ (Tiết 1) </dc:title>
  <dc:creator>Nguyen Thanh Trung</dc:creator>
  <cp:lastModifiedBy>MTC</cp:lastModifiedBy>
  <cp:revision>2</cp:revision>
  <dcterms:created xsi:type="dcterms:W3CDTF">2014-06-09T03:12:12Z</dcterms:created>
  <dcterms:modified xsi:type="dcterms:W3CDTF">2023-04-03T08:31:04Z</dcterms:modified>
</cp:coreProperties>
</file>