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4" r:id="rId9"/>
    <p:sldId id="265" r:id="rId10"/>
  </p:sldIdLst>
  <p:sldSz cx="12192000" cy="6858000"/>
  <p:notesSz cx="6858000" cy="9144000"/>
  <p:custDataLst>
    <p:tags r:id="rId12"/>
  </p:custData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13" roundtripDataSignature="AMtx7mgBkCxQg3RnLNVqTwJlHmbstdnUZ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70" d="100"/>
          <a:sy n="70" d="100"/>
        </p:scale>
        <p:origin x="-78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customschemas.google.com/relationships/presentationmetadata" Target="metadata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gs" Target="tags/tag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95703922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93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0" name="Google Shape;10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g1b6361132bb_0_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8" name="Google Shape;108;g1b6361132bb_0_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g1b6361132bb_0_1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6" name="Google Shape;116;g1b6361132bb_0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g1b6361132bb_0_2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1" name="Google Shape;131;g1b6361132bb_0_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Relationship Id="rId9" Type="http://schemas.openxmlformats.org/officeDocument/2006/relationships/image" Target="../media/image9.gif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blipFill>
          <a:blip r:embed="rId2">
            <a:alphaModFix amt="25000"/>
          </a:blip>
          <a:stretch>
            <a:fillRect/>
          </a:stretch>
        </a:blipFill>
        <a:effectLst/>
      </p:bgPr>
    </p:bg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9"/>
          <p:cNvSpPr txBox="1">
            <a:spLocks noGrp="1"/>
          </p:cNvSpPr>
          <p:nvPr>
            <p:ph type="ctrTitle"/>
          </p:nvPr>
        </p:nvSpPr>
        <p:spPr>
          <a:xfrm>
            <a:off x="104633" y="3343701"/>
            <a:ext cx="9144000" cy="16675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  <a:defRPr sz="5400"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19"/>
          <p:cNvSpPr txBox="1">
            <a:spLocks noGrp="1"/>
          </p:cNvSpPr>
          <p:nvPr>
            <p:ph type="subTitle" idx="1"/>
          </p:nvPr>
        </p:nvSpPr>
        <p:spPr>
          <a:xfrm>
            <a:off x="104633" y="5119007"/>
            <a:ext cx="9144000" cy="12373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  <a:defRPr sz="3200">
                <a:latin typeface="Arial"/>
                <a:ea typeface="Arial"/>
                <a:cs typeface="Arial"/>
                <a:sym typeface="Arial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8" name="Google Shape;18;p1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1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1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21" name="Google Shape;21;p1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-1225948" y="4909688"/>
            <a:ext cx="1101981" cy="1340988"/>
          </a:xfrm>
          <a:prstGeom prst="rect">
            <a:avLst/>
          </a:prstGeom>
          <a:noFill/>
          <a:ln>
            <a:noFill/>
          </a:ln>
        </p:spPr>
      </p:pic>
      <p:pic>
        <p:nvPicPr>
          <p:cNvPr id="22" name="Google Shape;22;p19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-1442554" y="1672202"/>
            <a:ext cx="1318587" cy="1360965"/>
          </a:xfrm>
          <a:prstGeom prst="rect">
            <a:avLst/>
          </a:prstGeom>
          <a:noFill/>
          <a:ln>
            <a:noFill/>
          </a:ln>
        </p:spPr>
      </p:pic>
      <p:pic>
        <p:nvPicPr>
          <p:cNvPr id="23" name="Google Shape;23;p19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4053385" y="-1840438"/>
            <a:ext cx="1246496" cy="1242486"/>
          </a:xfrm>
          <a:prstGeom prst="rect">
            <a:avLst/>
          </a:prstGeom>
          <a:noFill/>
          <a:ln>
            <a:noFill/>
          </a:ln>
        </p:spPr>
      </p:pic>
      <p:pic>
        <p:nvPicPr>
          <p:cNvPr id="24" name="Google Shape;24;p19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666750" y="-2269636"/>
            <a:ext cx="1253758" cy="1216042"/>
          </a:xfrm>
          <a:prstGeom prst="rect">
            <a:avLst/>
          </a:prstGeom>
          <a:noFill/>
          <a:ln>
            <a:noFill/>
          </a:ln>
        </p:spPr>
      </p:pic>
      <p:pic>
        <p:nvPicPr>
          <p:cNvPr id="25" name="Google Shape;25;p19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12753241" y="2099867"/>
            <a:ext cx="1261281" cy="1243834"/>
          </a:xfrm>
          <a:prstGeom prst="rect">
            <a:avLst/>
          </a:prstGeom>
          <a:noFill/>
          <a:ln>
            <a:noFill/>
          </a:ln>
        </p:spPr>
      </p:pic>
      <p:pic>
        <p:nvPicPr>
          <p:cNvPr id="26" name="Google Shape;26;p19"/>
          <p:cNvPicPr preferRelativeResize="0"/>
          <p:nvPr/>
        </p:nvPicPr>
        <p:blipFill rotWithShape="1">
          <a:blip r:embed="rId8">
            <a:alphaModFix/>
          </a:blip>
          <a:srcRect/>
          <a:stretch/>
        </p:blipFill>
        <p:spPr>
          <a:xfrm>
            <a:off x="14371239" y="2039942"/>
            <a:ext cx="1230995" cy="1303759"/>
          </a:xfrm>
          <a:prstGeom prst="rect">
            <a:avLst/>
          </a:prstGeom>
          <a:noFill/>
          <a:ln>
            <a:noFill/>
          </a:ln>
        </p:spPr>
      </p:pic>
      <p:pic>
        <p:nvPicPr>
          <p:cNvPr id="27" name="Google Shape;27;p19" descr="Image result for magician clipart"/>
          <p:cNvPicPr preferRelativeResize="0"/>
          <p:nvPr/>
        </p:nvPicPr>
        <p:blipFill rotWithShape="1">
          <a:blip r:embed="rId9">
            <a:alphaModFix/>
          </a:blip>
          <a:srcRect/>
          <a:stretch/>
        </p:blipFill>
        <p:spPr>
          <a:xfrm>
            <a:off x="-2238773" y="743521"/>
            <a:ext cx="2308225" cy="160916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2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1" name="Google Shape;81;p28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2" name="Google Shape;82;p2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2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4" name="Google Shape;84;p2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29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7" name="Google Shape;87;p29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8" name="Google Shape;88;p2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9" name="Google Shape;89;p2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0" name="Google Shape;90;p2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2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20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1" name="Google Shape;31;p2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2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2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21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21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7" name="Google Shape;37;p2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2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2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2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2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3" name="Google Shape;43;p22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2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2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2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23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23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0" name="Google Shape;50;p23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1" name="Google Shape;51;p23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2" name="Google Shape;52;p23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3" name="Google Shape;53;p2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2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2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2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8" name="Google Shape;58;p2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2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2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2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2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2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26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26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8" name="Google Shape;68;p26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9" name="Google Shape;69;p2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2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2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27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27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75" name="Google Shape;75;p27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76" name="Google Shape;76;p2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2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2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3">
            <a:alphaModFix amt="25000"/>
          </a:blip>
          <a:stretch>
            <a:fillRect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8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318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4191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Char char="•"/>
              <a:defRPr sz="3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4064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937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1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1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2000">
        <p14:prism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7" Type="http://schemas.openxmlformats.org/officeDocument/2006/relationships/image" Target="../media/image19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jpg"/><Relationship Id="rId5" Type="http://schemas.openxmlformats.org/officeDocument/2006/relationships/image" Target="../media/image17.jpg"/><Relationship Id="rId4" Type="http://schemas.openxmlformats.org/officeDocument/2006/relationships/image" Target="../media/image16.jpg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"/>
          <p:cNvSpPr txBox="1">
            <a:spLocks noGrp="1"/>
          </p:cNvSpPr>
          <p:nvPr>
            <p:ph type="ctrTitle"/>
          </p:nvPr>
        </p:nvSpPr>
        <p:spPr>
          <a:xfrm>
            <a:off x="104633" y="2971742"/>
            <a:ext cx="9144000" cy="16675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Times New Roman"/>
              <a:buNone/>
            </a:pPr>
            <a:r>
              <a:rPr lang="en-US" sz="6000" b="1">
                <a:latin typeface="Times New Roman"/>
                <a:ea typeface="Times New Roman"/>
                <a:cs typeface="Times New Roman"/>
                <a:sym typeface="Times New Roman"/>
              </a:rPr>
              <a:t>Tin 4 – Tuần 24</a:t>
            </a:r>
            <a:endParaRPr sz="6000" b="1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96" name="Google Shape;96;p1"/>
          <p:cNvSpPr txBox="1">
            <a:spLocks noGrp="1"/>
          </p:cNvSpPr>
          <p:nvPr>
            <p:ph type="subTitle" idx="1"/>
          </p:nvPr>
        </p:nvSpPr>
        <p:spPr>
          <a:xfrm>
            <a:off x="104633" y="4282099"/>
            <a:ext cx="9144000" cy="19714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600"/>
              <a:buNone/>
            </a:pPr>
            <a:r>
              <a:rPr lang="en-US" sz="4600" b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Thay đổi bố cục biểu đồ (T1)</a:t>
            </a:r>
            <a:endParaRPr sz="3600" b="1">
              <a:solidFill>
                <a:srgbClr val="FF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ctr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002060"/>
              </a:buClr>
              <a:buSzPts val="3600"/>
              <a:buNone/>
            </a:pPr>
            <a:r>
              <a:rPr lang="en-US" sz="3600" b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SGK trang 26</a:t>
            </a:r>
            <a:endParaRPr sz="4000" b="1">
              <a:solidFill>
                <a:srgbClr val="00206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97" name="Google Shape;97;p1" descr="Image result for Computer Mouse animations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073810" y="3343701"/>
            <a:ext cx="2895600" cy="3524251"/>
          </a:xfrm>
          <a:prstGeom prst="rect">
            <a:avLst/>
          </a:prstGeom>
          <a:noFill/>
          <a:ln>
            <a:noFill/>
          </a:ln>
          <a:effectLst>
            <a:outerShdw blurRad="292100" dist="139700" dir="2700000" algn="tl" rotWithShape="0">
              <a:srgbClr val="333333">
                <a:alpha val="64705"/>
              </a:srgbClr>
            </a:outerShdw>
          </a:effec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/>
                                        <p:tgtEl>
                                          <p:spTgt spid="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"/>
          <p:cNvSpPr txBox="1">
            <a:spLocks noGrp="1"/>
          </p:cNvSpPr>
          <p:nvPr>
            <p:ph type="title"/>
          </p:nvPr>
        </p:nvSpPr>
        <p:spPr>
          <a:xfrm>
            <a:off x="3352801" y="207820"/>
            <a:ext cx="8320173" cy="6770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3600"/>
              <a:buFont typeface="Times New Roman"/>
              <a:buNone/>
            </a:pPr>
            <a:r>
              <a:rPr lang="en-US" sz="3600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Hoạt động Tìm hiểu kiến thức</a:t>
            </a:r>
            <a:endParaRPr sz="3600">
              <a:solidFill>
                <a:srgbClr val="0000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103" name="Google Shape;103;p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37011" y="1092644"/>
            <a:ext cx="987425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104" name="Google Shape;104;p2"/>
          <p:cNvSpPr txBox="1"/>
          <p:nvPr/>
        </p:nvSpPr>
        <p:spPr>
          <a:xfrm>
            <a:off x="1796675" y="1593303"/>
            <a:ext cx="9876300" cy="9565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lvl="0" indent="0" algn="l" rtl="0">
              <a:lnSpc>
                <a:spcPct val="10791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600" b="1" dirty="0" err="1">
                <a:latin typeface="Times New Roman"/>
                <a:ea typeface="Times New Roman"/>
                <a:cs typeface="Times New Roman"/>
                <a:sym typeface="Times New Roman"/>
              </a:rPr>
              <a:t>Làm</a:t>
            </a:r>
            <a:r>
              <a:rPr lang="en-US" sz="2600" b="1" dirty="0"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600" b="1" dirty="0" err="1">
                <a:latin typeface="Times New Roman"/>
                <a:ea typeface="Times New Roman"/>
                <a:cs typeface="Times New Roman"/>
                <a:sym typeface="Times New Roman"/>
              </a:rPr>
              <a:t>việc</a:t>
            </a:r>
            <a:r>
              <a:rPr lang="en-US" sz="2600" b="1" dirty="0"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600" b="1" dirty="0" err="1">
                <a:latin typeface="Times New Roman"/>
                <a:ea typeface="Times New Roman"/>
                <a:cs typeface="Times New Roman"/>
                <a:sym typeface="Times New Roman"/>
              </a:rPr>
              <a:t>theo</a:t>
            </a:r>
            <a:r>
              <a:rPr lang="en-US" sz="2600" b="1" dirty="0"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600" b="1" dirty="0" err="1">
                <a:latin typeface="Times New Roman"/>
                <a:ea typeface="Times New Roman"/>
                <a:cs typeface="Times New Roman"/>
                <a:sym typeface="Times New Roman"/>
              </a:rPr>
              <a:t>nhóm</a:t>
            </a:r>
            <a:r>
              <a:rPr lang="en-US" sz="2600" b="1" dirty="0">
                <a:latin typeface="Times New Roman"/>
                <a:ea typeface="Times New Roman"/>
                <a:cs typeface="Times New Roman"/>
                <a:sym typeface="Times New Roman"/>
              </a:rPr>
              <a:t> - 5 </a:t>
            </a:r>
            <a:r>
              <a:rPr lang="en-US" sz="2600" b="1" dirty="0" err="1">
                <a:latin typeface="Times New Roman"/>
                <a:ea typeface="Times New Roman"/>
                <a:cs typeface="Times New Roman"/>
                <a:sym typeface="Times New Roman"/>
              </a:rPr>
              <a:t>phút</a:t>
            </a:r>
            <a:r>
              <a:rPr lang="en-US" sz="2600" b="1" dirty="0">
                <a:latin typeface="Times New Roman"/>
                <a:ea typeface="Times New Roman"/>
                <a:cs typeface="Times New Roman"/>
                <a:sym typeface="Times New Roman"/>
              </a:rPr>
              <a:t>: </a:t>
            </a:r>
            <a:r>
              <a:rPr lang="en-US" sz="2600" b="1" dirty="0" err="1">
                <a:latin typeface="Times New Roman"/>
                <a:ea typeface="Times New Roman"/>
                <a:cs typeface="Times New Roman"/>
                <a:sym typeface="Times New Roman"/>
              </a:rPr>
              <a:t>Đọc</a:t>
            </a:r>
            <a:r>
              <a:rPr lang="en-US" sz="2600" b="1" dirty="0"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600" b="1" dirty="0" smtClean="0">
                <a:latin typeface="Times New Roman"/>
                <a:ea typeface="Times New Roman"/>
                <a:cs typeface="Times New Roman"/>
                <a:sym typeface="Times New Roman"/>
              </a:rPr>
              <a:t>SGK tr.26 </a:t>
            </a:r>
            <a:r>
              <a:rPr lang="en-US" sz="2600" b="1" dirty="0" err="1">
                <a:latin typeface="Times New Roman"/>
                <a:ea typeface="Times New Roman"/>
                <a:cs typeface="Times New Roman"/>
                <a:sym typeface="Times New Roman"/>
              </a:rPr>
              <a:t>và</a:t>
            </a:r>
            <a:r>
              <a:rPr lang="en-US" sz="2600" b="1" dirty="0"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600" b="1" dirty="0" err="1">
                <a:latin typeface="Times New Roman"/>
                <a:ea typeface="Times New Roman"/>
                <a:cs typeface="Times New Roman"/>
                <a:sym typeface="Times New Roman"/>
              </a:rPr>
              <a:t>tìm</a:t>
            </a:r>
            <a:r>
              <a:rPr lang="en-US" sz="2600" b="1" dirty="0"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600" b="1" dirty="0" err="1" smtClean="0">
                <a:latin typeface="Times New Roman"/>
                <a:ea typeface="Times New Roman"/>
                <a:cs typeface="Times New Roman"/>
                <a:sym typeface="Times New Roman"/>
              </a:rPr>
              <a:t>hiểu</a:t>
            </a:r>
            <a:r>
              <a:rPr lang="en-US" sz="2600" b="1" dirty="0" smtClean="0"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600" b="1" dirty="0" err="1" smtClean="0">
                <a:latin typeface="Times New Roman"/>
                <a:ea typeface="Times New Roman"/>
                <a:cs typeface="Times New Roman"/>
                <a:sym typeface="Times New Roman"/>
              </a:rPr>
              <a:t>thành</a:t>
            </a:r>
            <a:r>
              <a:rPr lang="en-US" sz="2600" b="1" dirty="0" smtClean="0"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600" b="1" dirty="0" err="1" smtClean="0">
                <a:latin typeface="Times New Roman"/>
                <a:ea typeface="Times New Roman"/>
                <a:cs typeface="Times New Roman"/>
                <a:sym typeface="Times New Roman"/>
              </a:rPr>
              <a:t>phần</a:t>
            </a:r>
            <a:r>
              <a:rPr lang="en-US" sz="2600" b="1" dirty="0" smtClean="0"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600" b="1" dirty="0" err="1" smtClean="0">
                <a:latin typeface="Times New Roman"/>
                <a:ea typeface="Times New Roman"/>
                <a:cs typeface="Times New Roman"/>
                <a:sym typeface="Times New Roman"/>
              </a:rPr>
              <a:t>của</a:t>
            </a:r>
            <a:r>
              <a:rPr lang="en-US" sz="2600" b="1" dirty="0" smtClean="0"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600" b="1" dirty="0" err="1" smtClean="0">
                <a:latin typeface="Times New Roman"/>
                <a:ea typeface="Times New Roman"/>
                <a:cs typeface="Times New Roman"/>
                <a:sym typeface="Times New Roman"/>
              </a:rPr>
              <a:t>biểu</a:t>
            </a:r>
            <a:r>
              <a:rPr lang="en-US" sz="2600" b="1" dirty="0" smtClean="0"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600" b="1" dirty="0" err="1" smtClean="0">
                <a:latin typeface="Times New Roman"/>
                <a:ea typeface="Times New Roman"/>
                <a:cs typeface="Times New Roman"/>
                <a:sym typeface="Times New Roman"/>
              </a:rPr>
              <a:t>đồ</a:t>
            </a:r>
            <a:endParaRPr lang="en-US" sz="2600" b="1" dirty="0" smtClean="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05" name="Google Shape;105;p2"/>
          <p:cNvSpPr txBox="1"/>
          <p:nvPr/>
        </p:nvSpPr>
        <p:spPr>
          <a:xfrm>
            <a:off x="2124461" y="946803"/>
            <a:ext cx="7021800" cy="64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07916"/>
              </a:lnSpc>
              <a:spcBef>
                <a:spcPts val="0"/>
              </a:spcBef>
              <a:spcAft>
                <a:spcPts val="95"/>
              </a:spcAft>
              <a:buNone/>
            </a:pPr>
            <a:r>
              <a:rPr lang="en-US" sz="30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1. </a:t>
            </a:r>
            <a:r>
              <a:rPr lang="en-US" sz="3000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Bố</a:t>
            </a:r>
            <a:r>
              <a:rPr lang="en-US" sz="30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000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cục</a:t>
            </a:r>
            <a:r>
              <a:rPr lang="en-US" sz="30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000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của</a:t>
            </a:r>
            <a:r>
              <a:rPr lang="en-US" sz="30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000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mỗi</a:t>
            </a:r>
            <a:r>
              <a:rPr lang="en-US" sz="30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000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loại</a:t>
            </a:r>
            <a:r>
              <a:rPr lang="en-US" sz="30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000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biểu</a:t>
            </a:r>
            <a:r>
              <a:rPr lang="en-US" sz="30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000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đồ</a:t>
            </a:r>
            <a:r>
              <a:rPr lang="en-US" sz="30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 sz="30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7381" y="2447287"/>
            <a:ext cx="9611364" cy="24953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2124461" y="5349922"/>
            <a:ext cx="1505843" cy="5732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grpSp>
        <p:nvGrpSpPr>
          <p:cNvPr id="6" name="Group 5"/>
          <p:cNvGrpSpPr/>
          <p:nvPr/>
        </p:nvGrpSpPr>
        <p:grpSpPr>
          <a:xfrm>
            <a:off x="1796675" y="4421875"/>
            <a:ext cx="1615265" cy="1509152"/>
            <a:chOff x="1796675" y="4421875"/>
            <a:chExt cx="1615265" cy="1509152"/>
          </a:xfrm>
        </p:grpSpPr>
        <p:sp>
          <p:nvSpPr>
            <p:cNvPr id="3" name="TextBox 2"/>
            <p:cNvSpPr txBox="1"/>
            <p:nvPr/>
          </p:nvSpPr>
          <p:spPr>
            <a:xfrm>
              <a:off x="1796675" y="4915364"/>
              <a:ext cx="1615265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dirty="0" err="1" smtClean="0"/>
                <a:t>Tiêu</a:t>
              </a:r>
              <a:r>
                <a:rPr lang="en-US" sz="3000" dirty="0" smtClean="0"/>
                <a:t> </a:t>
              </a:r>
              <a:r>
                <a:rPr lang="en-US" sz="3000" dirty="0" err="1" smtClean="0"/>
                <a:t>đề</a:t>
              </a:r>
              <a:r>
                <a:rPr lang="en-US" sz="3000" dirty="0" smtClean="0"/>
                <a:t> </a:t>
              </a:r>
              <a:r>
                <a:rPr lang="en-US" sz="3000" dirty="0" err="1" smtClean="0"/>
                <a:t>biểu</a:t>
              </a:r>
              <a:r>
                <a:rPr lang="en-US" sz="3000" dirty="0" smtClean="0"/>
                <a:t> </a:t>
              </a:r>
              <a:r>
                <a:rPr lang="en-US" sz="3000" dirty="0" err="1" smtClean="0"/>
                <a:t>đồ</a:t>
              </a:r>
              <a:endParaRPr lang="en-US" sz="3000" dirty="0"/>
            </a:p>
          </p:txBody>
        </p:sp>
        <p:cxnSp>
          <p:nvCxnSpPr>
            <p:cNvPr id="5" name="Straight Arrow Connector 4"/>
            <p:cNvCxnSpPr>
              <a:stCxn id="3" idx="0"/>
            </p:cNvCxnSpPr>
            <p:nvPr/>
          </p:nvCxnSpPr>
          <p:spPr>
            <a:xfrm flipV="1">
              <a:off x="2604308" y="4421875"/>
              <a:ext cx="273074" cy="493489"/>
            </a:xfrm>
            <a:prstGeom prst="straightConnector1">
              <a:avLst/>
            </a:prstGeom>
            <a:ln w="5715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" name="Group 11"/>
          <p:cNvGrpSpPr/>
          <p:nvPr/>
        </p:nvGrpSpPr>
        <p:grpSpPr>
          <a:xfrm>
            <a:off x="3272907" y="4421875"/>
            <a:ext cx="1615265" cy="1509152"/>
            <a:chOff x="1796675" y="4421875"/>
            <a:chExt cx="1615265" cy="1509152"/>
          </a:xfrm>
        </p:grpSpPr>
        <p:sp>
          <p:nvSpPr>
            <p:cNvPr id="13" name="TextBox 12"/>
            <p:cNvSpPr txBox="1"/>
            <p:nvPr/>
          </p:nvSpPr>
          <p:spPr>
            <a:xfrm>
              <a:off x="1796675" y="4915364"/>
              <a:ext cx="1615265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 err="1" smtClean="0"/>
                <a:t>Tiêu</a:t>
              </a:r>
              <a:r>
                <a:rPr lang="en-US" sz="3000" dirty="0" smtClean="0"/>
                <a:t> </a:t>
              </a:r>
              <a:r>
                <a:rPr lang="en-US" sz="3000" dirty="0" err="1" smtClean="0"/>
                <a:t>đề</a:t>
              </a:r>
              <a:r>
                <a:rPr lang="en-US" sz="3000" dirty="0" smtClean="0"/>
                <a:t> </a:t>
              </a:r>
              <a:r>
                <a:rPr lang="en-US" sz="3000" dirty="0" err="1" smtClean="0"/>
                <a:t>trục</a:t>
              </a:r>
              <a:endParaRPr lang="en-US" sz="3000" dirty="0"/>
            </a:p>
          </p:txBody>
        </p:sp>
        <p:cxnSp>
          <p:nvCxnSpPr>
            <p:cNvPr id="14" name="Straight Arrow Connector 13"/>
            <p:cNvCxnSpPr>
              <a:stCxn id="13" idx="0"/>
            </p:cNvCxnSpPr>
            <p:nvPr/>
          </p:nvCxnSpPr>
          <p:spPr>
            <a:xfrm flipV="1">
              <a:off x="2604308" y="4421875"/>
              <a:ext cx="273074" cy="493489"/>
            </a:xfrm>
            <a:prstGeom prst="straightConnector1">
              <a:avLst/>
            </a:prstGeom>
            <a:ln w="5715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14"/>
          <p:cNvGrpSpPr/>
          <p:nvPr/>
        </p:nvGrpSpPr>
        <p:grpSpPr>
          <a:xfrm>
            <a:off x="4888171" y="4121624"/>
            <a:ext cx="1624084" cy="2778899"/>
            <a:chOff x="2230775" y="4610805"/>
            <a:chExt cx="1172949" cy="1907987"/>
          </a:xfrm>
        </p:grpSpPr>
        <p:sp>
          <p:nvSpPr>
            <p:cNvPr id="16" name="TextBox 15"/>
            <p:cNvSpPr txBox="1"/>
            <p:nvPr/>
          </p:nvSpPr>
          <p:spPr>
            <a:xfrm>
              <a:off x="2230775" y="5104287"/>
              <a:ext cx="1172949" cy="141450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dirty="0" err="1" smtClean="0"/>
                <a:t>Giải</a:t>
              </a:r>
              <a:r>
                <a:rPr lang="en-US" sz="3000" dirty="0" smtClean="0"/>
                <a:t> </a:t>
              </a:r>
              <a:r>
                <a:rPr lang="en-US" sz="3000" dirty="0" err="1" smtClean="0"/>
                <a:t>thích</a:t>
              </a:r>
              <a:r>
                <a:rPr lang="en-US" sz="3000" dirty="0" smtClean="0"/>
                <a:t> </a:t>
              </a:r>
              <a:r>
                <a:rPr lang="en-US" sz="3000" dirty="0" err="1" smtClean="0"/>
                <a:t>chuỗi</a:t>
              </a:r>
              <a:r>
                <a:rPr lang="en-US" sz="3000" dirty="0" smtClean="0"/>
                <a:t> </a:t>
              </a:r>
              <a:r>
                <a:rPr lang="en-US" sz="3000" dirty="0" err="1" smtClean="0"/>
                <a:t>dữ</a:t>
              </a:r>
              <a:r>
                <a:rPr lang="en-US" sz="3000" dirty="0" smtClean="0"/>
                <a:t> </a:t>
              </a:r>
              <a:r>
                <a:rPr lang="en-US" sz="3000" dirty="0" err="1" smtClean="0"/>
                <a:t>liệu</a:t>
              </a:r>
              <a:endParaRPr lang="en-US" sz="3000" dirty="0"/>
            </a:p>
          </p:txBody>
        </p:sp>
        <p:cxnSp>
          <p:nvCxnSpPr>
            <p:cNvPr id="17" name="Straight Arrow Connector 16"/>
            <p:cNvCxnSpPr>
              <a:stCxn id="16" idx="0"/>
            </p:cNvCxnSpPr>
            <p:nvPr/>
          </p:nvCxnSpPr>
          <p:spPr>
            <a:xfrm flipH="1" flipV="1">
              <a:off x="2736023" y="4610805"/>
              <a:ext cx="81228" cy="493483"/>
            </a:xfrm>
            <a:prstGeom prst="straightConnector1">
              <a:avLst/>
            </a:prstGeom>
            <a:ln w="5715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2" name="Group 21"/>
          <p:cNvGrpSpPr/>
          <p:nvPr/>
        </p:nvGrpSpPr>
        <p:grpSpPr>
          <a:xfrm>
            <a:off x="6506642" y="4421876"/>
            <a:ext cx="1615265" cy="1755895"/>
            <a:chOff x="1796675" y="4175132"/>
            <a:chExt cx="1615265" cy="1755895"/>
          </a:xfrm>
        </p:grpSpPr>
        <p:sp>
          <p:nvSpPr>
            <p:cNvPr id="23" name="TextBox 22"/>
            <p:cNvSpPr txBox="1"/>
            <p:nvPr/>
          </p:nvSpPr>
          <p:spPr>
            <a:xfrm>
              <a:off x="1796675" y="4915364"/>
              <a:ext cx="1615265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dirty="0" err="1" smtClean="0"/>
                <a:t>Nhãn</a:t>
              </a:r>
              <a:r>
                <a:rPr lang="en-US" sz="3000" dirty="0" smtClean="0"/>
                <a:t> </a:t>
              </a:r>
              <a:r>
                <a:rPr lang="en-US" sz="3000" dirty="0" err="1" smtClean="0"/>
                <a:t>dữ</a:t>
              </a:r>
              <a:r>
                <a:rPr lang="en-US" sz="3000" dirty="0" smtClean="0"/>
                <a:t> </a:t>
              </a:r>
              <a:r>
                <a:rPr lang="en-US" sz="3000" dirty="0" err="1" smtClean="0"/>
                <a:t>liệu</a:t>
              </a:r>
              <a:endParaRPr lang="en-US" sz="3000" dirty="0"/>
            </a:p>
          </p:txBody>
        </p:sp>
        <p:cxnSp>
          <p:nvCxnSpPr>
            <p:cNvPr id="24" name="Straight Arrow Connector 23"/>
            <p:cNvCxnSpPr>
              <a:stCxn id="23" idx="0"/>
            </p:cNvCxnSpPr>
            <p:nvPr/>
          </p:nvCxnSpPr>
          <p:spPr>
            <a:xfrm flipH="1" flipV="1">
              <a:off x="2223096" y="4175132"/>
              <a:ext cx="381212" cy="740232"/>
            </a:xfrm>
            <a:prstGeom prst="straightConnector1">
              <a:avLst/>
            </a:prstGeom>
            <a:ln w="5715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6" name="Group 25"/>
          <p:cNvGrpSpPr/>
          <p:nvPr/>
        </p:nvGrpSpPr>
        <p:grpSpPr>
          <a:xfrm>
            <a:off x="7806519" y="4595347"/>
            <a:ext cx="1339742" cy="1970816"/>
            <a:chOff x="2050942" y="4421876"/>
            <a:chExt cx="2080028" cy="1970816"/>
          </a:xfrm>
        </p:grpSpPr>
        <p:sp>
          <p:nvSpPr>
            <p:cNvPr id="27" name="TextBox 26"/>
            <p:cNvSpPr txBox="1"/>
            <p:nvPr/>
          </p:nvSpPr>
          <p:spPr>
            <a:xfrm>
              <a:off x="2050942" y="4915364"/>
              <a:ext cx="2080028" cy="14773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dirty="0" err="1" smtClean="0"/>
                <a:t>Bảng</a:t>
              </a:r>
              <a:r>
                <a:rPr lang="en-US" sz="3000" dirty="0" smtClean="0"/>
                <a:t> </a:t>
              </a:r>
              <a:r>
                <a:rPr lang="en-US" sz="3000" dirty="0" err="1" smtClean="0"/>
                <a:t>dữ</a:t>
              </a:r>
              <a:r>
                <a:rPr lang="en-US" sz="3000" dirty="0" smtClean="0"/>
                <a:t> </a:t>
              </a:r>
              <a:r>
                <a:rPr lang="en-US" sz="3000" dirty="0" err="1" smtClean="0"/>
                <a:t>liệu</a:t>
              </a:r>
              <a:endParaRPr lang="en-US" sz="3000" dirty="0"/>
            </a:p>
          </p:txBody>
        </p:sp>
        <p:cxnSp>
          <p:nvCxnSpPr>
            <p:cNvPr id="28" name="Straight Arrow Connector 27"/>
            <p:cNvCxnSpPr>
              <a:stCxn id="27" idx="0"/>
            </p:cNvCxnSpPr>
            <p:nvPr/>
          </p:nvCxnSpPr>
          <p:spPr>
            <a:xfrm flipH="1" flipV="1">
              <a:off x="2877383" y="4421876"/>
              <a:ext cx="213573" cy="493488"/>
            </a:xfrm>
            <a:prstGeom prst="straightConnector1">
              <a:avLst/>
            </a:prstGeom>
            <a:ln w="5715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1" name="Group 30"/>
          <p:cNvGrpSpPr/>
          <p:nvPr/>
        </p:nvGrpSpPr>
        <p:grpSpPr>
          <a:xfrm>
            <a:off x="9118966" y="4511588"/>
            <a:ext cx="1007673" cy="1730352"/>
            <a:chOff x="1796675" y="4421876"/>
            <a:chExt cx="1007673" cy="1194795"/>
          </a:xfrm>
        </p:grpSpPr>
        <p:sp>
          <p:nvSpPr>
            <p:cNvPr id="32" name="TextBox 31"/>
            <p:cNvSpPr txBox="1"/>
            <p:nvPr/>
          </p:nvSpPr>
          <p:spPr>
            <a:xfrm>
              <a:off x="1796675" y="4915364"/>
              <a:ext cx="1007673" cy="7013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dirty="0" err="1" smtClean="0"/>
                <a:t>Các</a:t>
              </a:r>
              <a:r>
                <a:rPr lang="en-US" sz="3000" dirty="0" smtClean="0"/>
                <a:t> </a:t>
              </a:r>
              <a:r>
                <a:rPr lang="en-US" sz="3000" dirty="0" err="1" smtClean="0"/>
                <a:t>trục</a:t>
              </a:r>
              <a:endParaRPr lang="en-US" sz="3000" dirty="0"/>
            </a:p>
          </p:txBody>
        </p:sp>
        <p:cxnSp>
          <p:nvCxnSpPr>
            <p:cNvPr id="33" name="Straight Arrow Connector 32"/>
            <p:cNvCxnSpPr>
              <a:stCxn id="32" idx="0"/>
            </p:cNvCxnSpPr>
            <p:nvPr/>
          </p:nvCxnSpPr>
          <p:spPr>
            <a:xfrm flipH="1" flipV="1">
              <a:off x="2067370" y="4421876"/>
              <a:ext cx="233142" cy="493488"/>
            </a:xfrm>
            <a:prstGeom prst="straightConnector1">
              <a:avLst/>
            </a:prstGeom>
            <a:ln w="5715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7" name="Group 36"/>
          <p:cNvGrpSpPr/>
          <p:nvPr/>
        </p:nvGrpSpPr>
        <p:grpSpPr>
          <a:xfrm>
            <a:off x="10369744" y="4026088"/>
            <a:ext cx="1615265" cy="1595674"/>
            <a:chOff x="1796675" y="3873688"/>
            <a:chExt cx="1615265" cy="1595674"/>
          </a:xfrm>
        </p:grpSpPr>
        <p:sp>
          <p:nvSpPr>
            <p:cNvPr id="38" name="TextBox 37"/>
            <p:cNvSpPr txBox="1"/>
            <p:nvPr/>
          </p:nvSpPr>
          <p:spPr>
            <a:xfrm>
              <a:off x="1796675" y="4915364"/>
              <a:ext cx="1615265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dirty="0" smtClean="0"/>
                <a:t>Ô </a:t>
              </a:r>
              <a:r>
                <a:rPr lang="en-US" sz="3000" dirty="0" err="1" smtClean="0"/>
                <a:t>lưới</a:t>
              </a:r>
              <a:endParaRPr lang="en-US" sz="3000" dirty="0"/>
            </a:p>
          </p:txBody>
        </p:sp>
        <p:cxnSp>
          <p:nvCxnSpPr>
            <p:cNvPr id="39" name="Straight Arrow Connector 38"/>
            <p:cNvCxnSpPr>
              <a:stCxn id="38" idx="0"/>
            </p:cNvCxnSpPr>
            <p:nvPr/>
          </p:nvCxnSpPr>
          <p:spPr>
            <a:xfrm flipH="1" flipV="1">
              <a:off x="2372436" y="3873688"/>
              <a:ext cx="231872" cy="1041676"/>
            </a:xfrm>
            <a:prstGeom prst="straightConnector1">
              <a:avLst/>
            </a:prstGeom>
            <a:ln w="5715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g1b6361132bb_0_3"/>
          <p:cNvSpPr txBox="1">
            <a:spLocks noGrp="1"/>
          </p:cNvSpPr>
          <p:nvPr>
            <p:ph type="title"/>
          </p:nvPr>
        </p:nvSpPr>
        <p:spPr>
          <a:xfrm>
            <a:off x="3352801" y="207820"/>
            <a:ext cx="8320200" cy="67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3600"/>
              <a:buFont typeface="Times New Roman"/>
              <a:buNone/>
            </a:pPr>
            <a:r>
              <a:rPr lang="en-US" sz="3600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Hoạt động Tìm hiểu kiến thức</a:t>
            </a:r>
            <a:endParaRPr sz="3600">
              <a:solidFill>
                <a:srgbClr val="0000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111" name="Google Shape;111;g1b6361132bb_0_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37011" y="1092644"/>
            <a:ext cx="987425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112" name="Google Shape;112;g1b6361132bb_0_3"/>
          <p:cNvSpPr txBox="1"/>
          <p:nvPr/>
        </p:nvSpPr>
        <p:spPr>
          <a:xfrm>
            <a:off x="900752" y="2070975"/>
            <a:ext cx="8516203" cy="38923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lvl="0" indent="0" algn="l" rtl="0">
              <a:lnSpc>
                <a:spcPct val="10791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dirty="0" err="1">
                <a:latin typeface="Times New Roman"/>
                <a:ea typeface="Times New Roman"/>
                <a:cs typeface="Times New Roman"/>
                <a:sym typeface="Times New Roman"/>
              </a:rPr>
              <a:t>Làm</a:t>
            </a:r>
            <a:r>
              <a:rPr lang="en-US" sz="2800" dirty="0"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800" dirty="0" err="1">
                <a:latin typeface="Times New Roman"/>
                <a:ea typeface="Times New Roman"/>
                <a:cs typeface="Times New Roman"/>
                <a:sym typeface="Times New Roman"/>
              </a:rPr>
              <a:t>việc</a:t>
            </a:r>
            <a:r>
              <a:rPr lang="en-US" sz="2800" dirty="0"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800" dirty="0" err="1">
                <a:latin typeface="Times New Roman"/>
                <a:ea typeface="Times New Roman"/>
                <a:cs typeface="Times New Roman"/>
                <a:sym typeface="Times New Roman"/>
              </a:rPr>
              <a:t>theo</a:t>
            </a:r>
            <a:r>
              <a:rPr lang="en-US" sz="2800" dirty="0"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800" dirty="0" err="1">
                <a:latin typeface="Times New Roman"/>
                <a:ea typeface="Times New Roman"/>
                <a:cs typeface="Times New Roman"/>
                <a:sym typeface="Times New Roman"/>
              </a:rPr>
              <a:t>nhóm</a:t>
            </a:r>
            <a:r>
              <a:rPr lang="en-US" sz="2800" dirty="0">
                <a:latin typeface="Times New Roman"/>
                <a:ea typeface="Times New Roman"/>
                <a:cs typeface="Times New Roman"/>
                <a:sym typeface="Times New Roman"/>
              </a:rPr>
              <a:t> - 5 </a:t>
            </a:r>
            <a:r>
              <a:rPr lang="en-US" sz="2800" dirty="0" err="1">
                <a:latin typeface="Times New Roman"/>
                <a:ea typeface="Times New Roman"/>
                <a:cs typeface="Times New Roman"/>
                <a:sym typeface="Times New Roman"/>
              </a:rPr>
              <a:t>phút</a:t>
            </a:r>
            <a:r>
              <a:rPr lang="en-US" sz="2800" dirty="0">
                <a:latin typeface="Times New Roman"/>
                <a:ea typeface="Times New Roman"/>
                <a:cs typeface="Times New Roman"/>
                <a:sym typeface="Times New Roman"/>
              </a:rPr>
              <a:t>: </a:t>
            </a:r>
            <a:endParaRPr sz="2800" dirty="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lnSpc>
                <a:spcPct val="107916"/>
              </a:lnSpc>
              <a:spcBef>
                <a:spcPts val="125"/>
              </a:spcBef>
              <a:spcAft>
                <a:spcPts val="0"/>
              </a:spcAft>
              <a:buNone/>
            </a:pPr>
            <a:r>
              <a:rPr lang="en-US" sz="28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Các</a:t>
            </a:r>
            <a:r>
              <a:rPr lang="en-US" sz="28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8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nhóm</a:t>
            </a:r>
            <a:r>
              <a:rPr lang="en-US" sz="28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8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tiếp</a:t>
            </a:r>
            <a:r>
              <a:rPr lang="en-US" sz="28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8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tục</a:t>
            </a:r>
            <a:r>
              <a:rPr lang="en-US" sz="28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8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lần</a:t>
            </a:r>
            <a:r>
              <a:rPr lang="en-US" sz="28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8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lượt</a:t>
            </a:r>
            <a:r>
              <a:rPr lang="en-US" sz="28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8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thực</a:t>
            </a:r>
            <a:r>
              <a:rPr lang="en-US" sz="28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8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hiện</a:t>
            </a:r>
            <a:r>
              <a:rPr lang="en-US" sz="28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8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thay</a:t>
            </a:r>
            <a:r>
              <a:rPr lang="en-US" sz="28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8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đổi</a:t>
            </a:r>
            <a:r>
              <a:rPr lang="en-US" sz="28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8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bố</a:t>
            </a:r>
            <a:r>
              <a:rPr lang="en-US" sz="28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8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cục</a:t>
            </a:r>
            <a:r>
              <a:rPr lang="en-US" sz="28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8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biểu</a:t>
            </a:r>
            <a:r>
              <a:rPr lang="en-US" sz="28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8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đồ</a:t>
            </a:r>
            <a:r>
              <a:rPr lang="en-US" sz="28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8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trên</a:t>
            </a:r>
            <a:r>
              <a:rPr lang="en-US" sz="28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8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các</a:t>
            </a:r>
            <a:r>
              <a:rPr lang="en-US" sz="28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8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thành</a:t>
            </a:r>
            <a:r>
              <a:rPr lang="en-US" sz="28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800" dirty="0" err="1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phần</a:t>
            </a:r>
            <a:r>
              <a:rPr lang="en-US" sz="2800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</a:t>
            </a:r>
          </a:p>
          <a:p>
            <a:pPr marL="0" lvl="0" indent="0" algn="l" rtl="0">
              <a:lnSpc>
                <a:spcPct val="107916"/>
              </a:lnSpc>
              <a:spcBef>
                <a:spcPts val="125"/>
              </a:spcBef>
              <a:spcAft>
                <a:spcPts val="0"/>
              </a:spcAft>
              <a:buNone/>
            </a:pPr>
            <a:r>
              <a:rPr lang="en-US" sz="2800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Theo </a:t>
            </a:r>
            <a:r>
              <a:rPr lang="en-US" sz="2800" dirty="0" err="1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các</a:t>
            </a:r>
            <a:r>
              <a:rPr lang="en-US" sz="2800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800" dirty="0" err="1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bước</a:t>
            </a:r>
            <a:r>
              <a:rPr lang="en-US" sz="2800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 </a:t>
            </a:r>
            <a:r>
              <a:rPr lang="en-US" sz="2800" b="1" dirty="0" err="1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Chọn</a:t>
            </a:r>
            <a:r>
              <a:rPr lang="en-US" sz="2800" b="1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800" b="1" dirty="0" err="1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biểu</a:t>
            </a:r>
            <a:r>
              <a:rPr lang="en-US" sz="2800" b="1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800" b="1" dirty="0" err="1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đồ</a:t>
            </a:r>
            <a:r>
              <a:rPr lang="en-US" sz="2800" b="1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800" b="1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Wingdings" pitchFamily="2" charset="2"/>
              </a:rPr>
              <a:t> </a:t>
            </a:r>
            <a:r>
              <a:rPr lang="en-US" sz="2800" b="1" dirty="0" err="1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Wingdings" pitchFamily="2" charset="2"/>
              </a:rPr>
              <a:t>Trên</a:t>
            </a:r>
            <a:r>
              <a:rPr lang="en-US" sz="2800" b="1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Wingdings" pitchFamily="2" charset="2"/>
              </a:rPr>
              <a:t> </a:t>
            </a:r>
            <a:r>
              <a:rPr lang="en-US" sz="2800" b="1" dirty="0" err="1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Wingdings" pitchFamily="2" charset="2"/>
              </a:rPr>
              <a:t>thẻ</a:t>
            </a:r>
            <a:r>
              <a:rPr lang="en-US" sz="2800" b="1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Wingdings" pitchFamily="2" charset="2"/>
              </a:rPr>
              <a:t> Chart Tools, </a:t>
            </a:r>
            <a:r>
              <a:rPr lang="en-US" sz="2800" b="1" dirty="0" err="1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Wingdings" pitchFamily="2" charset="2"/>
              </a:rPr>
              <a:t>chọn</a:t>
            </a:r>
            <a:r>
              <a:rPr lang="en-US" sz="2800" b="1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Wingdings" pitchFamily="2" charset="2"/>
              </a:rPr>
              <a:t> Layout</a:t>
            </a:r>
            <a:r>
              <a:rPr lang="en-US" sz="28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Wingdings" pitchFamily="2" charset="2"/>
              </a:rPr>
              <a:t> </a:t>
            </a:r>
            <a:r>
              <a:rPr lang="en-US" sz="2800" dirty="0" err="1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Wingdings" pitchFamily="2" charset="2"/>
              </a:rPr>
              <a:t>và</a:t>
            </a:r>
            <a:r>
              <a:rPr lang="en-US" sz="2800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Wingdings" pitchFamily="2" charset="2"/>
              </a:rPr>
              <a:t> </a:t>
            </a:r>
            <a:r>
              <a:rPr lang="en-US" sz="2800" dirty="0" err="1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Wingdings" pitchFamily="2" charset="2"/>
              </a:rPr>
              <a:t>thay</a:t>
            </a:r>
            <a:r>
              <a:rPr lang="en-US" sz="2800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Wingdings" pitchFamily="2" charset="2"/>
              </a:rPr>
              <a:t> </a:t>
            </a:r>
            <a:r>
              <a:rPr lang="en-US" sz="2800" dirty="0" err="1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Wingdings" pitchFamily="2" charset="2"/>
              </a:rPr>
              <a:t>đổi</a:t>
            </a:r>
            <a:r>
              <a:rPr lang="en-US" sz="2800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Wingdings" pitchFamily="2" charset="2"/>
              </a:rPr>
              <a:t> </a:t>
            </a:r>
            <a:r>
              <a:rPr lang="en-US" sz="2800" dirty="0" err="1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Wingdings" pitchFamily="2" charset="2"/>
              </a:rPr>
              <a:t>các</a:t>
            </a:r>
            <a:r>
              <a:rPr lang="en-US" sz="2800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Wingdings" pitchFamily="2" charset="2"/>
              </a:rPr>
              <a:t> </a:t>
            </a:r>
            <a:r>
              <a:rPr lang="en-US" sz="2800" dirty="0" err="1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Wingdings" pitchFamily="2" charset="2"/>
              </a:rPr>
              <a:t>thành</a:t>
            </a:r>
            <a:r>
              <a:rPr lang="en-US" sz="2800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Wingdings" pitchFamily="2" charset="2"/>
              </a:rPr>
              <a:t> </a:t>
            </a:r>
            <a:r>
              <a:rPr lang="en-US" sz="2800" dirty="0" err="1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Wingdings" pitchFamily="2" charset="2"/>
              </a:rPr>
              <a:t>phần</a:t>
            </a:r>
            <a:r>
              <a:rPr lang="en-US" sz="2800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Wingdings" pitchFamily="2" charset="2"/>
              </a:rPr>
              <a:t> </a:t>
            </a:r>
            <a:r>
              <a:rPr lang="en-US" sz="2800" dirty="0" err="1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Wingdings" pitchFamily="2" charset="2"/>
              </a:rPr>
              <a:t>sau</a:t>
            </a:r>
            <a:r>
              <a:rPr lang="en-US" sz="2800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Wingdings" pitchFamily="2" charset="2"/>
              </a:rPr>
              <a:t>:</a:t>
            </a:r>
            <a:endParaRPr sz="28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lnSpc>
                <a:spcPct val="107916"/>
              </a:lnSpc>
              <a:spcBef>
                <a:spcPts val="125"/>
              </a:spcBef>
              <a:spcAft>
                <a:spcPts val="0"/>
              </a:spcAft>
              <a:buNone/>
            </a:pPr>
            <a:r>
              <a:rPr lang="en-US" sz="28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 </a:t>
            </a:r>
            <a:r>
              <a:rPr lang="en-US" sz="28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Tiêu</a:t>
            </a:r>
            <a:r>
              <a:rPr lang="en-US" sz="28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8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đề</a:t>
            </a:r>
            <a:r>
              <a:rPr lang="en-US" sz="28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8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biểu</a:t>
            </a:r>
            <a:r>
              <a:rPr lang="en-US" sz="28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8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đồ</a:t>
            </a:r>
            <a:r>
              <a:rPr lang="en-US" sz="28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800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(Chart Title)</a:t>
            </a:r>
            <a:endParaRPr sz="28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lnSpc>
                <a:spcPct val="107916"/>
              </a:lnSpc>
              <a:spcBef>
                <a:spcPts val="125"/>
              </a:spcBef>
              <a:spcAft>
                <a:spcPts val="0"/>
              </a:spcAft>
              <a:buNone/>
            </a:pPr>
            <a:r>
              <a:rPr lang="en-US" sz="28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 </a:t>
            </a:r>
            <a:r>
              <a:rPr lang="en-US" sz="28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Tiêu</a:t>
            </a:r>
            <a:r>
              <a:rPr lang="en-US" sz="28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8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đề</a:t>
            </a:r>
            <a:r>
              <a:rPr lang="en-US" sz="28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8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trục</a:t>
            </a:r>
            <a:r>
              <a:rPr lang="en-US" sz="28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800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(Axis Titles)</a:t>
            </a:r>
            <a:endParaRPr sz="28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lnSpc>
                <a:spcPct val="107916"/>
              </a:lnSpc>
              <a:spcBef>
                <a:spcPts val="125"/>
              </a:spcBef>
              <a:spcAft>
                <a:spcPts val="125"/>
              </a:spcAft>
              <a:buNone/>
            </a:pPr>
            <a:r>
              <a:rPr lang="en-US" sz="28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 </a:t>
            </a:r>
            <a:r>
              <a:rPr lang="en-US" sz="2800" dirty="0" err="1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Giải</a:t>
            </a:r>
            <a:r>
              <a:rPr lang="en-US" sz="2800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800" dirty="0" err="1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thích</a:t>
            </a:r>
            <a:r>
              <a:rPr lang="en-US" sz="2800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800" dirty="0" err="1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Chuỗi</a:t>
            </a:r>
            <a:r>
              <a:rPr lang="en-US" sz="2800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8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dữ</a:t>
            </a:r>
            <a:r>
              <a:rPr lang="en-US" sz="28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8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liệu</a:t>
            </a:r>
            <a:r>
              <a:rPr lang="en-US" sz="28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800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(Legend)</a:t>
            </a:r>
            <a:endParaRPr sz="2800" dirty="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13" name="Google Shape;113;g1b6361132bb_0_3"/>
          <p:cNvSpPr txBox="1"/>
          <p:nvPr/>
        </p:nvSpPr>
        <p:spPr>
          <a:xfrm>
            <a:off x="2192700" y="1424475"/>
            <a:ext cx="7021800" cy="64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07916"/>
              </a:lnSpc>
              <a:spcBef>
                <a:spcPts val="0"/>
              </a:spcBef>
              <a:spcAft>
                <a:spcPts val="305"/>
              </a:spcAft>
              <a:buNone/>
            </a:pPr>
            <a:r>
              <a:rPr lang="en-US" sz="30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2. </a:t>
            </a:r>
            <a:r>
              <a:rPr lang="en-US" sz="3000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Thay</a:t>
            </a:r>
            <a:r>
              <a:rPr lang="en-US" sz="30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000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đổi</a:t>
            </a:r>
            <a:r>
              <a:rPr lang="en-US" sz="30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000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bố</a:t>
            </a:r>
            <a:r>
              <a:rPr lang="en-US" sz="30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000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cục</a:t>
            </a:r>
            <a:r>
              <a:rPr lang="en-US" sz="30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000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biểu</a:t>
            </a:r>
            <a:r>
              <a:rPr lang="en-US" sz="30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000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đồ</a:t>
            </a:r>
            <a:r>
              <a:rPr lang="en-US" sz="30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</a:t>
            </a:r>
            <a:endParaRPr sz="3000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68646" y="4642008"/>
            <a:ext cx="1924050" cy="2228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9000" y="4774085"/>
            <a:ext cx="2238375" cy="1647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41483" y="755808"/>
            <a:ext cx="1866900" cy="3886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g1b6361132bb_0_10"/>
          <p:cNvSpPr txBox="1">
            <a:spLocks noGrp="1"/>
          </p:cNvSpPr>
          <p:nvPr>
            <p:ph type="ctrTitle"/>
          </p:nvPr>
        </p:nvSpPr>
        <p:spPr>
          <a:xfrm>
            <a:off x="104633" y="2971742"/>
            <a:ext cx="9144000" cy="166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Times New Roman"/>
              <a:buNone/>
            </a:pPr>
            <a:r>
              <a:rPr lang="en-US" sz="6000" b="1">
                <a:latin typeface="Times New Roman"/>
                <a:ea typeface="Times New Roman"/>
                <a:cs typeface="Times New Roman"/>
                <a:sym typeface="Times New Roman"/>
              </a:rPr>
              <a:t>Tin 4 – Tuần 24</a:t>
            </a:r>
            <a:endParaRPr sz="6000" b="1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19" name="Google Shape;119;g1b6361132bb_0_10"/>
          <p:cNvSpPr txBox="1">
            <a:spLocks noGrp="1"/>
          </p:cNvSpPr>
          <p:nvPr>
            <p:ph type="subTitle" idx="1"/>
          </p:nvPr>
        </p:nvSpPr>
        <p:spPr>
          <a:xfrm>
            <a:off x="104633" y="4282099"/>
            <a:ext cx="9144000" cy="19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600"/>
              <a:buNone/>
            </a:pPr>
            <a:r>
              <a:rPr lang="en-US" sz="4600" b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Thay đổi bố cục biểu đồ (T2)</a:t>
            </a:r>
            <a:endParaRPr sz="3600" b="1">
              <a:solidFill>
                <a:srgbClr val="FF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ctr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002060"/>
              </a:buClr>
              <a:buSzPts val="3600"/>
              <a:buNone/>
            </a:pPr>
            <a:r>
              <a:rPr lang="en-US" sz="3600" b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SGK trang 26</a:t>
            </a:r>
            <a:endParaRPr sz="4000" b="1">
              <a:solidFill>
                <a:srgbClr val="00206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120" name="Google Shape;120;g1b6361132bb_0_10" descr="Image result for Computer Mouse animations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073810" y="3343701"/>
            <a:ext cx="2895600" cy="3524251"/>
          </a:xfrm>
          <a:prstGeom prst="rect">
            <a:avLst/>
          </a:prstGeom>
          <a:noFill/>
          <a:ln>
            <a:noFill/>
          </a:ln>
          <a:effectLst>
            <a:outerShdw blurRad="292100" dist="139700" dir="2700000" algn="tl" rotWithShape="0">
              <a:srgbClr val="333333">
                <a:alpha val="64709"/>
              </a:srgbClr>
            </a:outerShdw>
          </a:effec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/>
                                        <p:tgtEl>
                                          <p:spTgt spid="1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1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g1b6361132bb_0_29"/>
          <p:cNvSpPr txBox="1">
            <a:spLocks noGrp="1"/>
          </p:cNvSpPr>
          <p:nvPr>
            <p:ph type="title"/>
          </p:nvPr>
        </p:nvSpPr>
        <p:spPr>
          <a:xfrm>
            <a:off x="3352801" y="207820"/>
            <a:ext cx="8320200" cy="67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3600"/>
              <a:buFont typeface="Times New Roman"/>
              <a:buNone/>
            </a:pPr>
            <a:r>
              <a:rPr lang="en-US" sz="3600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Hoạt động Tìm hiểu kiến thức</a:t>
            </a:r>
            <a:endParaRPr sz="3600">
              <a:solidFill>
                <a:srgbClr val="0000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134" name="Google Shape;134;g1b6361132bb_0_2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37011" y="1092644"/>
            <a:ext cx="987425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135" name="Google Shape;135;g1b6361132bb_0_29"/>
          <p:cNvSpPr txBox="1"/>
          <p:nvPr/>
        </p:nvSpPr>
        <p:spPr>
          <a:xfrm>
            <a:off x="1224436" y="1520250"/>
            <a:ext cx="8560800" cy="381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lvl="0" indent="0" algn="l" rtl="0">
              <a:lnSpc>
                <a:spcPct val="10791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dirty="0" err="1">
                <a:latin typeface="Times New Roman"/>
                <a:ea typeface="Times New Roman"/>
                <a:cs typeface="Times New Roman"/>
                <a:sym typeface="Times New Roman"/>
              </a:rPr>
              <a:t>Làm</a:t>
            </a:r>
            <a:r>
              <a:rPr lang="en-US" sz="2800" dirty="0"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800" dirty="0" err="1">
                <a:latin typeface="Times New Roman"/>
                <a:ea typeface="Times New Roman"/>
                <a:cs typeface="Times New Roman"/>
                <a:sym typeface="Times New Roman"/>
              </a:rPr>
              <a:t>việc</a:t>
            </a:r>
            <a:r>
              <a:rPr lang="en-US" sz="2800" dirty="0"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800" dirty="0" err="1">
                <a:latin typeface="Times New Roman"/>
                <a:ea typeface="Times New Roman"/>
                <a:cs typeface="Times New Roman"/>
                <a:sym typeface="Times New Roman"/>
              </a:rPr>
              <a:t>theo</a:t>
            </a:r>
            <a:r>
              <a:rPr lang="en-US" sz="2800" dirty="0"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800" dirty="0" err="1">
                <a:latin typeface="Times New Roman"/>
                <a:ea typeface="Times New Roman"/>
                <a:cs typeface="Times New Roman"/>
                <a:sym typeface="Times New Roman"/>
              </a:rPr>
              <a:t>nhóm</a:t>
            </a:r>
            <a:r>
              <a:rPr lang="en-US" sz="2800" dirty="0">
                <a:latin typeface="Times New Roman"/>
                <a:ea typeface="Times New Roman"/>
                <a:cs typeface="Times New Roman"/>
                <a:sym typeface="Times New Roman"/>
              </a:rPr>
              <a:t> - 5 </a:t>
            </a:r>
            <a:r>
              <a:rPr lang="en-US" sz="2800" dirty="0" err="1">
                <a:latin typeface="Times New Roman"/>
                <a:ea typeface="Times New Roman"/>
                <a:cs typeface="Times New Roman"/>
                <a:sym typeface="Times New Roman"/>
              </a:rPr>
              <a:t>phút</a:t>
            </a:r>
            <a:r>
              <a:rPr lang="en-US" sz="2800" dirty="0">
                <a:latin typeface="Times New Roman"/>
                <a:ea typeface="Times New Roman"/>
                <a:cs typeface="Times New Roman"/>
                <a:sym typeface="Times New Roman"/>
              </a:rPr>
              <a:t>: </a:t>
            </a:r>
            <a:endParaRPr sz="2800" dirty="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lnSpc>
                <a:spcPct val="107916"/>
              </a:lnSpc>
              <a:spcBef>
                <a:spcPts val="125"/>
              </a:spcBef>
              <a:spcAft>
                <a:spcPts val="0"/>
              </a:spcAft>
              <a:buNone/>
            </a:pPr>
            <a:r>
              <a:rPr lang="en-US" sz="28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Các</a:t>
            </a:r>
            <a:r>
              <a:rPr lang="en-US" sz="28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8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nhóm</a:t>
            </a:r>
            <a:r>
              <a:rPr lang="en-US" sz="28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800" dirty="0" err="1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lần</a:t>
            </a:r>
            <a:r>
              <a:rPr lang="en-US" sz="2800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8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lượt</a:t>
            </a:r>
            <a:r>
              <a:rPr lang="en-US" sz="28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8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thực</a:t>
            </a:r>
            <a:r>
              <a:rPr lang="en-US" sz="28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8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hiện</a:t>
            </a:r>
            <a:r>
              <a:rPr lang="en-US" sz="28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8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thay</a:t>
            </a:r>
            <a:r>
              <a:rPr lang="en-US" sz="28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8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đổi</a:t>
            </a:r>
            <a:r>
              <a:rPr lang="en-US" sz="28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8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bố</a:t>
            </a:r>
            <a:r>
              <a:rPr lang="en-US" sz="28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8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cục</a:t>
            </a:r>
            <a:r>
              <a:rPr lang="en-US" sz="28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8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biểu</a:t>
            </a:r>
            <a:r>
              <a:rPr lang="en-US" sz="28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8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đồ</a:t>
            </a:r>
            <a:r>
              <a:rPr lang="en-US" sz="28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8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trên</a:t>
            </a:r>
            <a:r>
              <a:rPr lang="en-US" sz="28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8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các</a:t>
            </a:r>
            <a:r>
              <a:rPr lang="en-US" sz="28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8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thành</a:t>
            </a:r>
            <a:r>
              <a:rPr lang="en-US" sz="28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800" dirty="0" err="1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phần</a:t>
            </a:r>
            <a:r>
              <a:rPr lang="en-US" sz="2800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</a:t>
            </a:r>
            <a:endParaRPr sz="28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42545" lvl="0" indent="0" algn="l" rtl="0">
              <a:lnSpc>
                <a:spcPct val="107916"/>
              </a:lnSpc>
              <a:spcBef>
                <a:spcPts val="125"/>
              </a:spcBef>
              <a:spcAft>
                <a:spcPts val="0"/>
              </a:spcAft>
              <a:buNone/>
            </a:pPr>
            <a:r>
              <a:rPr lang="en-US" sz="2800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Nhóm</a:t>
            </a:r>
            <a:r>
              <a:rPr lang="en-US" sz="28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1: </a:t>
            </a:r>
            <a:r>
              <a:rPr lang="en-US" sz="2800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Nhãn</a:t>
            </a:r>
            <a:r>
              <a:rPr lang="en-US" sz="28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800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dữ</a:t>
            </a:r>
            <a:r>
              <a:rPr lang="en-US" sz="28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800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liệu</a:t>
            </a:r>
            <a:r>
              <a:rPr lang="en-US" sz="28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 sz="2800" b="1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635" lvl="0" indent="0" algn="l" rtl="0">
              <a:lnSpc>
                <a:spcPct val="10791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Nhóm</a:t>
            </a:r>
            <a:r>
              <a:rPr lang="en-US" sz="28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2: </a:t>
            </a:r>
            <a:r>
              <a:rPr lang="en-US" sz="2800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Bảng</a:t>
            </a:r>
            <a:r>
              <a:rPr lang="en-US" sz="28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800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dữ</a:t>
            </a:r>
            <a:r>
              <a:rPr lang="en-US" sz="28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800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liệu</a:t>
            </a:r>
            <a:r>
              <a:rPr lang="en-US" sz="28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8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 sz="28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635" lvl="0" indent="0" algn="l" rtl="0">
              <a:lnSpc>
                <a:spcPct val="10791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Nhóm</a:t>
            </a:r>
            <a:r>
              <a:rPr lang="en-US" sz="28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3: </a:t>
            </a:r>
            <a:r>
              <a:rPr lang="en-US" sz="2800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Các</a:t>
            </a:r>
            <a:r>
              <a:rPr lang="en-US" sz="28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800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trục</a:t>
            </a:r>
            <a:r>
              <a:rPr lang="en-US" sz="28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 sz="28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635" lvl="0" indent="0" algn="l" rtl="0">
              <a:lnSpc>
                <a:spcPct val="107916"/>
              </a:lnSpc>
              <a:spcBef>
                <a:spcPts val="50"/>
              </a:spcBef>
              <a:spcAft>
                <a:spcPts val="0"/>
              </a:spcAft>
              <a:buNone/>
            </a:pPr>
            <a:r>
              <a:rPr lang="en-US" sz="2800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Nhóm</a:t>
            </a:r>
            <a:r>
              <a:rPr lang="en-US" sz="28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4: Ô </a:t>
            </a:r>
            <a:r>
              <a:rPr lang="en-US" sz="2800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lưới</a:t>
            </a:r>
            <a:r>
              <a:rPr lang="en-US" sz="28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 sz="2800" b="1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42545" lvl="0" indent="0" algn="l" rtl="0">
              <a:lnSpc>
                <a:spcPct val="107916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2800" b="1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36" name="Google Shape;136;g1b6361132bb_0_29"/>
          <p:cNvSpPr txBox="1"/>
          <p:nvPr/>
        </p:nvSpPr>
        <p:spPr>
          <a:xfrm>
            <a:off x="2192700" y="884925"/>
            <a:ext cx="7021800" cy="64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3208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b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Thay đổi bố cục của biểu đồ thành phần</a:t>
            </a:r>
            <a:endParaRPr sz="3000"/>
          </a:p>
        </p:txBody>
      </p:sp>
      <p:pic>
        <p:nvPicPr>
          <p:cNvPr id="137" name="Google Shape;137;g1b6361132bb_0_2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897800" y="3137725"/>
            <a:ext cx="2087911" cy="27623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38" name="Google Shape;138;g1b6361132bb_0_29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7489875" y="2834475"/>
            <a:ext cx="1981200" cy="193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39" name="Google Shape;139;g1b6361132bb_0_29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9975250" y="1802175"/>
            <a:ext cx="1933575" cy="24288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40" name="Google Shape;140;g1b6361132bb_0_29"/>
          <p:cNvPicPr preferRelativeResize="0"/>
          <p:nvPr/>
        </p:nvPicPr>
        <p:blipFill rotWithShape="1">
          <a:blip r:embed="rId7">
            <a:alphaModFix/>
          </a:blip>
          <a:srcRect b="55498"/>
          <a:stretch/>
        </p:blipFill>
        <p:spPr>
          <a:xfrm>
            <a:off x="7489875" y="5148300"/>
            <a:ext cx="4468525" cy="17097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Nhãn</a:t>
            </a:r>
            <a:r>
              <a:rPr lang="en-US" dirty="0" smtClean="0"/>
              <a:t> </a:t>
            </a:r>
            <a:r>
              <a:rPr lang="en-US" dirty="0" err="1" smtClean="0"/>
              <a:t>dữ</a:t>
            </a:r>
            <a:r>
              <a:rPr lang="en-US" dirty="0" smtClean="0"/>
              <a:t> </a:t>
            </a:r>
            <a:r>
              <a:rPr lang="en-US" dirty="0" err="1" smtClean="0"/>
              <a:t>liệu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Google Shape;137;g1b6361132bb_0_29"/>
          <p:cNvPicPr preferRelativeResize="0"/>
          <p:nvPr/>
        </p:nvPicPr>
        <p:blipFill>
          <a:blip r:embed="rId2">
            <a:alphaModFix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866029" y="1610434"/>
            <a:ext cx="7206018" cy="4926841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angle 7"/>
          <p:cNvSpPr/>
          <p:nvPr/>
        </p:nvSpPr>
        <p:spPr>
          <a:xfrm>
            <a:off x="3016154" y="3111690"/>
            <a:ext cx="2688609" cy="312193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5800298" y="3173958"/>
            <a:ext cx="4230807" cy="3022126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7879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Bảng</a:t>
            </a:r>
            <a:r>
              <a:rPr lang="en-US" dirty="0" smtClean="0"/>
              <a:t> </a:t>
            </a:r>
            <a:r>
              <a:rPr lang="en-US" dirty="0" err="1" smtClean="0"/>
              <a:t>dữ</a:t>
            </a:r>
            <a:r>
              <a:rPr lang="en-US" dirty="0" smtClean="0"/>
              <a:t> </a:t>
            </a:r>
            <a:r>
              <a:rPr lang="en-US" dirty="0" err="1" smtClean="0"/>
              <a:t>liệu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Google Shape;138;g1b6361132bb_0_29"/>
          <p:cNvPicPr preferRelativeResize="0"/>
          <p:nvPr/>
        </p:nvPicPr>
        <p:blipFill>
          <a:blip r:embed="rId2">
            <a:alphaModFix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179927" y="1323834"/>
            <a:ext cx="5363572" cy="5281682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Rectangle 4"/>
          <p:cNvSpPr/>
          <p:nvPr/>
        </p:nvSpPr>
        <p:spPr>
          <a:xfrm>
            <a:off x="3179927" y="3995383"/>
            <a:ext cx="2115404" cy="399195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5359841" y="3964674"/>
            <a:ext cx="3183657" cy="2108579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88888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8866" y="1927986"/>
            <a:ext cx="6554409" cy="4157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trục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818866" y="1927985"/>
            <a:ext cx="723331" cy="978987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859809" y="2906972"/>
            <a:ext cx="2606722" cy="864356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56157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vi-VN" b="1" dirty="0">
                <a:latin typeface="Times New Roman"/>
                <a:ea typeface="Times New Roman"/>
                <a:cs typeface="Times New Roman"/>
                <a:sym typeface="Times New Roman"/>
              </a:rPr>
              <a:t>Ô lưới 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Google Shape;139;g1b6361132bb_0_29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3710928" y="341195"/>
            <a:ext cx="5160117" cy="5991366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Rectangle 4"/>
          <p:cNvSpPr/>
          <p:nvPr/>
        </p:nvSpPr>
        <p:spPr>
          <a:xfrm>
            <a:off x="3710928" y="3336878"/>
            <a:ext cx="2007484" cy="375313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5870811" y="3353937"/>
            <a:ext cx="2891051" cy="2610135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27194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 - &amp;quot;Tin 4 – Tuần 24&amp;quot;&quot;/&gt;&lt;property id=&quot;20307&quot; value=&quot;256&quot;/&gt;&lt;/object&gt;&lt;object type=&quot;3&quot; unique_id=&quot;10005&quot;&gt;&lt;property id=&quot;20148&quot; value=&quot;5&quot;/&gt;&lt;property id=&quot;20300&quot; value=&quot;Slide 2 - &amp;quot;Hoạt động Tìm hiểu kiến thức&amp;quot;&quot;/&gt;&lt;property id=&quot;20307&quot; value=&quot;257&quot;/&gt;&lt;/object&gt;&lt;object type=&quot;3&quot; unique_id=&quot;10006&quot;&gt;&lt;property id=&quot;20148&quot; value=&quot;5&quot;/&gt;&lt;property id=&quot;20300&quot; value=&quot;Slide 3 - &amp;quot;Hoạt động Tìm hiểu kiến thức&amp;quot;&quot;/&gt;&lt;property id=&quot;20307&quot; value=&quot;258&quot;/&gt;&lt;/object&gt;&lt;object type=&quot;3&quot; unique_id=&quot;10007&quot;&gt;&lt;property id=&quot;20148&quot; value=&quot;5&quot;/&gt;&lt;property id=&quot;20300&quot; value=&quot;Slide 4 - &amp;quot;Tin 4 – Tuần 24&amp;quot;&quot;/&gt;&lt;property id=&quot;20307&quot; value=&quot;259&quot;/&gt;&lt;/object&gt;&lt;object type=&quot;3&quot; unique_id=&quot;10008&quot;&gt;&lt;property id=&quot;20148&quot; value=&quot;5&quot;/&gt;&lt;property id=&quot;20300&quot; value=&quot;Slide 5 - &amp;quot;Hoạt động Tìm hiểu kiến thức&amp;quot;&quot;/&gt;&lt;property id=&quot;20307&quot; value=&quot;261&quot;/&gt;&lt;/object&gt;&lt;object type=&quot;3&quot; unique_id=&quot;10009&quot;&gt;&lt;property id=&quot;20148&quot; value=&quot;5&quot;/&gt;&lt;property id=&quot;20300&quot; value=&quot;Slide 6 - &amp;quot;Nhãn dữ liệu&amp;quot;&quot;/&gt;&lt;property id=&quot;20307&quot; value=&quot;262&quot;/&gt;&lt;/object&gt;&lt;object type=&quot;3&quot; unique_id=&quot;10010&quot;&gt;&lt;property id=&quot;20148&quot; value=&quot;5&quot;/&gt;&lt;property id=&quot;20300&quot; value=&quot;Slide 7 - &amp;quot;Bảng dữ liệu&amp;quot;&quot;/&gt;&lt;property id=&quot;20307&quot; value=&quot;263&quot;/&gt;&lt;/object&gt;&lt;object type=&quot;3&quot; unique_id=&quot;10011&quot;&gt;&lt;property id=&quot;20148&quot; value=&quot;5&quot;/&gt;&lt;property id=&quot;20300&quot; value=&quot;Slide 8 - &amp;quot;Các trục&amp;quot;&quot;/&gt;&lt;property id=&quot;20307&quot; value=&quot;264&quot;/&gt;&lt;/object&gt;&lt;object type=&quot;3&quot; unique_id=&quot;10012&quot;&gt;&lt;property id=&quot;20148&quot; value=&quot;5&quot;/&gt;&lt;property id=&quot;20300&quot; value=&quot;Slide 9 - &amp;quot;Ô lưới &amp;quot;&quot;/&gt;&lt;property id=&quot;20307&quot; value=&quot;265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IC3 Spark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195</TotalTime>
  <Words>252</Words>
  <Application>Microsoft Office PowerPoint</Application>
  <PresentationFormat>Custom</PresentationFormat>
  <Paragraphs>36</Paragraphs>
  <Slides>9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IC3 Spark</vt:lpstr>
      <vt:lpstr>Tin 4 – Tuần 24</vt:lpstr>
      <vt:lpstr>Hoạt động Tìm hiểu kiến thức</vt:lpstr>
      <vt:lpstr>Hoạt động Tìm hiểu kiến thức</vt:lpstr>
      <vt:lpstr>Tin 4 – Tuần 24</vt:lpstr>
      <vt:lpstr>Hoạt động Tìm hiểu kiến thức</vt:lpstr>
      <vt:lpstr>Nhãn dữ liệu</vt:lpstr>
      <vt:lpstr>Bảng dữ liệu</vt:lpstr>
      <vt:lpstr>Các trục</vt:lpstr>
      <vt:lpstr>Ô lưới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Tin 4 – Tuần 24</dc:title>
  <cp:lastModifiedBy>MTC</cp:lastModifiedBy>
  <cp:revision>7</cp:revision>
  <dcterms:created xsi:type="dcterms:W3CDTF">2022-03-06T11:06:43Z</dcterms:created>
  <dcterms:modified xsi:type="dcterms:W3CDTF">2023-02-27T10:12:06Z</dcterms:modified>
</cp:coreProperties>
</file>