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officedocument.oleObject" PartName="/ppt/embeddings/oleObject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1GjrCNwgM54PGb1GUuN61D8/q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1ae1f631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d1ae1f631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d1ae1f631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ủ Đề - Mục tiêu chủ đề" showMasterSp="0" type="secHead">
  <p:cSld name="SECTION_HEADER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0" y="3060714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4"/>
          <p:cNvSpPr txBox="1"/>
          <p:nvPr>
            <p:ph type="title"/>
          </p:nvPr>
        </p:nvSpPr>
        <p:spPr>
          <a:xfrm>
            <a:off x="833191" y="3106797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14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26" name="Google Shape;26;p14"/>
            <p:cNvPicPr preferRelativeResize="0"/>
            <p:nvPr/>
          </p:nvPicPr>
          <p:blipFill rotWithShape="1">
            <a:blip r:embed="rId4">
              <a:alphaModFix/>
            </a:blip>
            <a:srcRect b="81730" l="0" r="0" t="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4"/>
            <p:cNvPicPr preferRelativeResize="0"/>
            <p:nvPr/>
          </p:nvPicPr>
          <p:blipFill rotWithShape="1">
            <a:blip r:embed="rId5">
              <a:alphaModFix/>
            </a:blip>
            <a:srcRect b="0" l="0" r="0"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hủ đề B--Bài 1-Nội dung">
  <p:cSld name="2-Chủ đề B--Bài 1-Nội dung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838200" y="876223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⚫"/>
              <a:defRPr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64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⚫"/>
              <a:defRPr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937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⚫"/>
              <a:defRPr sz="2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⚫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1606" y="5510662"/>
            <a:ext cx="690660" cy="91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243" y="5631428"/>
            <a:ext cx="1114312" cy="89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5044171"/>
            <a:ext cx="2286000" cy="175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han 2-Chủ đề C- Bài 1-Nội dung">
  <p:cSld name="6_Phan 2-Chủ đề C- Bài 1-Nội dung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6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6"/>
          <p:cNvSpPr txBox="1"/>
          <p:nvPr/>
        </p:nvSpPr>
        <p:spPr>
          <a:xfrm>
            <a:off x="510155" y="161850"/>
            <a:ext cx="345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C. Microsoft Excel</a:t>
            </a:r>
            <a:endParaRPr/>
          </a:p>
        </p:txBody>
      </p:sp>
      <p:sp>
        <p:nvSpPr>
          <p:cNvPr id="50" name="Google Shape;50;p16"/>
          <p:cNvSpPr txBox="1"/>
          <p:nvPr/>
        </p:nvSpPr>
        <p:spPr>
          <a:xfrm>
            <a:off x="6972300" y="190250"/>
            <a:ext cx="504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1. Làm quen với dữ liệu trong trang tính</a:t>
            </a:r>
            <a:endParaRPr/>
          </a:p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9893" y="6013479"/>
            <a:ext cx="769607" cy="8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5114" y="6112431"/>
            <a:ext cx="589681" cy="73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196" y="6112432"/>
            <a:ext cx="577504" cy="75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ủ Đề - Mục tiêu chủ đề" showMasterSp="0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3060714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833191" y="3106797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3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65" name="Google Shape;65;p13"/>
            <p:cNvPicPr preferRelativeResize="0"/>
            <p:nvPr/>
          </p:nvPicPr>
          <p:blipFill rotWithShape="1">
            <a:blip r:embed="rId4">
              <a:alphaModFix/>
            </a:blip>
            <a:srcRect b="81730" l="0" r="0" t="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 rotWithShape="1">
            <a:blip r:embed="rId5">
              <a:alphaModFix/>
            </a:blip>
            <a:srcRect b="0" l="0" r="0"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êu Đề Bài 1-Quyển 2-Apps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7"/>
          <p:cNvSpPr txBox="1"/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954" y="5326987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734" y="5305699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6361" y="5326987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012" y="278295"/>
            <a:ext cx="1360988" cy="179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5448" y="619160"/>
            <a:ext cx="1760446" cy="141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han 2-Chủ đề C-Bài 2-Nội dung">
  <p:cSld name="6_Phan 2-Chủ đề C-Bài 2-Nội dung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510139" y="161842"/>
            <a:ext cx="2408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đề C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Microsoft Excel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215780" y="161842"/>
            <a:ext cx="2496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2. Tớ biết quản lý dữ liệu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1275744" y="795485"/>
            <a:ext cx="9784733" cy="414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379" y="5180774"/>
            <a:ext cx="1286730" cy="124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46282" l="46282" r="6807" t="9668"/>
          <a:stretch/>
        </p:blipFill>
        <p:spPr>
          <a:xfrm>
            <a:off x="10351839" y="6081424"/>
            <a:ext cx="576208" cy="5762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46269" l="46530" r="8122" t="8384"/>
          <a:stretch/>
        </p:blipFill>
        <p:spPr>
          <a:xfrm>
            <a:off x="11317087" y="5300012"/>
            <a:ext cx="576208" cy="5762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5">
            <a:alphaModFix/>
          </a:blip>
          <a:srcRect b="47081" l="46788" r="7667" t="7662"/>
          <a:stretch/>
        </p:blipFill>
        <p:spPr>
          <a:xfrm>
            <a:off x="10351839" y="5331308"/>
            <a:ext cx="578144" cy="57448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6">
            <a:alphaModFix/>
          </a:blip>
          <a:srcRect b="46047" l="46486" r="7812" t="8251"/>
          <a:stretch/>
        </p:blipFill>
        <p:spPr>
          <a:xfrm>
            <a:off x="11317087" y="6105176"/>
            <a:ext cx="576208" cy="57620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632379" y="1661189"/>
            <a:ext cx="10972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10" Type="http://schemas.openxmlformats.org/officeDocument/2006/relationships/oleObject" Target="../embeddings/oleObject3.bin"/><Relationship Id="rId12" Type="http://schemas.openxmlformats.org/officeDocument/2006/relationships/image" Target="../media/image23.png"/><Relationship Id="rId9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10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9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5.bin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9.bin"/><Relationship Id="rId10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png"/><Relationship Id="rId15" Type="http://schemas.openxmlformats.org/officeDocument/2006/relationships/image" Target="../media/image33.png"/><Relationship Id="rId14" Type="http://schemas.openxmlformats.org/officeDocument/2006/relationships/oleObject" Target="../embeddings/oleObject10.bin"/><Relationship Id="rId16" Type="http://schemas.openxmlformats.org/officeDocument/2006/relationships/image" Target="../media/image34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8.bin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6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title"/>
          </p:nvPr>
        </p:nvSpPr>
        <p:spPr>
          <a:xfrm>
            <a:off x="273723" y="3028008"/>
            <a:ext cx="118751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/>
              <a:t>DI CHUYỂN TRONG TRANG TÍNH </a:t>
            </a:r>
            <a:endParaRPr b="1"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/>
              <a:t>QUẢN LÝ CÁC TRANG TÍNH</a:t>
            </a:r>
            <a:endParaRPr b="1" sz="4800"/>
          </a:p>
        </p:txBody>
      </p:sp>
      <p:sp>
        <p:nvSpPr>
          <p:cNvPr id="98" name="Google Shape;98;p1"/>
          <p:cNvSpPr txBox="1"/>
          <p:nvPr>
            <p:ph idx="1" type="body"/>
          </p:nvPr>
        </p:nvSpPr>
        <p:spPr>
          <a:xfrm>
            <a:off x="652717" y="2250079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 4 – Tuần 20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53507" y="909185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1275744" y="795485"/>
            <a:ext cx="9784733" cy="2492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chép di chuyển trang tính trong cùng 1 sổ tính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phải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or Copy</a:t>
            </a:r>
            <a:endParaRPr>
              <a:solidFill>
                <a:srgbClr val="002060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Hộp thoại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or Copy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Chọn vị trí muốn chuyển đến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OK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1275744" y="3287877"/>
            <a:ext cx="10248599" cy="342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chép di chuyển trang tính từ sổ tính này sang sổ tính khác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sổ tính có trang tính muốn di chuyển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phải vào trang tính sau đó chọn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or Copy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hộp thoại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or Copy</a:t>
            </a:r>
            <a:endParaRPr>
              <a:solidFill>
                <a:srgbClr val="002060"/>
              </a:solidFill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book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Chọn sổ tính muốn di chuyển đến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sheet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chọn vị trí trang tính muốn di chuyển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copy: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muốn tạo bản copy hay không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AutoNum type="arabicPeriod" startAt="4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Nhấn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1ae1f6312_0_0"/>
          <p:cNvSpPr txBox="1"/>
          <p:nvPr>
            <p:ph idx="1" type="body"/>
          </p:nvPr>
        </p:nvSpPr>
        <p:spPr>
          <a:xfrm>
            <a:off x="1275750" y="795434"/>
            <a:ext cx="9784800" cy="220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2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dò: Thực hành các thao tác </a:t>
            </a:r>
            <a:r>
              <a:rPr b="1" lang="en-US" sz="2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chuyển trong trang tính và </a:t>
            </a:r>
            <a:r>
              <a:rPr b="1" lang="en-US" sz="2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 lý trang tính</a:t>
            </a:r>
            <a:endParaRPr b="1" sz="2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763555" y="800691"/>
            <a:ext cx="10515600" cy="8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b="1" lang="en-US"/>
              <a:t>Nội dung bài học</a:t>
            </a:r>
            <a:endParaRPr b="1"/>
          </a:p>
        </p:txBody>
      </p:sp>
      <p:sp>
        <p:nvSpPr>
          <p:cNvPr id="105" name="Google Shape;105;p2"/>
          <p:cNvSpPr/>
          <p:nvPr/>
        </p:nvSpPr>
        <p:spPr>
          <a:xfrm>
            <a:off x="2464526" y="1392935"/>
            <a:ext cx="871147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AutoNum type="arabicPeriod"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chuyển trong trang tính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AutoNum type="alphaLcPeriod"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thanh cuộn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AutoNum type="alphaLcPeriod"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bàn phím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AutoNum type="alphaLcPeriod"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Goto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Quản lý trang tính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AutoNum type="alphaLcPeriod"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 tên, them, xóa, sao chép, di chuyển các trang tính.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AutoNum type="alphaLcPeriod"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chép, chuyển trang tính từ sổ tính này sang sổ tính khác.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Di chuyển trong trang tính</a:t>
            </a:r>
            <a:endParaRPr b="1"/>
          </a:p>
        </p:txBody>
      </p:sp>
      <p:sp>
        <p:nvSpPr>
          <p:cNvPr id="111" name="Google Shape;111;p3"/>
          <p:cNvSpPr/>
          <p:nvPr/>
        </p:nvSpPr>
        <p:spPr>
          <a:xfrm>
            <a:off x="927100" y="1113390"/>
            <a:ext cx="11264899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thanh cuộn</a:t>
            </a:r>
            <a:r>
              <a:rPr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vào các mũi tên ở phía cuối để di chuyển đến một dòng hoặc một cột tại một thời điểm. </a:t>
            </a:r>
            <a:endParaRPr sz="21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và kéo hộp cuộn để hiển thị vị trí khác trong trang tính. </a:t>
            </a:r>
            <a:endParaRPr sz="21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bàn phím: </a:t>
            </a:r>
            <a:endParaRPr b="1" sz="2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: Nhấn các phím chỉ hướng để di chuyển đến một ô tại một thời điểm. </a:t>
            </a:r>
            <a:endParaRPr sz="21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 chuyển đến cột A trong dòng hiện tại. </a:t>
            </a:r>
            <a:endParaRPr sz="21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Home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 chuyển tới ô A1. </a:t>
            </a:r>
            <a:endParaRPr sz="21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End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 chuyển tới ô cuối cùng có dữ liệu trong bản báo cáo của bạn. </a:t>
            </a:r>
            <a:endParaRPr sz="21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Go To</a:t>
            </a:r>
            <a:endParaRPr sz="1500">
              <a:solidFill>
                <a:srgbClr val="0000FF"/>
              </a:solidFill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G 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 </a:t>
            </a: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F5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Hiển thị hộp thoại </a:t>
            </a: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To 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cho phép bạn di chuyển nhanh chóng đến địa chỉ ô, tên của dải ô, hoặc dấu trang (bookmark). Bạn cũng có thể sử dụng nút </a:t>
            </a: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hộp thoại </a:t>
            </a:r>
            <a:r>
              <a:rPr b="1"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To </a:t>
            </a:r>
            <a:r>
              <a:rPr lang="en-US" sz="21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tìm kiếm kiểu thông tin xác định. 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6843" y="3098800"/>
            <a:ext cx="1311297" cy="30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55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US" sz="2200"/>
              <a:t>Quản lý các trang tính</a:t>
            </a:r>
            <a:endParaRPr b="1" sz="2200"/>
          </a:p>
        </p:txBody>
      </p:sp>
      <p:pic>
        <p:nvPicPr>
          <p:cNvPr descr="Screen Clipping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78" y="1151708"/>
            <a:ext cx="11353722" cy="2007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663725" y="4800750"/>
            <a:ext cx="113538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trang tính có thể được đổi tên, thêm, xóa, sao chép và được di chuyển bên trong một sổ tính. </a:t>
            </a:r>
            <a:endParaRPr sz="2200">
              <a:solidFill>
                <a:srgbClr val="211C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11C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có thể sử dụng các nút cuộn thẻ để hiển thị nhiều thẻ trang tính nếu cần.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4571" y="3158754"/>
            <a:ext cx="4569204" cy="1523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6375" y="3277682"/>
            <a:ext cx="1383096" cy="124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 tên trang tính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642" y="3183484"/>
            <a:ext cx="6735115" cy="326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5705" y="1830489"/>
            <a:ext cx="6725589" cy="321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3924300" y="5829300"/>
            <a:ext cx="2781300" cy="3429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5"/>
          <p:cNvCxnSpPr/>
          <p:nvPr/>
        </p:nvCxnSpPr>
        <p:spPr>
          <a:xfrm flipH="1" rot="10800000">
            <a:off x="4514850" y="4817249"/>
            <a:ext cx="800100" cy="105015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319990" y="1684421"/>
            <a:ext cx="3281508" cy="3112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Nhấp chuột phải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Chọn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Rename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Nhập tên mới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Nhấn Enter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6" name="Google Shape;136;p6"/>
          <p:cNvGraphicFramePr/>
          <p:nvPr/>
        </p:nvGraphicFramePr>
        <p:xfrm>
          <a:off x="5981700" y="795485"/>
          <a:ext cx="5574077" cy="3502776"/>
        </p:xfrm>
        <a:graphic>
          <a:graphicData uri="http://schemas.openxmlformats.org/presentationml/2006/ole">
            <mc:AlternateContent>
              <mc:Choice Requires="v">
                <p:oleObj r:id="rId4" imgH="3502776" imgW="5574077" progId="Paint.Picture" spid="_x0000_s1">
                  <p:embed/>
                </p:oleObj>
              </mc:Choice>
              <mc:Fallback>
                <p:oleObj r:id="rId5" imgH="3502776" imgW="5574077" progId="Paint.Picture">
                  <p:embed/>
                  <p:pic>
                    <p:nvPicPr>
                      <p:cNvPr id="136" name="Google Shape;136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81700" y="795485"/>
                        <a:ext cx="5574077" cy="3502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Google Shape;137;p6"/>
          <p:cNvGraphicFramePr/>
          <p:nvPr/>
        </p:nvGraphicFramePr>
        <p:xfrm>
          <a:off x="5981700" y="668347"/>
          <a:ext cx="5079590" cy="3879775"/>
        </p:xfrm>
        <a:graphic>
          <a:graphicData uri="http://schemas.openxmlformats.org/presentationml/2006/ole">
            <mc:AlternateContent>
              <mc:Choice Requires="v">
                <p:oleObj r:id="rId7" imgH="3879775" imgW="5079590" progId="Paint.Picture" spid="_x0000_s2">
                  <p:embed/>
                </p:oleObj>
              </mc:Choice>
              <mc:Fallback>
                <p:oleObj r:id="rId8" imgH="3879775" imgW="5079590" progId="Paint.Picture">
                  <p:embed/>
                  <p:pic>
                    <p:nvPicPr>
                      <p:cNvPr id="137" name="Google Shape;137;p6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81700" y="668347"/>
                        <a:ext cx="5079590" cy="38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6"/>
          <p:cNvSpPr/>
          <p:nvPr/>
        </p:nvSpPr>
        <p:spPr>
          <a:xfrm>
            <a:off x="7351295" y="1684421"/>
            <a:ext cx="1552073" cy="26469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p6"/>
          <p:cNvGraphicFramePr/>
          <p:nvPr/>
        </p:nvGraphicFramePr>
        <p:xfrm>
          <a:off x="6063999" y="668346"/>
          <a:ext cx="5049331" cy="3879775"/>
        </p:xfrm>
        <a:graphic>
          <a:graphicData uri="http://schemas.openxmlformats.org/presentationml/2006/ole">
            <mc:AlternateContent>
              <mc:Choice Requires="v">
                <p:oleObj r:id="rId10" imgH="3879775" imgW="5049331" progId="Paint.Picture" spid="_x0000_s3">
                  <p:embed/>
                </p:oleObj>
              </mc:Choice>
              <mc:Fallback>
                <p:oleObj r:id="rId11" imgH="3879775" imgW="5049331" progId="Paint.Picture">
                  <p:embed/>
                  <p:pic>
                    <p:nvPicPr>
                      <p:cNvPr id="139" name="Google Shape;139;p6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063999" y="668346"/>
                        <a:ext cx="5049331" cy="38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Google Shape;140;p6"/>
          <p:cNvCxnSpPr/>
          <p:nvPr/>
        </p:nvCxnSpPr>
        <p:spPr>
          <a:xfrm>
            <a:off x="7210741" y="4548121"/>
            <a:ext cx="146009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6"/>
          <p:cNvSpPr txBox="1"/>
          <p:nvPr/>
        </p:nvSpPr>
        <p:spPr>
          <a:xfrm>
            <a:off x="1113514" y="1107258"/>
            <a:ext cx="3915686" cy="5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 tên cho trang tính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58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1275744" y="1831905"/>
            <a:ext cx="3281508" cy="2268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Nhấp đúp chuột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Nhập tên mới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Nhấn Enter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113514" y="1107258"/>
            <a:ext cx="3915686" cy="5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 tên cho trang tính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9" name="Google Shape;149;p7"/>
          <p:cNvGraphicFramePr/>
          <p:nvPr/>
        </p:nvGraphicFramePr>
        <p:xfrm>
          <a:off x="5546162" y="1107258"/>
          <a:ext cx="6075567" cy="4627087"/>
        </p:xfrm>
        <a:graphic>
          <a:graphicData uri="http://schemas.openxmlformats.org/presentationml/2006/ole">
            <mc:AlternateContent>
              <mc:Choice Requires="v">
                <p:oleObj r:id="rId4" imgH="4627087" imgW="6075567" progId="Paint.Picture" spid="_x0000_s1">
                  <p:embed/>
                </p:oleObj>
              </mc:Choice>
              <mc:Fallback>
                <p:oleObj r:id="rId5" imgH="4627087" imgW="6075567" progId="Paint.Picture">
                  <p:embed/>
                  <p:pic>
                    <p:nvPicPr>
                      <p:cNvPr id="149" name="Google Shape;149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46162" y="1107258"/>
                        <a:ext cx="6075567" cy="46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Google Shape;150;p7"/>
          <p:cNvGraphicFramePr/>
          <p:nvPr/>
        </p:nvGraphicFramePr>
        <p:xfrm>
          <a:off x="5546162" y="1178979"/>
          <a:ext cx="6031277" cy="4606671"/>
        </p:xfrm>
        <a:graphic>
          <a:graphicData uri="http://schemas.openxmlformats.org/presentationml/2006/ole">
            <mc:AlternateContent>
              <mc:Choice Requires="v">
                <p:oleObj r:id="rId7" imgH="4606671" imgW="6031277" progId="Paint.Picture" spid="_x0000_s2">
                  <p:embed/>
                </p:oleObj>
              </mc:Choice>
              <mc:Fallback>
                <p:oleObj r:id="rId8" imgH="4606671" imgW="6031277" progId="Paint.Picture">
                  <p:embed/>
                  <p:pic>
                    <p:nvPicPr>
                      <p:cNvPr id="150" name="Google Shape;150;p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46162" y="1178979"/>
                        <a:ext cx="6031277" cy="460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Google Shape;151;p7"/>
          <p:cNvGraphicFramePr/>
          <p:nvPr/>
        </p:nvGraphicFramePr>
        <p:xfrm>
          <a:off x="5546162" y="1107258"/>
          <a:ext cx="6031278" cy="4634278"/>
        </p:xfrm>
        <a:graphic>
          <a:graphicData uri="http://schemas.openxmlformats.org/presentationml/2006/ole">
            <mc:AlternateContent>
              <mc:Choice Requires="v">
                <p:oleObj r:id="rId10" imgH="4634278" imgW="6031278" progId="Paint.Picture" spid="_x0000_s3">
                  <p:embed/>
                </p:oleObj>
              </mc:Choice>
              <mc:Fallback>
                <p:oleObj r:id="rId11" imgH="4634278" imgW="6031278" progId="Paint.Picture">
                  <p:embed/>
                  <p:pic>
                    <p:nvPicPr>
                      <p:cNvPr id="151" name="Google Shape;151;p7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46162" y="1107258"/>
                        <a:ext cx="6031278" cy="4634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2" name="Google Shape;152;p7"/>
          <p:cNvCxnSpPr/>
          <p:nvPr/>
        </p:nvCxnSpPr>
        <p:spPr>
          <a:xfrm>
            <a:off x="6961238" y="5713929"/>
            <a:ext cx="166656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58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452849" y="1831900"/>
            <a:ext cx="41043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3: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Chọn thẻ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Chọn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Chọn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Rename Sheet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Nhập tên mới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Nhấn Enter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113514" y="1107258"/>
            <a:ext cx="3915686" cy="5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 tên cho trang tính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0" name="Google Shape;160;p8"/>
          <p:cNvGraphicFramePr/>
          <p:nvPr/>
        </p:nvGraphicFramePr>
        <p:xfrm>
          <a:off x="5546162" y="1107258"/>
          <a:ext cx="6075568" cy="4627088"/>
        </p:xfrm>
        <a:graphic>
          <a:graphicData uri="http://schemas.openxmlformats.org/presentationml/2006/ole">
            <mc:AlternateContent>
              <mc:Choice Requires="v">
                <p:oleObj r:id="rId4" imgH="4627088" imgW="6075568" progId="Paint.Picture" spid="_x0000_s1">
                  <p:embed/>
                </p:oleObj>
              </mc:Choice>
              <mc:Fallback>
                <p:oleObj r:id="rId5" imgH="4627088" imgW="6075568" progId="Paint.Picture">
                  <p:embed/>
                  <p:pic>
                    <p:nvPicPr>
                      <p:cNvPr id="160" name="Google Shape;160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46162" y="1107258"/>
                        <a:ext cx="6075568" cy="46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Google Shape;161;p8"/>
          <p:cNvGraphicFramePr/>
          <p:nvPr/>
        </p:nvGraphicFramePr>
        <p:xfrm>
          <a:off x="5590451" y="1542057"/>
          <a:ext cx="6031277" cy="4606670"/>
        </p:xfrm>
        <a:graphic>
          <a:graphicData uri="http://schemas.openxmlformats.org/presentationml/2006/ole">
            <mc:AlternateContent>
              <mc:Choice Requires="v">
                <p:oleObj r:id="rId7" imgH="4606670" imgW="6031277" progId="Paint.Picture" spid="_x0000_s2">
                  <p:embed/>
                </p:oleObj>
              </mc:Choice>
              <mc:Fallback>
                <p:oleObj r:id="rId8" imgH="4606670" imgW="6031277" progId="Paint.Picture">
                  <p:embed/>
                  <p:pic>
                    <p:nvPicPr>
                      <p:cNvPr id="161" name="Google Shape;161;p8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90451" y="1542057"/>
                        <a:ext cx="6031277" cy="4606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Google Shape;162;p8"/>
          <p:cNvGraphicFramePr/>
          <p:nvPr/>
        </p:nvGraphicFramePr>
        <p:xfrm>
          <a:off x="5590451" y="1550046"/>
          <a:ext cx="6031278" cy="4634278"/>
        </p:xfrm>
        <a:graphic>
          <a:graphicData uri="http://schemas.openxmlformats.org/presentationml/2006/ole">
            <mc:AlternateContent>
              <mc:Choice Requires="v">
                <p:oleObj r:id="rId10" imgH="4634278" imgW="6031278" progId="Paint.Picture" spid="_x0000_s3">
                  <p:embed/>
                </p:oleObj>
              </mc:Choice>
              <mc:Fallback>
                <p:oleObj r:id="rId11" imgH="4634278" imgW="6031278" progId="Paint.Picture">
                  <p:embed/>
                  <p:pic>
                    <p:nvPicPr>
                      <p:cNvPr id="162" name="Google Shape;162;p8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90451" y="1550046"/>
                        <a:ext cx="6031278" cy="4634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" name="Google Shape;163;p8"/>
          <p:cNvCxnSpPr/>
          <p:nvPr/>
        </p:nvCxnSpPr>
        <p:spPr>
          <a:xfrm>
            <a:off x="6961238" y="6148728"/>
            <a:ext cx="166656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64" name="Google Shape;164;p8"/>
          <p:cNvGraphicFramePr/>
          <p:nvPr/>
        </p:nvGraphicFramePr>
        <p:xfrm>
          <a:off x="4557252" y="1582505"/>
          <a:ext cx="7634749" cy="3897897"/>
        </p:xfrm>
        <a:graphic>
          <a:graphicData uri="http://schemas.openxmlformats.org/presentationml/2006/ole">
            <mc:AlternateContent>
              <mc:Choice Requires="v">
                <p:oleObj r:id="rId13" imgH="3897897" imgW="7634749" progId="Paint.Picture" spid="_x0000_s4">
                  <p:embed/>
                </p:oleObj>
              </mc:Choice>
              <mc:Fallback>
                <p:oleObj r:id="rId14" imgH="3897897" imgW="7634749" progId="Paint.Picture">
                  <p:embed/>
                  <p:pic>
                    <p:nvPicPr>
                      <p:cNvPr id="164" name="Google Shape;164;p8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557252" y="1582505"/>
                        <a:ext cx="7634749" cy="389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Google Shape;165;p8"/>
          <p:cNvSpPr/>
          <p:nvPr/>
        </p:nvSpPr>
        <p:spPr>
          <a:xfrm>
            <a:off x="8627806" y="3420801"/>
            <a:ext cx="509844" cy="200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8561800" y="1684421"/>
            <a:ext cx="239300" cy="411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0341450" y="1782534"/>
            <a:ext cx="274320" cy="38437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10489187" y="3391876"/>
            <a:ext cx="548640" cy="13716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3063" y="1705013"/>
            <a:ext cx="1743075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3901105" y="4484799"/>
            <a:ext cx="1463400" cy="200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1275750" y="795455"/>
            <a:ext cx="97848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63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Char char="▪"/>
            </a:pPr>
            <a:r>
              <a:rPr b="1" lang="en-US" sz="2500">
                <a:solidFill>
                  <a:srgbClr val="002060"/>
                </a:solidFill>
              </a:rPr>
              <a:t>Thêm trang tính</a:t>
            </a:r>
            <a:endParaRPr b="1" sz="2500">
              <a:solidFill>
                <a:srgbClr val="002060"/>
              </a:solidFill>
            </a:endParaRPr>
          </a:p>
          <a:p>
            <a:pPr indent="-21463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500"/>
              <a:buChar char="▪"/>
            </a:pPr>
            <a:r>
              <a:rPr lang="en-US" sz="2500">
                <a:solidFill>
                  <a:srgbClr val="002060"/>
                </a:solidFill>
              </a:rPr>
              <a:t>Cách 1: Nhấn nút dấu</a:t>
            </a:r>
            <a:endParaRPr sz="2500">
              <a:solidFill>
                <a:srgbClr val="002060"/>
              </a:solidFill>
            </a:endParaRPr>
          </a:p>
          <a:p>
            <a:pPr indent="-21463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500"/>
              <a:buChar char="▪"/>
            </a:pPr>
            <a:r>
              <a:rPr lang="en-US" sz="2500">
                <a:solidFill>
                  <a:srgbClr val="002060"/>
                </a:solidFill>
              </a:rPr>
              <a:t>Cách 2: Nhấn nút phải chuột chọn Insert</a:t>
            </a:r>
            <a:endParaRPr sz="2500">
              <a:solidFill>
                <a:srgbClr val="002060"/>
              </a:solidFill>
            </a:endParaRPr>
          </a:p>
          <a:p>
            <a:pPr indent="-21463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500"/>
              <a:buChar char="▪"/>
            </a:pPr>
            <a:r>
              <a:rPr lang="en-US" sz="2500">
                <a:solidFill>
                  <a:srgbClr val="002060"/>
                </a:solidFill>
              </a:rPr>
              <a:t>Cách 3: Chọn thẻ Home → Chọn Insert → Chọn Insert Sheet</a:t>
            </a:r>
            <a:endParaRPr sz="2500">
              <a:solidFill>
                <a:srgbClr val="002060"/>
              </a:solidFill>
            </a:endParaRPr>
          </a:p>
        </p:txBody>
      </p:sp>
      <p:graphicFrame>
        <p:nvGraphicFramePr>
          <p:cNvPr id="176" name="Google Shape;176;p9"/>
          <p:cNvGraphicFramePr/>
          <p:nvPr/>
        </p:nvGraphicFramePr>
        <p:xfrm>
          <a:off x="4933628" y="1230284"/>
          <a:ext cx="527033" cy="496917"/>
        </p:xfrm>
        <a:graphic>
          <a:graphicData uri="http://schemas.openxmlformats.org/presentationml/2006/ole">
            <mc:AlternateContent>
              <mc:Choice Requires="v">
                <p:oleObj r:id="rId4" imgH="496917" imgW="527033" progId="Paint.Picture" spid="_x0000_s1">
                  <p:embed/>
                </p:oleObj>
              </mc:Choice>
              <mc:Fallback>
                <p:oleObj r:id="rId5" imgH="496917" imgW="527033" progId="Paint.Picture">
                  <p:embed/>
                  <p:pic>
                    <p:nvPicPr>
                      <p:cNvPr id="176" name="Google Shape;176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933628" y="1230284"/>
                        <a:ext cx="527033" cy="496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Google Shape;177;p9"/>
          <p:cNvSpPr txBox="1"/>
          <p:nvPr/>
        </p:nvSpPr>
        <p:spPr>
          <a:xfrm>
            <a:off x="1275744" y="3119942"/>
            <a:ext cx="9784733" cy="188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2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Xóa trang tính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82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 1: Nhấn nút phải chuột chọn Delete</a:t>
            </a:r>
            <a:endParaRPr sz="1800">
              <a:solidFill>
                <a:srgbClr val="002060"/>
              </a:solidFill>
            </a:endParaRPr>
          </a:p>
          <a:p>
            <a:pPr indent="-208280" lvl="0" marL="18288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 2: Chọn thẻ Home </a:t>
            </a:r>
            <a:r>
              <a:rPr lang="en-US" sz="2400">
                <a:solidFill>
                  <a:srgbClr val="002060"/>
                </a:solidFill>
              </a:rPr>
              <a:t>→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Chọn Delete </a:t>
            </a:r>
            <a:r>
              <a:rPr lang="en-US" sz="2400">
                <a:solidFill>
                  <a:srgbClr val="002060"/>
                </a:solidFill>
              </a:rPr>
              <a:t>→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Chọn Delete Sheet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4925" y="4667450"/>
            <a:ext cx="6962399" cy="19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62750" y="795450"/>
            <a:ext cx="2129250" cy="160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46100" y="3873150"/>
            <a:ext cx="2045900" cy="16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2014-06-09T03:12:12Z</dcterms:created>
  <dc:creator>Nguyen Thanh Trung</dc:creator>
</cp:coreProperties>
</file>