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r4U1+R1Uq8VMh1stR2U7rURd6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c0668638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c0668638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c0668638d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êu Đề Bài 1-Quyển 2-Apps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4"/>
          <p:cNvSpPr txBox="1"/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954" y="5326987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734" y="5305699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6361" y="5326987"/>
            <a:ext cx="1099310" cy="109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012" y="278295"/>
            <a:ext cx="1360988" cy="179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55448" y="619160"/>
            <a:ext cx="1760446" cy="141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han 2-Chủ đề C- Bài 1-Nội dung">
  <p:cSld name="6_Phan 2-Chủ đề C- Bài 1-Nội dung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8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8"/>
          <p:cNvSpPr txBox="1"/>
          <p:nvPr/>
        </p:nvSpPr>
        <p:spPr>
          <a:xfrm>
            <a:off x="510155" y="161850"/>
            <a:ext cx="34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đề C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Microsoft Excel</a:t>
            </a:r>
            <a:endParaRPr/>
          </a:p>
        </p:txBody>
      </p:sp>
      <p:sp>
        <p:nvSpPr>
          <p:cNvPr id="34" name="Google Shape;34;p18"/>
          <p:cNvSpPr txBox="1"/>
          <p:nvPr/>
        </p:nvSpPr>
        <p:spPr>
          <a:xfrm>
            <a:off x="6972300" y="190250"/>
            <a:ext cx="490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1. Làm quen với dữ liệu trong trang tính</a:t>
            </a:r>
            <a:endParaRPr/>
          </a:p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pic>
        <p:nvPicPr>
          <p:cNvPr id="36" name="Google Shape;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784" y="5293653"/>
            <a:ext cx="1050544" cy="114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8500" y="5332667"/>
            <a:ext cx="885572" cy="110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8196" y="5721008"/>
            <a:ext cx="875608" cy="11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ủ Đề - Mục tiêu chủ đề" showMasterSp="0" type="secHead">
  <p:cSld name="SECTION_HEADER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6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16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49" name="Google Shape;49;p16"/>
            <p:cNvPicPr preferRelativeResize="0"/>
            <p:nvPr/>
          </p:nvPicPr>
          <p:blipFill rotWithShape="1">
            <a:blip r:embed="rId4">
              <a:alphaModFix/>
            </a:blip>
            <a:srcRect b="81730" l="0" r="0" t="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6"/>
            <p:cNvPicPr preferRelativeResize="0"/>
            <p:nvPr/>
          </p:nvPicPr>
          <p:blipFill rotWithShape="1">
            <a:blip r:embed="rId5">
              <a:alphaModFix/>
            </a:blip>
            <a:srcRect b="0" l="0" r="0"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han 2-Chủ đề C-Bài 2-Nội dung">
  <p:cSld name="6_Phan 2-Chủ đề C-Bài 2-Nội dung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9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9"/>
          <p:cNvSpPr txBox="1"/>
          <p:nvPr/>
        </p:nvSpPr>
        <p:spPr>
          <a:xfrm>
            <a:off x="510139" y="161842"/>
            <a:ext cx="2408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đề C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Microsoft Excel</a:t>
            </a:r>
            <a:endParaRPr/>
          </a:p>
        </p:txBody>
      </p:sp>
      <p:sp>
        <p:nvSpPr>
          <p:cNvPr id="57" name="Google Shape;57;p19"/>
          <p:cNvSpPr txBox="1"/>
          <p:nvPr/>
        </p:nvSpPr>
        <p:spPr>
          <a:xfrm>
            <a:off x="8215780" y="161842"/>
            <a:ext cx="2496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2. Tớ biết quản lý dữ liệu</a:t>
            </a:r>
            <a:endParaRPr/>
          </a:p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1275744" y="795485"/>
            <a:ext cx="9784733" cy="414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pic>
        <p:nvPicPr>
          <p:cNvPr id="59" name="Google Shape;5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2379" y="5180774"/>
            <a:ext cx="1286730" cy="124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9"/>
          <p:cNvPicPr preferRelativeResize="0"/>
          <p:nvPr/>
        </p:nvPicPr>
        <p:blipFill rotWithShape="1">
          <a:blip r:embed="rId3">
            <a:alphaModFix/>
          </a:blip>
          <a:srcRect b="46282" l="46282" r="6807" t="9668"/>
          <a:stretch/>
        </p:blipFill>
        <p:spPr>
          <a:xfrm>
            <a:off x="10351839" y="6081424"/>
            <a:ext cx="576208" cy="5762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4">
            <a:alphaModFix/>
          </a:blip>
          <a:srcRect b="46269" l="46530" r="8122" t="8384"/>
          <a:stretch/>
        </p:blipFill>
        <p:spPr>
          <a:xfrm>
            <a:off x="11317087" y="5300012"/>
            <a:ext cx="576208" cy="5762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5">
            <a:alphaModFix/>
          </a:blip>
          <a:srcRect b="47081" l="46788" r="7667" t="7662"/>
          <a:stretch/>
        </p:blipFill>
        <p:spPr>
          <a:xfrm>
            <a:off x="10351839" y="5331308"/>
            <a:ext cx="578144" cy="57448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6">
            <a:alphaModFix/>
          </a:blip>
          <a:srcRect b="46047" l="46486" r="7812" t="8251"/>
          <a:stretch/>
        </p:blipFill>
        <p:spPr>
          <a:xfrm>
            <a:off x="11317087" y="6105176"/>
            <a:ext cx="576208" cy="576208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Google Shape;64;p19"/>
          <p:cNvSpPr txBox="1"/>
          <p:nvPr>
            <p:ph idx="2" type="body"/>
          </p:nvPr>
        </p:nvSpPr>
        <p:spPr>
          <a:xfrm>
            <a:off x="632379" y="1661189"/>
            <a:ext cx="10972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ủ Đề - Mục tiêu chủ đề" showMasterSp="0" type="secHead">
  <p:cSld name="SECTION_HEADER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7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82" name="Google Shape;82;p17"/>
            <p:cNvPicPr preferRelativeResize="0"/>
            <p:nvPr/>
          </p:nvPicPr>
          <p:blipFill rotWithShape="1">
            <a:blip r:embed="rId4">
              <a:alphaModFix/>
            </a:blip>
            <a:srcRect b="81730" l="0" r="0" t="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7"/>
            <p:cNvPicPr preferRelativeResize="0"/>
            <p:nvPr/>
          </p:nvPicPr>
          <p:blipFill rotWithShape="1">
            <a:blip r:embed="rId5">
              <a:alphaModFix/>
            </a:blip>
            <a:srcRect b="0" l="0" r="0"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99BDD"/>
                </a:solidFill>
                <a:latin typeface="Arial"/>
                <a:ea typeface="Arial"/>
                <a:cs typeface="Arial"/>
                <a:sym typeface="Arial"/>
              </a:rPr>
              <a:t>QUYỂN 2.</a:t>
            </a:r>
            <a:br>
              <a:rPr lang="en-US" sz="4000"/>
            </a:br>
            <a:r>
              <a:rPr lang="en-US" sz="4000"/>
              <a:t> CÁC ỨNG DỤNG CHỦ CHỐT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CHỦ ĐỀ C. </a:t>
            </a:r>
            <a:r>
              <a:rPr lang="en-US" sz="3200"/>
              <a:t>MICROSOFT EXCEL </a:t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b="1" lang="en-US" sz="3200"/>
              <a:t>Nhập dữ liệu</a:t>
            </a:r>
            <a:endParaRPr sz="3200"/>
          </a:p>
        </p:txBody>
      </p:sp>
      <p:sp>
        <p:nvSpPr>
          <p:cNvPr id="147" name="Google Shape;147;p10"/>
          <p:cNvSpPr/>
          <p:nvPr/>
        </p:nvSpPr>
        <p:spPr>
          <a:xfrm>
            <a:off x="241300" y="1389881"/>
            <a:ext cx="77089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Nhập số hoặc ngày tháng: </a:t>
            </a:r>
            <a:endParaRPr b="1" sz="2000">
              <a:solidFill>
                <a:srgbClr val="211C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Số là các giá trị như đồng USD hay phần trăm; mặc định số được căn lề phải trong ô. </a:t>
            </a:r>
            <a:endParaRPr sz="2000">
              <a:solidFill>
                <a:srgbClr val="211C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Nếu bạn nhập các ký tự khác với các chữ số, Excel xử lý toàn bộ dữ liệu nhập vào ô đó là nhãn. </a:t>
            </a:r>
            <a:endParaRPr sz="2000">
              <a:solidFill>
                <a:srgbClr val="211C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Khi bạn nhập các giá trị ngày tháng, bạn có thể nhập ở dạng số như 2-26-05 hoặc nhập ở dạng văn bản (như </a:t>
            </a:r>
            <a:r>
              <a:rPr b="1"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Tháng ngày, năm</a:t>
            </a: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148" name="Google Shape;1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200" y="1389880"/>
            <a:ext cx="4241800" cy="431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b="1" lang="en-US" sz="2800">
                <a:solidFill>
                  <a:srgbClr val="FF0000"/>
                </a:solidFill>
              </a:rPr>
              <a:t>Một vài chú ý khi nhập dữ liệu</a:t>
            </a:r>
            <a:endParaRPr b="1" sz="2800">
              <a:solidFill>
                <a:srgbClr val="FF0000"/>
              </a:solidFill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318782" y="1494661"/>
            <a:ext cx="1148773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Khi nhập các giá trị ngày tháng, bạn cần chú ý những điểm sau: </a:t>
            </a:r>
            <a:endParaRPr b="1" sz="2000">
              <a:solidFill>
                <a:srgbClr val="211C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Mặc định các giá trị ngày tháng là </a:t>
            </a:r>
            <a:r>
              <a:rPr b="1"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m-d-yy </a:t>
            </a: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(tháng-ngày-năm), mặc dù vậy bạn vẫn có thể thay đổi các thiết lập trong </a:t>
            </a:r>
            <a:r>
              <a:rPr b="1"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Control Panel</a:t>
            </a: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solidFill>
                <a:srgbClr val="211C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Các giá trị ngày tháng có thể không hiển thị ở dạng đầy đủ cả ngày, tháng, năm. Dữ liệu này có thể được điều chỉnh thành dạng ngày và tháng (được định dạng là mmm-dd) hoặc tháng và năm (được định dạng là mmm-yyyy).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991" y="4621360"/>
            <a:ext cx="9274486" cy="1636673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c0668638d3_0_0"/>
          <p:cNvSpPr txBox="1"/>
          <p:nvPr>
            <p:ph idx="1" type="body"/>
          </p:nvPr>
        </p:nvSpPr>
        <p:spPr>
          <a:xfrm>
            <a:off x="1275744" y="795485"/>
            <a:ext cx="9784800" cy="4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/>
              <a:t>THỰC HÀNH </a:t>
            </a:r>
            <a:r>
              <a:rPr b="1" lang="en-US">
                <a:solidFill>
                  <a:srgbClr val="FF0000"/>
                </a:solidFill>
              </a:rPr>
              <a:t>KHỞI ĐỘNG EXCEL VÀ NHẬP DỮ LIỆU NHƯ SAU: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62" name="Google Shape;162;g1c0668638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25" y="1499466"/>
            <a:ext cx="6725300" cy="42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Cảm ơn các con đã theo dõi bài giảng!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CHỦ ĐỀ C. 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/>
              <a:t>MICROSOFT EXCEL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Bài 1. </a:t>
            </a:r>
            <a:r>
              <a:rPr lang="en-US" sz="3200"/>
              <a:t>Làm quen với dữ liệu trong trang tính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Bài 2. </a:t>
            </a:r>
            <a:r>
              <a:rPr lang="en-US" sz="3200"/>
              <a:t>Tớ biết quản lý dữ liệu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04162" y="1947621"/>
            <a:ext cx="10515600" cy="187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br>
              <a:rPr lang="en-US" sz="4000"/>
            </a:br>
            <a:r>
              <a:rPr b="1"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BÀI 1.</a:t>
            </a:r>
            <a:br>
              <a:rPr b="1" lang="en-US" sz="4000"/>
            </a:br>
            <a:r>
              <a:rPr lang="en-US" sz="4000"/>
              <a:t>LÀM QUEN VỚI DỮ LIỆU TRONG TRANG TÍNH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1002575" y="4816427"/>
            <a:ext cx="10515600" cy="1073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Nhập và định dạng văn bản. 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Căn chỉnh dữ liệu trong ô. 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Thêm, bớt hàng/cột. 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Điều hướng và quản lý các trang tính. 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1002575" y="3968079"/>
            <a:ext cx="103171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Trong bài này, bạn sẽ được giới thiệu về các kỹ năng căn bản để làm việc với ứng dụng bảng tính. Bạn sẽ học cách:  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ctrTitle"/>
          </p:nvPr>
        </p:nvSpPr>
        <p:spPr>
          <a:xfrm>
            <a:off x="360217" y="2111430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en-US" sz="4000"/>
              <a:t>TRANG TÍNH MICROSOFT EXCEL- THÀNH PHẦN TRANG TÍNH - </a:t>
            </a: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NHẬP DỮ LIỆU KIỂU SỐ, NGÀY THÁNG, VĂN BẢN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>
            <p:ph idx="1" type="subTitle"/>
          </p:nvPr>
        </p:nvSpPr>
        <p:spPr>
          <a:xfrm>
            <a:off x="1523999" y="3767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3600"/>
              <a:t>Tin 4 – Tuần 18</a:t>
            </a:r>
            <a:endParaRPr b="1" sz="3600"/>
          </a:p>
        </p:txBody>
      </p:sp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1275744" y="795485"/>
            <a:ext cx="9784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b="1" lang="en-US" sz="3200"/>
              <a:t>Trang tính (worksheet) trong Microsoft Excel</a:t>
            </a:r>
            <a:endParaRPr b="1" sz="3200"/>
          </a:p>
        </p:txBody>
      </p:sp>
      <p:pic>
        <p:nvPicPr>
          <p:cNvPr descr="Screen Clipping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196" y="2336560"/>
            <a:ext cx="11427828" cy="1934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b="1" lang="en-US" sz="2800"/>
              <a:t>Trang tính (worksheet) trong Microsoft Excel</a:t>
            </a:r>
            <a:endParaRPr/>
          </a:p>
        </p:txBody>
      </p:sp>
      <p:pic>
        <p:nvPicPr>
          <p:cNvPr descr="Screen Clipping"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2522" y="1230284"/>
            <a:ext cx="6776202" cy="503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b="1" lang="en-US" sz="2800"/>
              <a:t>Các thành phần trong Excel</a:t>
            </a:r>
            <a:endParaRPr b="1" sz="2800"/>
          </a:p>
        </p:txBody>
      </p:sp>
      <p:pic>
        <p:nvPicPr>
          <p:cNvPr descr="Screen Clipping"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2035" y="2707612"/>
            <a:ext cx="7902367" cy="29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203200" y="1230284"/>
            <a:ext cx="118364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Sổ tính </a:t>
            </a:r>
            <a:r>
              <a:rPr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(Workbook): Một tệp tin Excel chứa một hoặc nhiều trang tính (Sheet1, Sheet2, Sheet3,...). </a:t>
            </a:r>
            <a:endParaRPr sz="20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Trang tính</a:t>
            </a:r>
            <a:r>
              <a:rPr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 (Worksheet): Một bản báo cáo đơn hoặc một thẻ trong sổ tính; mặc định mỗi sổ tính gồm có ba trang tính. </a:t>
            </a:r>
            <a:endParaRPr sz="20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b="1" lang="en-US" sz="2800"/>
              <a:t>Các thành phần trong Excel</a:t>
            </a:r>
            <a:endParaRPr b="1" sz="2800"/>
          </a:p>
        </p:txBody>
      </p:sp>
      <p:sp>
        <p:nvSpPr>
          <p:cNvPr id="134" name="Google Shape;134;p8"/>
          <p:cNvSpPr/>
          <p:nvPr/>
        </p:nvSpPr>
        <p:spPr>
          <a:xfrm>
            <a:off x="88900" y="1423597"/>
            <a:ext cx="12014200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Ô</a:t>
            </a:r>
            <a:r>
              <a:rPr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 (Cell): Giao của một dòng và một cột; có thể chứa một giá trị đơn (văn bản hoặc số), hoặc chứa công thức.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Cell Address </a:t>
            </a:r>
            <a:r>
              <a:rPr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(Địa chỉ ô): Giao của dòng và cột được thiết kế bằng cách gán chữ cái biểu diễn cột và số biểu diễn dòng, chẳng hạn như D4.</a:t>
            </a:r>
            <a:endParaRPr sz="2000">
              <a:solidFill>
                <a:srgbClr val="211D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Active Cell </a:t>
            </a:r>
            <a:r>
              <a:rPr lang="en-US" sz="200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(Ô hoạt động): Ô hiện tại được hiển thị với đường viền dày.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4991" y="4017567"/>
            <a:ext cx="4046238" cy="278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582440" y="1651254"/>
            <a:ext cx="11171340" cy="279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Để nhập thông tin, bạn nhấp chuột vào ô để chọn nó và sau đó nhập liệu. </a:t>
            </a:r>
            <a:endParaRPr sz="2400">
              <a:solidFill>
                <a:srgbClr val="211C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Bạn sử dụng phím </a:t>
            </a:r>
            <a:r>
              <a:rPr b="1"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Backspace </a:t>
            </a:r>
            <a:r>
              <a:rPr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hoặc </a:t>
            </a:r>
            <a:r>
              <a:rPr b="1"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Delete </a:t>
            </a:r>
            <a:r>
              <a:rPr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để khắc phục lỗi nhập liệu đầu vào. </a:t>
            </a:r>
            <a:endParaRPr sz="2400">
              <a:solidFill>
                <a:srgbClr val="211C1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C1E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Khi bạn kết thúc việc nhập liệu, nhấn </a:t>
            </a:r>
            <a:r>
              <a:rPr b="1"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. Bạn cũng có thể nhấn phím </a:t>
            </a:r>
            <a:r>
              <a:rPr b="1"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Tab</a:t>
            </a:r>
            <a:r>
              <a:rPr lang="en-US" sz="2400">
                <a:solidFill>
                  <a:srgbClr val="211C1E"/>
                </a:solidFill>
                <a:latin typeface="Arial"/>
                <a:ea typeface="Arial"/>
                <a:cs typeface="Arial"/>
                <a:sym typeface="Arial"/>
              </a:rPr>
              <a:t> hay các phím mũi tên để chấp nhận dữ liệu và di chuyển đến ô tiếp theo.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1275744" y="795485"/>
            <a:ext cx="9784733" cy="4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b="1" lang="en-US" sz="3200"/>
              <a:t>Nhập dữ liệu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2022-01-03T04:43:48Z</dcterms:created>
</cp:coreProperties>
</file>