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90" r:id="rId3"/>
    <p:sldId id="291" r:id="rId4"/>
    <p:sldId id="281" r:id="rId5"/>
    <p:sldId id="282" r:id="rId6"/>
    <p:sldId id="283" r:id="rId7"/>
    <p:sldId id="284" r:id="rId8"/>
    <p:sldId id="285" r:id="rId9"/>
    <p:sldId id="271" r:id="rId10"/>
    <p:sldId id="280" r:id="rId11"/>
    <p:sldId id="274" r:id="rId12"/>
    <p:sldId id="286" r:id="rId13"/>
    <p:sldId id="276" r:id="rId14"/>
    <p:sldId id="277" r:id="rId15"/>
    <p:sldId id="278" r:id="rId16"/>
    <p:sldId id="279" r:id="rId17"/>
    <p:sldId id="292" r:id="rId18"/>
    <p:sldId id="293" r:id="rId19"/>
    <p:sldId id="287" r:id="rId20"/>
  </p:sldIdLst>
  <p:sldSz cx="12192000" cy="6858000"/>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FF"/>
    <a:srgbClr val="FF66CC"/>
    <a:srgbClr val="A4FAA6"/>
    <a:srgbClr val="FF0000"/>
    <a:srgbClr val="FF0066"/>
    <a:srgbClr val="FFFF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7" autoAdjust="0"/>
    <p:restoredTop sz="93694" autoAdjust="0"/>
  </p:normalViewPr>
  <p:slideViewPr>
    <p:cSldViewPr>
      <p:cViewPr varScale="1">
        <p:scale>
          <a:sx n="69" d="100"/>
          <a:sy n="69" d="100"/>
        </p:scale>
        <p:origin x="240"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455C12-A3BE-40A9-B3C0-CBB91A26C9A3}" type="slidenum">
              <a:rPr lang="en-US"/>
              <a:pPr>
                <a:defRPr/>
              </a:pPr>
              <a:t>‹#›</a:t>
            </a:fld>
            <a:endParaRPr lang="en-US"/>
          </a:p>
        </p:txBody>
      </p:sp>
    </p:spTree>
    <p:extLst>
      <p:ext uri="{BB962C8B-B14F-4D97-AF65-F5344CB8AC3E}">
        <p14:creationId xmlns:p14="http://schemas.microsoft.com/office/powerpoint/2010/main" val="1489219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67930E-815A-4F59-AA89-7C09B4E6401D}" type="slidenum">
              <a:rPr lang="en-US"/>
              <a:pPr>
                <a:defRPr/>
              </a:pPr>
              <a:t>‹#›</a:t>
            </a:fld>
            <a:endParaRPr lang="en-US"/>
          </a:p>
        </p:txBody>
      </p:sp>
    </p:spTree>
    <p:extLst>
      <p:ext uri="{BB962C8B-B14F-4D97-AF65-F5344CB8AC3E}">
        <p14:creationId xmlns:p14="http://schemas.microsoft.com/office/powerpoint/2010/main" val="274818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CC6C16-522C-4A81-9C29-F8BD8B060F08}" type="slidenum">
              <a:rPr lang="en-US"/>
              <a:pPr>
                <a:defRPr/>
              </a:pPr>
              <a:t>‹#›</a:t>
            </a:fld>
            <a:endParaRPr lang="en-US"/>
          </a:p>
        </p:txBody>
      </p:sp>
    </p:spTree>
    <p:extLst>
      <p:ext uri="{BB962C8B-B14F-4D97-AF65-F5344CB8AC3E}">
        <p14:creationId xmlns:p14="http://schemas.microsoft.com/office/powerpoint/2010/main" val="3457400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497C900-E2BE-458C-8061-C14FB751D7C4}" type="datetimeFigureOut">
              <a:rPr lang="en-US"/>
              <a:pPr>
                <a:defRPr/>
              </a:pPr>
              <a:t>9/16/2022</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EE225E9-5E41-4EDA-884E-AADBDB322FE2}" type="slidenum">
              <a:rPr lang="en-US"/>
              <a:pPr>
                <a:defRPr/>
              </a:pPr>
              <a:t>‹#›</a:t>
            </a:fld>
            <a:endParaRPr lang="en-US"/>
          </a:p>
        </p:txBody>
      </p:sp>
    </p:spTree>
    <p:extLst>
      <p:ext uri="{BB962C8B-B14F-4D97-AF65-F5344CB8AC3E}">
        <p14:creationId xmlns:p14="http://schemas.microsoft.com/office/powerpoint/2010/main" val="1390836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6EAA4F4-DDE4-4177-B74A-63EFAF648E95}" type="datetimeFigureOut">
              <a:rPr lang="en-US"/>
              <a:pPr>
                <a:defRPr/>
              </a:pPr>
              <a:t>9/16/2022</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3E92B1A-175B-4FBD-AD8C-8F99C02E0B62}" type="slidenum">
              <a:rPr lang="en-US"/>
              <a:pPr>
                <a:defRPr/>
              </a:pPr>
              <a:t>‹#›</a:t>
            </a:fld>
            <a:endParaRPr lang="en-US"/>
          </a:p>
        </p:txBody>
      </p:sp>
    </p:spTree>
    <p:extLst>
      <p:ext uri="{BB962C8B-B14F-4D97-AF65-F5344CB8AC3E}">
        <p14:creationId xmlns:p14="http://schemas.microsoft.com/office/powerpoint/2010/main" val="2246720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D08B19E-F338-4E9B-9416-53F5D6294B6E}" type="datetimeFigureOut">
              <a:rPr lang="en-US"/>
              <a:pPr>
                <a:defRPr/>
              </a:pPr>
              <a:t>9/16/2022</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5F91D9F-06DE-405C-8C5C-80CA0E878E65}" type="slidenum">
              <a:rPr lang="en-US"/>
              <a:pPr>
                <a:defRPr/>
              </a:pPr>
              <a:t>‹#›</a:t>
            </a:fld>
            <a:endParaRPr lang="en-US"/>
          </a:p>
        </p:txBody>
      </p:sp>
    </p:spTree>
    <p:extLst>
      <p:ext uri="{BB962C8B-B14F-4D97-AF65-F5344CB8AC3E}">
        <p14:creationId xmlns:p14="http://schemas.microsoft.com/office/powerpoint/2010/main" val="254249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BE9B0DB-EC23-4A83-BD99-2D8B59DFCE2F}" type="datetimeFigureOut">
              <a:rPr lang="en-US"/>
              <a:pPr>
                <a:defRPr/>
              </a:pPr>
              <a:t>9/16/2022</a:t>
            </a:fld>
            <a:endParaRPr lang="en-US"/>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6DFF62F-8BD7-4302-BFEB-0FD4FD993DE6}" type="slidenum">
              <a:rPr lang="en-US"/>
              <a:pPr>
                <a:defRPr/>
              </a:pPr>
              <a:t>‹#›</a:t>
            </a:fld>
            <a:endParaRPr lang="en-US"/>
          </a:p>
        </p:txBody>
      </p:sp>
    </p:spTree>
    <p:extLst>
      <p:ext uri="{BB962C8B-B14F-4D97-AF65-F5344CB8AC3E}">
        <p14:creationId xmlns:p14="http://schemas.microsoft.com/office/powerpoint/2010/main" val="3682091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F19502C-D0E6-4FFF-A864-919D0F71D60F}" type="datetimeFigureOut">
              <a:rPr lang="en-US"/>
              <a:pPr>
                <a:defRPr/>
              </a:pPr>
              <a:t>9/16/2022</a:t>
            </a:fld>
            <a:endParaRPr lang="en-US"/>
          </a:p>
        </p:txBody>
      </p:sp>
      <p:sp>
        <p:nvSpPr>
          <p:cNvPr id="8" name="Footer Placeholder 7">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A7FB76B-19F9-4B75-A540-A8C3C30D78E2}" type="slidenum">
              <a:rPr lang="en-US"/>
              <a:pPr>
                <a:defRPr/>
              </a:pPr>
              <a:t>‹#›</a:t>
            </a:fld>
            <a:endParaRPr lang="en-US"/>
          </a:p>
        </p:txBody>
      </p:sp>
    </p:spTree>
    <p:extLst>
      <p:ext uri="{BB962C8B-B14F-4D97-AF65-F5344CB8AC3E}">
        <p14:creationId xmlns:p14="http://schemas.microsoft.com/office/powerpoint/2010/main" val="2917646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2">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CA65CA4-B676-492D-96DD-6839CD51630D}" type="datetimeFigureOut">
              <a:rPr lang="en-US"/>
              <a:pPr>
                <a:defRPr/>
              </a:pPr>
              <a:t>9/16/2022</a:t>
            </a:fld>
            <a:endParaRPr lang="en-US"/>
          </a:p>
        </p:txBody>
      </p:sp>
      <p:sp>
        <p:nvSpPr>
          <p:cNvPr id="4" name="Footer Placeholder 3">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C8FDE35-A7F0-4B31-915A-37C15D63AC28}" type="slidenum">
              <a:rPr lang="en-US"/>
              <a:pPr>
                <a:defRPr/>
              </a:pPr>
              <a:t>‹#›</a:t>
            </a:fld>
            <a:endParaRPr lang="en-US"/>
          </a:p>
        </p:txBody>
      </p:sp>
    </p:spTree>
    <p:extLst>
      <p:ext uri="{BB962C8B-B14F-4D97-AF65-F5344CB8AC3E}">
        <p14:creationId xmlns:p14="http://schemas.microsoft.com/office/powerpoint/2010/main" val="2751050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B9C7DA5-0351-439E-9F48-57F719E9A37B}" type="datetimeFigureOut">
              <a:rPr lang="en-US"/>
              <a:pPr>
                <a:defRPr/>
              </a:pPr>
              <a:t>9/16/2022</a:t>
            </a:fld>
            <a:endParaRPr lang="en-US"/>
          </a:p>
        </p:txBody>
      </p:sp>
      <p:sp>
        <p:nvSpPr>
          <p:cNvPr id="3" name="Footer Placeholder 2">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5794F1E-8F8B-490B-8370-9FC69EB1CA41}" type="slidenum">
              <a:rPr lang="en-US"/>
              <a:pPr>
                <a:defRPr/>
              </a:pPr>
              <a:t>‹#›</a:t>
            </a:fld>
            <a:endParaRPr lang="en-US"/>
          </a:p>
        </p:txBody>
      </p:sp>
    </p:spTree>
    <p:extLst>
      <p:ext uri="{BB962C8B-B14F-4D97-AF65-F5344CB8AC3E}">
        <p14:creationId xmlns:p14="http://schemas.microsoft.com/office/powerpoint/2010/main" val="1800559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5ECF0CE-0E13-4AD2-B36F-EB0BEC98B49B}" type="datetimeFigureOut">
              <a:rPr lang="en-US"/>
              <a:pPr>
                <a:defRPr/>
              </a:pPr>
              <a:t>9/16/2022</a:t>
            </a:fld>
            <a:endParaRPr lang="en-US"/>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AA8DBF0-D14D-4FE4-AE6F-F6404CA87CA1}" type="slidenum">
              <a:rPr lang="en-US"/>
              <a:pPr>
                <a:defRPr/>
              </a:pPr>
              <a:t>‹#›</a:t>
            </a:fld>
            <a:endParaRPr lang="en-US"/>
          </a:p>
        </p:txBody>
      </p:sp>
    </p:spTree>
    <p:extLst>
      <p:ext uri="{BB962C8B-B14F-4D97-AF65-F5344CB8AC3E}">
        <p14:creationId xmlns:p14="http://schemas.microsoft.com/office/powerpoint/2010/main" val="1925034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2913CD-B0E5-4938-941E-7B8C268028B4}" type="slidenum">
              <a:rPr lang="en-US"/>
              <a:pPr>
                <a:defRPr/>
              </a:pPr>
              <a:t>‹#›</a:t>
            </a:fld>
            <a:endParaRPr lang="en-US"/>
          </a:p>
        </p:txBody>
      </p:sp>
    </p:spTree>
    <p:extLst>
      <p:ext uri="{BB962C8B-B14F-4D97-AF65-F5344CB8AC3E}">
        <p14:creationId xmlns:p14="http://schemas.microsoft.com/office/powerpoint/2010/main" val="1821405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7704A0D-56EE-4516-A990-540232E56527}" type="datetimeFigureOut">
              <a:rPr lang="en-US"/>
              <a:pPr>
                <a:defRPr/>
              </a:pPr>
              <a:t>9/16/2022</a:t>
            </a:fld>
            <a:endParaRPr lang="en-US"/>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BF872D9-C7D8-4A87-8B79-2A4D0E61BBF0}" type="slidenum">
              <a:rPr lang="en-US"/>
              <a:pPr>
                <a:defRPr/>
              </a:pPr>
              <a:t>‹#›</a:t>
            </a:fld>
            <a:endParaRPr lang="en-US"/>
          </a:p>
        </p:txBody>
      </p:sp>
    </p:spTree>
    <p:extLst>
      <p:ext uri="{BB962C8B-B14F-4D97-AF65-F5344CB8AC3E}">
        <p14:creationId xmlns:p14="http://schemas.microsoft.com/office/powerpoint/2010/main" val="1846763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9DDBD04-D573-435E-9B34-E345DD3DB1E5}" type="datetimeFigureOut">
              <a:rPr lang="en-US"/>
              <a:pPr>
                <a:defRPr/>
              </a:pPr>
              <a:t>9/16/2022</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66B6849-B269-499B-B6CB-99B67B193EC4}" type="slidenum">
              <a:rPr lang="en-US"/>
              <a:pPr>
                <a:defRPr/>
              </a:pPr>
              <a:t>‹#›</a:t>
            </a:fld>
            <a:endParaRPr lang="en-US"/>
          </a:p>
        </p:txBody>
      </p:sp>
    </p:spTree>
    <p:extLst>
      <p:ext uri="{BB962C8B-B14F-4D97-AF65-F5344CB8AC3E}">
        <p14:creationId xmlns:p14="http://schemas.microsoft.com/office/powerpoint/2010/main" val="3776278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A1A52ED-4C71-41A2-BE4F-AEB640003A26}" type="datetimeFigureOut">
              <a:rPr lang="en-US"/>
              <a:pPr>
                <a:defRPr/>
              </a:pPr>
              <a:t>9/16/2022</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D165954-0433-41E6-B867-CC3BEE0D3FD1}" type="slidenum">
              <a:rPr lang="en-US"/>
              <a:pPr>
                <a:defRPr/>
              </a:pPr>
              <a:t>‹#›</a:t>
            </a:fld>
            <a:endParaRPr lang="en-US"/>
          </a:p>
        </p:txBody>
      </p:sp>
    </p:spTree>
    <p:extLst>
      <p:ext uri="{BB962C8B-B14F-4D97-AF65-F5344CB8AC3E}">
        <p14:creationId xmlns:p14="http://schemas.microsoft.com/office/powerpoint/2010/main" val="340032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6DD45B-AD73-4813-8DBF-15A4B3BAB9C4}" type="slidenum">
              <a:rPr lang="en-US"/>
              <a:pPr>
                <a:defRPr/>
              </a:pPr>
              <a:t>‹#›</a:t>
            </a:fld>
            <a:endParaRPr lang="en-US"/>
          </a:p>
        </p:txBody>
      </p:sp>
    </p:spTree>
    <p:extLst>
      <p:ext uri="{BB962C8B-B14F-4D97-AF65-F5344CB8AC3E}">
        <p14:creationId xmlns:p14="http://schemas.microsoft.com/office/powerpoint/2010/main" val="422293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B60FB2-2DFC-49B0-B760-E6295863E0CB}" type="slidenum">
              <a:rPr lang="en-US"/>
              <a:pPr>
                <a:defRPr/>
              </a:pPr>
              <a:t>‹#›</a:t>
            </a:fld>
            <a:endParaRPr lang="en-US"/>
          </a:p>
        </p:txBody>
      </p:sp>
    </p:spTree>
    <p:extLst>
      <p:ext uri="{BB962C8B-B14F-4D97-AF65-F5344CB8AC3E}">
        <p14:creationId xmlns:p14="http://schemas.microsoft.com/office/powerpoint/2010/main" val="92661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DDAF02-E7EF-4C9E-8089-F40A1AFB8583}" type="slidenum">
              <a:rPr lang="en-US"/>
              <a:pPr>
                <a:defRPr/>
              </a:pPr>
              <a:t>‹#›</a:t>
            </a:fld>
            <a:endParaRPr lang="en-US"/>
          </a:p>
        </p:txBody>
      </p:sp>
    </p:spTree>
    <p:extLst>
      <p:ext uri="{BB962C8B-B14F-4D97-AF65-F5344CB8AC3E}">
        <p14:creationId xmlns:p14="http://schemas.microsoft.com/office/powerpoint/2010/main" val="4231553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68EDD31-4738-435F-83A2-770150050306}" type="slidenum">
              <a:rPr lang="en-US"/>
              <a:pPr>
                <a:defRPr/>
              </a:pPr>
              <a:t>‹#›</a:t>
            </a:fld>
            <a:endParaRPr lang="en-US"/>
          </a:p>
        </p:txBody>
      </p:sp>
    </p:spTree>
    <p:extLst>
      <p:ext uri="{BB962C8B-B14F-4D97-AF65-F5344CB8AC3E}">
        <p14:creationId xmlns:p14="http://schemas.microsoft.com/office/powerpoint/2010/main" val="237913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FBBA571-FE39-4AC2-9E10-45966BFB7966}" type="slidenum">
              <a:rPr lang="en-US"/>
              <a:pPr>
                <a:defRPr/>
              </a:pPr>
              <a:t>‹#›</a:t>
            </a:fld>
            <a:endParaRPr lang="en-US"/>
          </a:p>
        </p:txBody>
      </p:sp>
    </p:spTree>
    <p:extLst>
      <p:ext uri="{BB962C8B-B14F-4D97-AF65-F5344CB8AC3E}">
        <p14:creationId xmlns:p14="http://schemas.microsoft.com/office/powerpoint/2010/main" val="164960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37B459-05CD-4513-9066-FC11449F8630}" type="slidenum">
              <a:rPr lang="en-US"/>
              <a:pPr>
                <a:defRPr/>
              </a:pPr>
              <a:t>‹#›</a:t>
            </a:fld>
            <a:endParaRPr lang="en-US"/>
          </a:p>
        </p:txBody>
      </p:sp>
    </p:spTree>
    <p:extLst>
      <p:ext uri="{BB962C8B-B14F-4D97-AF65-F5344CB8AC3E}">
        <p14:creationId xmlns:p14="http://schemas.microsoft.com/office/powerpoint/2010/main" val="2866079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4FC9F5-71DD-430B-BB94-58E89030A9D4}" type="slidenum">
              <a:rPr lang="en-US"/>
              <a:pPr>
                <a:defRPr/>
              </a:pPr>
              <a:t>‹#›</a:t>
            </a:fld>
            <a:endParaRPr lang="en-US"/>
          </a:p>
        </p:txBody>
      </p:sp>
    </p:spTree>
    <p:extLst>
      <p:ext uri="{BB962C8B-B14F-4D97-AF65-F5344CB8AC3E}">
        <p14:creationId xmlns:p14="http://schemas.microsoft.com/office/powerpoint/2010/main" val="3129812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914531E-796B-4D88-9827-E94B08DA0C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advTm="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a:defRPr/>
            </a:pPr>
            <a:fld id="{E2813329-6941-4309-88A5-40CA7F8305AF}" type="datetimeFigureOut">
              <a:rPr lang="en-US"/>
              <a:pPr>
                <a:defRPr/>
              </a:pPr>
              <a:t>9/16/2022</a:t>
            </a:fld>
            <a:endParaRPr lang="en-US"/>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en-US"/>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defRPr>
            </a:lvl1pPr>
          </a:lstStyle>
          <a:p>
            <a:pPr>
              <a:defRPr/>
            </a:pPr>
            <a:fld id="{63B300F9-44EB-438A-9EC4-BD7B4B482C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gif"/><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40.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Am9s8qVhpBQ"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ideo" Target="file:///C:\Users\Ms%20Phuong\Desktop\Truy&#7879;n%20R&#249;a%20con%20t&#236;m%20nh&#224;(B&#7843;n%20&#273;&#7865;p)-%20K&#7875;%20chuy&#7879;n%20b&#233;%20nghe-%23truyenkemamnon-%23tungbuntv.mp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audio" Target="file:///D:\DD%20CNTT%20thuy1\rua%20con%20tim%20nha\N%20D2.mp3" TargetMode="Externa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a:extLst/>
          </p:cNvPr>
          <p:cNvSpPr txBox="1"/>
          <p:nvPr/>
        </p:nvSpPr>
        <p:spPr>
          <a:xfrm>
            <a:off x="438150" y="2506663"/>
            <a:ext cx="11564938" cy="1076325"/>
          </a:xfrm>
          <a:prstGeom prst="rect">
            <a:avLst/>
          </a:prstGeom>
          <a:noFill/>
        </p:spPr>
        <p:txBody>
          <a:bodyPr>
            <a:spAutoFit/>
          </a:bodyPr>
          <a:lstStyle/>
          <a:p>
            <a:pPr algn="ctr" eaLnBrk="1" fontAlgn="auto" hangingPunct="1">
              <a:spcBef>
                <a:spcPts val="0"/>
              </a:spcBef>
              <a:spcAft>
                <a:spcPts val="0"/>
              </a:spcAft>
              <a:defRPr/>
            </a:pPr>
            <a:r>
              <a:rPr lang="en-US" sz="2800" b="1" dirty="0">
                <a:ln w="0"/>
                <a:solidFill>
                  <a:srgbClr val="FF0000"/>
                </a:solidFill>
                <a:effectLst>
                  <a:outerShdw blurRad="38100" dist="25400" dir="5400000" algn="ctr" rotWithShape="0">
                    <a:srgbClr val="6E747A">
                      <a:alpha val="43000"/>
                    </a:srgbClr>
                  </a:outerShdw>
                </a:effectLst>
                <a:latin typeface="Calibri" panose="020F0502020204030204"/>
              </a:rPr>
              <a:t>HOẠT ĐỘNG LQVH</a:t>
            </a:r>
          </a:p>
          <a:p>
            <a:pPr algn="ctr" eaLnBrk="1" fontAlgn="auto" hangingPunct="1">
              <a:spcBef>
                <a:spcPts val="0"/>
              </a:spcBef>
              <a:spcAft>
                <a:spcPts val="0"/>
              </a:spcAft>
              <a:defRPr/>
            </a:pPr>
            <a:r>
              <a:rPr lang="en-US" sz="3600" b="1" dirty="0">
                <a:ln w="0"/>
                <a:solidFill>
                  <a:srgbClr val="FF0000"/>
                </a:solidFill>
                <a:effectLst>
                  <a:outerShdw blurRad="38100" dist="25400" dir="5400000" algn="ctr" rotWithShape="0">
                    <a:srgbClr val="6E747A">
                      <a:alpha val="43000"/>
                    </a:srgbClr>
                  </a:outerShdw>
                </a:effectLst>
                <a:latin typeface="Calibri" panose="020F0502020204030204"/>
              </a:rPr>
              <a:t>ĐỀ TÀI: TRUYỆN RÙA CON TÌM NHÀ</a:t>
            </a:r>
          </a:p>
        </p:txBody>
      </p:sp>
      <p:sp>
        <p:nvSpPr>
          <p:cNvPr id="6" name="TextBox 5"/>
          <p:cNvSpPr txBox="1">
            <a:spLocks noChangeArrowheads="1"/>
          </p:cNvSpPr>
          <p:nvPr/>
        </p:nvSpPr>
        <p:spPr bwMode="auto">
          <a:xfrm>
            <a:off x="3124200" y="4214813"/>
            <a:ext cx="1172368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dirty="0">
                <a:solidFill>
                  <a:srgbClr val="002060"/>
                </a:solidFill>
              </a:rPr>
              <a:t>GIÁO VIÊN: </a:t>
            </a:r>
            <a:r>
              <a:rPr lang="en-US" altLang="en-US" sz="2000" dirty="0">
                <a:solidFill>
                  <a:srgbClr val="002060"/>
                </a:solidFill>
              </a:rPr>
              <a:t>NGUYỄN </a:t>
            </a:r>
            <a:r>
              <a:rPr lang="en-US" altLang="en-US" sz="2000">
                <a:solidFill>
                  <a:srgbClr val="002060"/>
                </a:solidFill>
              </a:rPr>
              <a:t>THỊ </a:t>
            </a:r>
            <a:r>
              <a:rPr lang="en-US" altLang="en-US" sz="2000" smtClean="0">
                <a:solidFill>
                  <a:srgbClr val="002060"/>
                </a:solidFill>
              </a:rPr>
              <a:t>HẠNH</a:t>
            </a:r>
            <a:endParaRPr lang="en-US" altLang="en-US" sz="2000" dirty="0">
              <a:solidFill>
                <a:srgbClr val="002060"/>
              </a:solidFill>
            </a:endParaRPr>
          </a:p>
          <a:p>
            <a:pPr eaLnBrk="1" hangingPunct="1">
              <a:lnSpc>
                <a:spcPct val="100000"/>
              </a:lnSpc>
              <a:spcBef>
                <a:spcPct val="0"/>
              </a:spcBef>
              <a:buFontTx/>
              <a:buNone/>
            </a:pPr>
            <a:r>
              <a:rPr lang="en-US" altLang="en-US" sz="2000" b="1" dirty="0">
                <a:solidFill>
                  <a:srgbClr val="002060"/>
                </a:solidFill>
              </a:rPr>
              <a:t>LỨA TUỔI: </a:t>
            </a:r>
            <a:r>
              <a:rPr lang="en-US" altLang="en-US" sz="2000" dirty="0">
                <a:solidFill>
                  <a:srgbClr val="002060"/>
                </a:solidFill>
              </a:rPr>
              <a:t>3 – 4 TUỔI</a:t>
            </a:r>
          </a:p>
          <a:p>
            <a:pPr eaLnBrk="1" hangingPunct="1">
              <a:lnSpc>
                <a:spcPct val="100000"/>
              </a:lnSpc>
              <a:spcBef>
                <a:spcPct val="0"/>
              </a:spcBef>
              <a:buFontTx/>
              <a:buNone/>
            </a:pPr>
            <a:r>
              <a:rPr lang="en-US" altLang="en-US" sz="2000" b="1" dirty="0">
                <a:solidFill>
                  <a:srgbClr val="002060"/>
                </a:solidFill>
              </a:rPr>
              <a:t>THỜI GIAN:</a:t>
            </a:r>
            <a:r>
              <a:rPr lang="en-US" altLang="en-US" sz="2000" dirty="0">
                <a:solidFill>
                  <a:srgbClr val="002060"/>
                </a:solidFill>
              </a:rPr>
              <a:t> 20 - 25 PHÚT</a:t>
            </a:r>
          </a:p>
          <a:p>
            <a:pPr eaLnBrk="1" hangingPunct="1">
              <a:lnSpc>
                <a:spcPct val="100000"/>
              </a:lnSpc>
              <a:spcBef>
                <a:spcPct val="0"/>
              </a:spcBef>
              <a:buFontTx/>
              <a:buNone/>
            </a:pPr>
            <a:endParaRPr lang="en-US" altLang="en-US" sz="1800" dirty="0">
              <a:solidFill>
                <a:srgbClr val="002060"/>
              </a:solidFill>
            </a:endParaRPr>
          </a:p>
        </p:txBody>
      </p:sp>
      <p:sp>
        <p:nvSpPr>
          <p:cNvPr id="7" name="TextBox 6"/>
          <p:cNvSpPr txBox="1">
            <a:spLocks noChangeArrowheads="1"/>
          </p:cNvSpPr>
          <p:nvPr/>
        </p:nvSpPr>
        <p:spPr bwMode="auto">
          <a:xfrm>
            <a:off x="342900" y="5737225"/>
            <a:ext cx="1172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a:solidFill>
                  <a:srgbClr val="002060"/>
                </a:solidFill>
              </a:rPr>
              <a:t>NĂM HỌC: 2021- 2022</a:t>
            </a:r>
          </a:p>
        </p:txBody>
      </p:sp>
      <p:sp>
        <p:nvSpPr>
          <p:cNvPr id="8" name="TextBox 7"/>
          <p:cNvSpPr txBox="1">
            <a:spLocks noChangeArrowheads="1"/>
          </p:cNvSpPr>
          <p:nvPr/>
        </p:nvSpPr>
        <p:spPr bwMode="auto">
          <a:xfrm>
            <a:off x="295275" y="325438"/>
            <a:ext cx="11753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dirty="0">
                <a:solidFill>
                  <a:srgbClr val="0033CC"/>
                </a:solidFill>
                <a:latin typeface="Times New Roman" panose="02020603050405020304" pitchFamily="18" charset="0"/>
                <a:cs typeface="Times New Roman" panose="02020603050405020304" pitchFamily="18" charset="0"/>
              </a:rPr>
              <a:t>PHÒNG GIÁO DỤC VÀ ĐÀO TẠO </a:t>
            </a:r>
            <a:r>
              <a:rPr lang="en-US" altLang="en-US" sz="2000" b="1" dirty="0" smtClean="0">
                <a:solidFill>
                  <a:srgbClr val="0033CC"/>
                </a:solidFill>
                <a:latin typeface="Times New Roman" panose="02020603050405020304" pitchFamily="18" charset="0"/>
                <a:cs typeface="Times New Roman" panose="02020603050405020304" pitchFamily="18" charset="0"/>
              </a:rPr>
              <a:t>QUẬN LONG BIÊN</a:t>
            </a:r>
            <a:endParaRPr lang="en-US" altLang="en-US" sz="2000" b="1" dirty="0">
              <a:solidFill>
                <a:srgbClr val="0033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2000" b="1" dirty="0">
                <a:solidFill>
                  <a:srgbClr val="0033CC"/>
                </a:solidFill>
                <a:latin typeface="Times New Roman" panose="02020603050405020304" pitchFamily="18" charset="0"/>
                <a:cs typeface="Times New Roman" panose="02020603050405020304" pitchFamily="18" charset="0"/>
              </a:rPr>
              <a:t>TRƯỜNG MẦM NON </a:t>
            </a:r>
            <a:r>
              <a:rPr lang="en-US" altLang="en-US" sz="2000" b="1" dirty="0" smtClean="0">
                <a:solidFill>
                  <a:srgbClr val="0033CC"/>
                </a:solidFill>
                <a:latin typeface="Times New Roman" panose="02020603050405020304" pitchFamily="18" charset="0"/>
                <a:cs typeface="Times New Roman" panose="02020603050405020304" pitchFamily="18" charset="0"/>
              </a:rPr>
              <a:t>HOA SỮA</a:t>
            </a:r>
            <a:endParaRPr lang="en-US" altLang="en-US" sz="2000" b="1" dirty="0">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arn(inVertical)">
                                      <p:cBhvr>
                                        <p:cTn id="10" dur="500"/>
                                        <p:tgtEl>
                                          <p:spTgt spid="8">
                                            <p:txEl>
                                              <p:pRg st="1" end="1"/>
                                            </p:txEl>
                                          </p:spTgt>
                                        </p:tgtEl>
                                      </p:cBhvr>
                                    </p:animEffec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par>
                          <p:cTn id="17" fill="hold" nodeType="afterGroup">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nodeType="afterGroup">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rung ca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qua trung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27249">
            <a:off x="4260850" y="3621088"/>
            <a:ext cx="2573338"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AutoShape 6"/>
          <p:cNvSpPr>
            <a:spLocks noChangeArrowheads="1"/>
          </p:cNvSpPr>
          <p:nvPr/>
        </p:nvSpPr>
        <p:spPr bwMode="auto">
          <a:xfrm rot="-10544863">
            <a:off x="1676400" y="0"/>
            <a:ext cx="5029200" cy="2195513"/>
          </a:xfrm>
          <a:prstGeom prst="cloudCallout">
            <a:avLst>
              <a:gd name="adj1" fmla="val 954"/>
              <a:gd name="adj2" fmla="val -81681"/>
            </a:avLst>
          </a:prstGeom>
          <a:solidFill>
            <a:srgbClr val="CCCC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p:txBody>
      </p:sp>
      <p:sp>
        <p:nvSpPr>
          <p:cNvPr id="12300" name="Text Box 12"/>
          <p:cNvSpPr txBox="1">
            <a:spLocks noChangeArrowheads="1"/>
          </p:cNvSpPr>
          <p:nvPr/>
        </p:nvSpPr>
        <p:spPr bwMode="auto">
          <a:xfrm>
            <a:off x="2590800" y="609600"/>
            <a:ext cx="3200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0000"/>
                </a:solidFill>
              </a:rPr>
              <a:t>Rùa Con mới nở đã đi đâu?</a:t>
            </a:r>
          </a:p>
        </p:txBody>
      </p:sp>
      <p:pic>
        <p:nvPicPr>
          <p:cNvPr id="23558" name="Picture 13" descr="sun14[1]"/>
          <p:cNvPicPr>
            <a:picLocks noChangeAspect="1" noChangeArrowheads="1" noCrop="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7848600" y="0"/>
            <a:ext cx="14478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2" descr="Bluebird05-animated-chick_in_fligh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3" descr="con rua"/>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7200" y="4146550"/>
            <a:ext cx="25908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0" descr="vo trung 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52522">
            <a:off x="4067175" y="3962400"/>
            <a:ext cx="2638425"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descr="vo trung 1"/>
          <p:cNvPicPr>
            <a:picLocks noChangeAspect="1" noChangeArrowheads="1"/>
          </p:cNvPicPr>
          <p:nvPr/>
        </p:nvPicPr>
        <p:blipFill>
          <a:blip r:embed="rId8">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rot="1705525">
            <a:off x="5105400" y="3849688"/>
            <a:ext cx="2071688"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p:cTn id="7" dur="1000" fill="hold"/>
                                        <p:tgtEl>
                                          <p:spTgt spid="7174"/>
                                        </p:tgtEl>
                                        <p:attrNameLst>
                                          <p:attrName>ppt_w</p:attrName>
                                        </p:attrNameLst>
                                      </p:cBhvr>
                                      <p:tavLst>
                                        <p:tav tm="0">
                                          <p:val>
                                            <p:strVal val="#ppt_w*0.70"/>
                                          </p:val>
                                        </p:tav>
                                        <p:tav tm="100000">
                                          <p:val>
                                            <p:strVal val="#ppt_w"/>
                                          </p:val>
                                        </p:tav>
                                      </p:tavLst>
                                    </p:anim>
                                    <p:anim calcmode="lin" valueType="num">
                                      <p:cBhvr>
                                        <p:cTn id="8" dur="1000" fill="hold"/>
                                        <p:tgtEl>
                                          <p:spTgt spid="7174"/>
                                        </p:tgtEl>
                                        <p:attrNameLst>
                                          <p:attrName>ppt_h</p:attrName>
                                        </p:attrNameLst>
                                      </p:cBhvr>
                                      <p:tavLst>
                                        <p:tav tm="0">
                                          <p:val>
                                            <p:strVal val="#ppt_h"/>
                                          </p:val>
                                        </p:tav>
                                        <p:tav tm="100000">
                                          <p:val>
                                            <p:strVal val="#ppt_h"/>
                                          </p:val>
                                        </p:tav>
                                      </p:tavLst>
                                    </p:anim>
                                    <p:animEffect transition="in" filter="fade">
                                      <p:cBhvr>
                                        <p:cTn id="9" dur="1000"/>
                                        <p:tgtEl>
                                          <p:spTgt spid="717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300"/>
                                        </p:tgtEl>
                                        <p:attrNameLst>
                                          <p:attrName>style.visibility</p:attrName>
                                        </p:attrNameLst>
                                      </p:cBhvr>
                                      <p:to>
                                        <p:strVal val="visible"/>
                                      </p:to>
                                    </p:set>
                                    <p:anim calcmode="lin" valueType="num">
                                      <p:cBhvr>
                                        <p:cTn id="12" dur="1000" fill="hold"/>
                                        <p:tgtEl>
                                          <p:spTgt spid="12300"/>
                                        </p:tgtEl>
                                        <p:attrNameLst>
                                          <p:attrName>ppt_w</p:attrName>
                                        </p:attrNameLst>
                                      </p:cBhvr>
                                      <p:tavLst>
                                        <p:tav tm="0">
                                          <p:val>
                                            <p:strVal val="#ppt_w*0.70"/>
                                          </p:val>
                                        </p:tav>
                                        <p:tav tm="100000">
                                          <p:val>
                                            <p:strVal val="#ppt_w"/>
                                          </p:val>
                                        </p:tav>
                                      </p:tavLst>
                                    </p:anim>
                                    <p:anim calcmode="lin" valueType="num">
                                      <p:cBhvr>
                                        <p:cTn id="13" dur="1000" fill="hold"/>
                                        <p:tgtEl>
                                          <p:spTgt spid="12300"/>
                                        </p:tgtEl>
                                        <p:attrNameLst>
                                          <p:attrName>ppt_h</p:attrName>
                                        </p:attrNameLst>
                                      </p:cBhvr>
                                      <p:tavLst>
                                        <p:tav tm="0">
                                          <p:val>
                                            <p:strVal val="#ppt_h"/>
                                          </p:val>
                                        </p:tav>
                                        <p:tav tm="100000">
                                          <p:val>
                                            <p:strVal val="#ppt_h"/>
                                          </p:val>
                                        </p:tav>
                                      </p:tavLst>
                                    </p:anim>
                                    <p:animEffect transition="in" filter="fade">
                                      <p:cBhvr>
                                        <p:cTn id="14" dur="1000"/>
                                        <p:tgtEl>
                                          <p:spTgt spid="12300"/>
                                        </p:tgtEl>
                                      </p:cBhvr>
                                    </p:animEffect>
                                  </p:childTnLst>
                                </p:cTn>
                              </p:par>
                              <p:par>
                                <p:cTn id="15" presetID="0" presetClass="path" presetSubtype="0" accel="50000" decel="50000" fill="hold" nodeType="withEffect">
                                  <p:stCondLst>
                                    <p:cond delay="0"/>
                                  </p:stCondLst>
                                  <p:childTnLst>
                                    <p:animMotion origin="layout" path="M 3.05556E-6 -2.31214E-6 C 0.0026 0.0007 0.00573 -2.31214E-6 0.00798 0.00208 C 0.00937 0.00324 0.00816 0.00717 0.00955 0.00856 C 0.01163 0.01064 0.02222 0.01365 0.02552 0.0148 C 0.0493 0.01133 0.03837 0.01526 0.02864 0.00648 C -0.02396 0.01133 0.01962 0.0074 0.02552 0.00648 C 0.07673 -0.00185 0.01944 0.00347 0.00173 0.0044 C 0.0085 0.0037 0.01545 0.00347 0.02222 0.00208 C 0.02552 0.00139 0.03507 -0.00231 0.03177 -0.00208 C 0.02274 -0.00138 0.01389 -0.00069 0.00486 -2.31214E-6 C 0.00642 0.0007 0.00798 0.00162 0.00955 0.00208 C 0.01423 0.00324 0.02725 -0.00023 0.02396 0.0044 C 0.01684 0.01434 -0.00122 0.00139 0.00955 0.00856 " pathEditMode="relative" ptsTypes="ffffffffffffA">
                                      <p:cBhvr>
                                        <p:cTn id="16" dur="3000" fill="hold"/>
                                        <p:tgtEl>
                                          <p:spTgt spid="12295"/>
                                        </p:tgtEl>
                                        <p:attrNameLst>
                                          <p:attrName>ppt_x</p:attrName>
                                          <p:attrName>ppt_y</p:attrName>
                                        </p:attrNameLst>
                                      </p:cBhvr>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2000"/>
                                        <p:tgtEl>
                                          <p:spTgt spid="12295"/>
                                        </p:tgtEl>
                                      </p:cBhvr>
                                    </p:animEffect>
                                    <p:set>
                                      <p:cBhvr>
                                        <p:cTn id="21" dur="1" fill="hold">
                                          <p:stCondLst>
                                            <p:cond delay="1999"/>
                                          </p:stCondLst>
                                        </p:cTn>
                                        <p:tgtEl>
                                          <p:spTgt spid="12295"/>
                                        </p:tgtEl>
                                        <p:attrNameLst>
                                          <p:attrName>style.visibility</p:attrName>
                                        </p:attrNameLst>
                                      </p:cBhvr>
                                      <p:to>
                                        <p:strVal val="hidden"/>
                                      </p:to>
                                    </p:set>
                                  </p:childTnLst>
                                </p:cTn>
                              </p:par>
                              <p:par>
                                <p:cTn id="22" presetID="9" presetClass="entr" presetSubtype="0" fill="hold" nodeType="withEffect">
                                  <p:stCondLst>
                                    <p:cond delay="0"/>
                                  </p:stCondLst>
                                  <p:childTnLst>
                                    <p:set>
                                      <p:cBhvr>
                                        <p:cTn id="23" dur="1" fill="hold">
                                          <p:stCondLst>
                                            <p:cond delay="0"/>
                                          </p:stCondLst>
                                        </p:cTn>
                                        <p:tgtEl>
                                          <p:spTgt spid="12298"/>
                                        </p:tgtEl>
                                        <p:attrNameLst>
                                          <p:attrName>style.visibility</p:attrName>
                                        </p:attrNameLst>
                                      </p:cBhvr>
                                      <p:to>
                                        <p:strVal val="visible"/>
                                      </p:to>
                                    </p:set>
                                    <p:animEffect transition="in" filter="dissolve">
                                      <p:cBhvr>
                                        <p:cTn id="24" dur="500"/>
                                        <p:tgtEl>
                                          <p:spTgt spid="12298"/>
                                        </p:tgtEl>
                                      </p:cBhvr>
                                    </p:animEffect>
                                  </p:childTnLst>
                                </p:cTn>
                              </p:par>
                              <p:par>
                                <p:cTn id="25" presetID="9" presetClass="entr" presetSubtype="0" fill="hold" nodeType="withEffect">
                                  <p:stCondLst>
                                    <p:cond delay="0"/>
                                  </p:stCondLst>
                                  <p:childTnLst>
                                    <p:set>
                                      <p:cBhvr>
                                        <p:cTn id="26" dur="1" fill="hold">
                                          <p:stCondLst>
                                            <p:cond delay="0"/>
                                          </p:stCondLst>
                                        </p:cTn>
                                        <p:tgtEl>
                                          <p:spTgt spid="12297"/>
                                        </p:tgtEl>
                                        <p:attrNameLst>
                                          <p:attrName>style.visibility</p:attrName>
                                        </p:attrNameLst>
                                      </p:cBhvr>
                                      <p:to>
                                        <p:strVal val="visible"/>
                                      </p:to>
                                    </p:set>
                                    <p:animEffect transition="in" filter="dissolve">
                                      <p:cBhvr>
                                        <p:cTn id="27" dur="500"/>
                                        <p:tgtEl>
                                          <p:spTgt spid="12297"/>
                                        </p:tgtEl>
                                      </p:cBhvr>
                                    </p:animEffect>
                                  </p:childTnLst>
                                </p:cTn>
                              </p:par>
                              <p:par>
                                <p:cTn id="28" presetID="0" presetClass="path" presetSubtype="0" accel="50000" decel="50000" fill="hold" nodeType="withEffect">
                                  <p:stCondLst>
                                    <p:cond delay="0"/>
                                  </p:stCondLst>
                                  <p:childTnLst>
                                    <p:animMotion origin="layout" path="M 0.00348 -0.00255 C 0.00834 -0.01597 0.01737 -0.03079 0.02726 -0.03843 C 0.02934 -0.04005 0.03125 -0.04167 0.03351 -0.04282 C 0.03664 -0.04444 0.04306 -0.04699 0.04306 -0.04676 C 0.05226 -0.04468 0.05903 -0.0412 0.06684 -0.03426 C 0.07171 -0.025 0.07344 -0.02292 0.07639 -0.01111 C 0.07691 -0.00903 0.07796 -0.00463 0.07796 -0.0044 C 0.08004 -0.01343 0.08403 -0.01597 0.09063 -0.01944 C 0.09375 -0.02106 0.09705 -0.02222 0.10018 -0.02361 C 0.10174 -0.0243 0.10504 -0.02593 0.10504 -0.02569 C 0.11285 -0.02292 0.12084 -0.02199 0.12882 -0.01944 C 0.13542 -0.01505 0.1375 -0.01296 0.1415 -0.00463 C 0.14219 0.00625 0.1448 0.04329 0.14619 0.05255 C 0.1474 0.05995 0.16563 0.06551 0.17014 0.06736 C 0.17396 0.07245 0.17848 0.07778 0.18282 0.08218 C 0.18594 0.08519 0.19237 0.09051 0.19237 0.09074 C 0.19653 0.10741 0.19341 0.13218 0.18907 0.14954 C 0.18907 0.14977 0.18785 0.18125 0.19237 0.1919 C 0.19358 0.19468 0.20174 0.20394 0.20174 0.20671 " pathEditMode="relative" rAng="0" ptsTypes="ffffffffffffffffffA">
                                      <p:cBhvr>
                                        <p:cTn id="29" dur="2000" fill="hold"/>
                                        <p:tgtEl>
                                          <p:spTgt spid="12297"/>
                                        </p:tgtEl>
                                        <p:attrNameLst>
                                          <p:attrName>ppt_x</p:attrName>
                                          <p:attrName>ppt_y</p:attrName>
                                        </p:attrNameLst>
                                      </p:cBhvr>
                                      <p:rCtr x="9913" y="8241"/>
                                    </p:animMotion>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0253"/>
                                        </p:tgtEl>
                                        <p:attrNameLst>
                                          <p:attrName>style.visibility</p:attrName>
                                        </p:attrNameLst>
                                      </p:cBhvr>
                                      <p:to>
                                        <p:strVal val="visible"/>
                                      </p:to>
                                    </p:set>
                                    <p:animEffect transition="in" filter="fade">
                                      <p:cBhvr>
                                        <p:cTn id="34" dur="1000"/>
                                        <p:tgtEl>
                                          <p:spTgt spid="1025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5" presetClass="exit" presetSubtype="0" fill="hold" nodeType="clickEffect">
                                  <p:stCondLst>
                                    <p:cond delay="0"/>
                                  </p:stCondLst>
                                  <p:childTnLst>
                                    <p:anim calcmode="lin" valueType="num">
                                      <p:cBhvr>
                                        <p:cTn id="38" dur="1000"/>
                                        <p:tgtEl>
                                          <p:spTgt spid="12297"/>
                                        </p:tgtEl>
                                        <p:attrNameLst>
                                          <p:attrName>ppt_w</p:attrName>
                                        </p:attrNameLst>
                                      </p:cBhvr>
                                      <p:tavLst>
                                        <p:tav tm="0">
                                          <p:val>
                                            <p:strVal val="ppt_w"/>
                                          </p:val>
                                        </p:tav>
                                        <p:tav tm="100000">
                                          <p:val>
                                            <p:strVal val="ppt_w*0.70"/>
                                          </p:val>
                                        </p:tav>
                                      </p:tavLst>
                                    </p:anim>
                                    <p:anim calcmode="lin" valueType="num">
                                      <p:cBhvr>
                                        <p:cTn id="39" dur="1000"/>
                                        <p:tgtEl>
                                          <p:spTgt spid="12297"/>
                                        </p:tgtEl>
                                        <p:attrNameLst>
                                          <p:attrName>ppt_h</p:attrName>
                                        </p:attrNameLst>
                                      </p:cBhvr>
                                      <p:tavLst>
                                        <p:tav tm="0">
                                          <p:val>
                                            <p:strVal val="ppt_h"/>
                                          </p:val>
                                        </p:tav>
                                        <p:tav tm="100000">
                                          <p:val>
                                            <p:strVal val="ppt_h"/>
                                          </p:val>
                                        </p:tav>
                                      </p:tavLst>
                                    </p:anim>
                                    <p:animEffect transition="out" filter="fade">
                                      <p:cBhvr>
                                        <p:cTn id="40" dur="1000"/>
                                        <p:tgtEl>
                                          <p:spTgt spid="12297"/>
                                        </p:tgtEl>
                                      </p:cBhvr>
                                    </p:animEffect>
                                    <p:set>
                                      <p:cBhvr>
                                        <p:cTn id="41" dur="1" fill="hold">
                                          <p:stCondLst>
                                            <p:cond delay="999"/>
                                          </p:stCondLst>
                                        </p:cTn>
                                        <p:tgtEl>
                                          <p:spTgt spid="12297"/>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63" presetClass="path" presetSubtype="0" accel="50000" decel="50000" fill="hold" nodeType="clickEffect">
                                  <p:stCondLst>
                                    <p:cond delay="0"/>
                                  </p:stCondLst>
                                  <p:childTnLst>
                                    <p:animMotion origin="layout" path="M 0.00364 0.00741 L 0.34114 0.00509 " pathEditMode="relative" rAng="0" ptsTypes="AA">
                                      <p:cBhvr>
                                        <p:cTn id="45" dur="2000" fill="hold"/>
                                        <p:tgtEl>
                                          <p:spTgt spid="10253"/>
                                        </p:tgtEl>
                                        <p:attrNameLst>
                                          <p:attrName>ppt_x</p:attrName>
                                          <p:attrName>ppt_y</p:attrName>
                                        </p:attrNameLst>
                                      </p:cBhvr>
                                      <p:rCtr x="16875" y="-116"/>
                                    </p:animMotion>
                                  </p:childTnLst>
                                </p:cTn>
                              </p:par>
                              <p:par>
                                <p:cTn id="46" presetID="0" presetClass="path" presetSubtype="0" repeatCount="indefinite" accel="50000" decel="50000" fill="hold" nodeType="withEffect">
                                  <p:stCondLst>
                                    <p:cond delay="0"/>
                                  </p:stCondLst>
                                  <p:childTnLst>
                                    <p:animMotion origin="layout" path="M 1.94444E-6 -4.91329E-6 C 0.00642 -0.00855 0.01354 -0.01734 0.02222 -0.02104 C 0.02726 -0.03144 0.04653 -0.0467 0.05555 -0.05064 C 0.06996 -0.06335 0.08871 -0.0578 0.10469 -0.05064 C 0.1092 -0.04162 0.11562 -0.03746 0.12222 -0.03168 C 0.12847 -0.02636 0.12864 -0.02243 0.13646 -0.01896 C 0.1441 -0.01225 0.15451 -0.00717 0.16337 -0.00416 C 0.17986 0.01017 0.24566 0.00023 0.25382 -4.91329E-6 C 0.26198 -0.00254 0.26979 -0.00578 0.27778 -0.00832 C 0.28368 -0.01387 0.29097 -0.0141 0.2967 -0.01896 C 0.3033 -0.02451 0.31094 -0.02405 0.31736 -0.0296 C 0.32569 -0.03676 0.33646 -0.04023 0.34601 -0.04439 C 0.38194 -0.04324 0.45521 -0.05017 0.48889 -0.03584 C 0.49878 -0.02705 0.52378 -0.02751 0.52378 -0.02751 C 0.52969 -0.02335 0.53298 -0.02104 0.53958 -0.02104 " pathEditMode="relative" ptsTypes="ffffffffffffffA">
                                      <p:cBhvr>
                                        <p:cTn id="47" dur="5000" fill="hold"/>
                                        <p:tgtEl>
                                          <p:spTgt spid="10252"/>
                                        </p:tgtEl>
                                        <p:attrNameLst>
                                          <p:attrName>ppt_x</p:attrName>
                                          <p:attrName>ppt_y</p:attrName>
                                        </p:attrNameLst>
                                      </p:cBhvr>
                                    </p:animMotion>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xit" presetSubtype="0" fill="hold" nodeType="clickEffect">
                                  <p:stCondLst>
                                    <p:cond delay="0"/>
                                  </p:stCondLst>
                                  <p:childTnLst>
                                    <p:animEffect transition="out" filter="fade">
                                      <p:cBhvr>
                                        <p:cTn id="51" dur="2000"/>
                                        <p:tgtEl>
                                          <p:spTgt spid="10253"/>
                                        </p:tgtEl>
                                      </p:cBhvr>
                                    </p:animEffect>
                                    <p:set>
                                      <p:cBhvr>
                                        <p:cTn id="52" dur="1" fill="hold">
                                          <p:stCondLst>
                                            <p:cond delay="1999"/>
                                          </p:stCondLst>
                                        </p:cTn>
                                        <p:tgtEl>
                                          <p:spTgt spid="102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P spid="123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ca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con ru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0" y="4389438"/>
            <a:ext cx="30480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6" descr="dau ru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2600" y="4419600"/>
            <a:ext cx="101123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7" descr="con ru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65763" y="4038600"/>
            <a:ext cx="30480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8" descr="dau ru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3163" y="4068763"/>
            <a:ext cx="101123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9" descr="con rua"/>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0" y="3933825"/>
            <a:ext cx="33528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4" descr="to o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4200" y="76200"/>
            <a:ext cx="17145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6" name="AutoShape 16"/>
          <p:cNvSpPr>
            <a:spLocks noChangeArrowheads="1"/>
          </p:cNvSpPr>
          <p:nvPr/>
        </p:nvSpPr>
        <p:spPr bwMode="auto">
          <a:xfrm>
            <a:off x="2438400" y="381000"/>
            <a:ext cx="4495800" cy="1524000"/>
          </a:xfrm>
          <a:prstGeom prst="cloudCallout">
            <a:avLst>
              <a:gd name="adj1" fmla="val 47106"/>
              <a:gd name="adj2" fmla="val 12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rPr>
              <a:t>Khi đàn ong bay ra Rùa Con đã làm sao?</a:t>
            </a:r>
          </a:p>
        </p:txBody>
      </p:sp>
      <p:pic>
        <p:nvPicPr>
          <p:cNvPr id="35857" name="Picture 17" descr="ong bay"/>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2800" y="457200"/>
            <a:ext cx="7429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8" name="Picture 18" descr="ong bay"/>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609600"/>
            <a:ext cx="7429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9" name="Picture 19" descr="ong bay"/>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8600" y="762000"/>
            <a:ext cx="7429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0" name="Picture 20" descr="ong bay"/>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2400" y="304800"/>
            <a:ext cx="7429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1" name="AutoShape 21"/>
          <p:cNvSpPr>
            <a:spLocks noChangeArrowheads="1"/>
          </p:cNvSpPr>
          <p:nvPr/>
        </p:nvSpPr>
        <p:spPr bwMode="auto">
          <a:xfrm>
            <a:off x="3200400" y="381000"/>
            <a:ext cx="3048000" cy="1905000"/>
          </a:xfrm>
          <a:prstGeom prst="cloudCallout">
            <a:avLst>
              <a:gd name="adj1" fmla="val -43750"/>
              <a:gd name="adj2" fmla="val 7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rPr>
              <a:t>Thấy tổ Ong</a:t>
            </a:r>
            <a:r>
              <a:rPr lang="en-US" altLang="en-US" sz="1800" b="1"/>
              <a:t> </a:t>
            </a:r>
            <a:r>
              <a:rPr lang="en-US" altLang="en-US" sz="2400" b="1">
                <a:solidFill>
                  <a:srgbClr val="FF0000"/>
                </a:solidFill>
              </a:rPr>
              <a:t>Rùa Con hỏi như nào?</a:t>
            </a:r>
          </a:p>
        </p:txBody>
      </p:sp>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5861"/>
                                        </p:tgtEl>
                                        <p:attrNameLst>
                                          <p:attrName>style.visibility</p:attrName>
                                        </p:attrNameLst>
                                      </p:cBhvr>
                                      <p:to>
                                        <p:strVal val="visible"/>
                                      </p:to>
                                    </p:set>
                                    <p:anim calcmode="lin" valueType="num">
                                      <p:cBhvr>
                                        <p:cTn id="7" dur="1000" fill="hold"/>
                                        <p:tgtEl>
                                          <p:spTgt spid="35861"/>
                                        </p:tgtEl>
                                        <p:attrNameLst>
                                          <p:attrName>ppt_w</p:attrName>
                                        </p:attrNameLst>
                                      </p:cBhvr>
                                      <p:tavLst>
                                        <p:tav tm="0">
                                          <p:val>
                                            <p:strVal val="#ppt_w*0.70"/>
                                          </p:val>
                                        </p:tav>
                                        <p:tav tm="100000">
                                          <p:val>
                                            <p:strVal val="#ppt_w"/>
                                          </p:val>
                                        </p:tav>
                                      </p:tavLst>
                                    </p:anim>
                                    <p:anim calcmode="lin" valueType="num">
                                      <p:cBhvr>
                                        <p:cTn id="8" dur="1000" fill="hold"/>
                                        <p:tgtEl>
                                          <p:spTgt spid="35861"/>
                                        </p:tgtEl>
                                        <p:attrNameLst>
                                          <p:attrName>ppt_h</p:attrName>
                                        </p:attrNameLst>
                                      </p:cBhvr>
                                      <p:tavLst>
                                        <p:tav tm="0">
                                          <p:val>
                                            <p:strVal val="#ppt_h"/>
                                          </p:val>
                                        </p:tav>
                                        <p:tav tm="100000">
                                          <p:val>
                                            <p:strVal val="#ppt_h"/>
                                          </p:val>
                                        </p:tav>
                                      </p:tavLst>
                                    </p:anim>
                                    <p:animEffect transition="in" filter="fade">
                                      <p:cBhvr>
                                        <p:cTn id="9" dur="1000"/>
                                        <p:tgtEl>
                                          <p:spTgt spid="3586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0" presetClass="path" presetSubtype="0" accel="50000" decel="50000" fill="hold" nodeType="clickEffect">
                                  <p:stCondLst>
                                    <p:cond delay="0"/>
                                  </p:stCondLst>
                                  <p:childTnLst>
                                    <p:animMotion origin="layout" path="M 0 -4.44444E-6 C 0.17951 -0.00347 0.35799 -0.00092 0.53733 -0.003 C 0.58906 -0.01574 0.63247 -0.01273 0.68889 -0.01435 C 0.73108 -0.01828 0.81545 -0.00995 0.83333 -0.02291 " pathEditMode="relative" rAng="0" ptsTypes="fffA">
                                      <p:cBhvr>
                                        <p:cTn id="13" dur="3000" fill="hold"/>
                                        <p:tgtEl>
                                          <p:spTgt spid="35845"/>
                                        </p:tgtEl>
                                        <p:attrNameLst>
                                          <p:attrName>ppt_x</p:attrName>
                                          <p:attrName>ppt_y</p:attrName>
                                        </p:attrNameLst>
                                      </p:cBhvr>
                                      <p:rCtr x="41667" y="-1157"/>
                                    </p:animMotion>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nodeType="clickEffect">
                                  <p:stCondLst>
                                    <p:cond delay="0"/>
                                  </p:stCondLst>
                                  <p:childTnLst>
                                    <p:animEffect transition="out" filter="fade">
                                      <p:cBhvr>
                                        <p:cTn id="17" dur="2000"/>
                                        <p:tgtEl>
                                          <p:spTgt spid="35845"/>
                                        </p:tgtEl>
                                      </p:cBhvr>
                                    </p:animEffect>
                                    <p:set>
                                      <p:cBhvr>
                                        <p:cTn id="18" dur="1" fill="hold">
                                          <p:stCondLst>
                                            <p:cond delay="1999"/>
                                          </p:stCondLst>
                                        </p:cTn>
                                        <p:tgtEl>
                                          <p:spTgt spid="35845"/>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35847"/>
                                        </p:tgtEl>
                                        <p:attrNameLst>
                                          <p:attrName>style.visibility</p:attrName>
                                        </p:attrNameLst>
                                      </p:cBhvr>
                                      <p:to>
                                        <p:strVal val="visible"/>
                                      </p:to>
                                    </p:set>
                                    <p:animEffect transition="in" filter="dissolve">
                                      <p:cBhvr>
                                        <p:cTn id="21" dur="500"/>
                                        <p:tgtEl>
                                          <p:spTgt spid="35847"/>
                                        </p:tgtEl>
                                      </p:cBhvr>
                                    </p:animEffect>
                                  </p:childTnLst>
                                </p:cTn>
                              </p:par>
                              <p:par>
                                <p:cTn id="22" presetID="9" presetClass="entr" presetSubtype="0" fill="hold" nodeType="withEffect">
                                  <p:stCondLst>
                                    <p:cond delay="0"/>
                                  </p:stCondLst>
                                  <p:childTnLst>
                                    <p:set>
                                      <p:cBhvr>
                                        <p:cTn id="23" dur="1" fill="hold">
                                          <p:stCondLst>
                                            <p:cond delay="0"/>
                                          </p:stCondLst>
                                        </p:cTn>
                                        <p:tgtEl>
                                          <p:spTgt spid="35848"/>
                                        </p:tgtEl>
                                        <p:attrNameLst>
                                          <p:attrName>style.visibility</p:attrName>
                                        </p:attrNameLst>
                                      </p:cBhvr>
                                      <p:to>
                                        <p:strVal val="visible"/>
                                      </p:to>
                                    </p:set>
                                    <p:animEffect transition="in" filter="dissolve">
                                      <p:cBhvr>
                                        <p:cTn id="24" dur="500"/>
                                        <p:tgtEl>
                                          <p:spTgt spid="3584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0" presetClass="path" presetSubtype="0" accel="50000" decel="50000" fill="hold" nodeType="clickEffect">
                                  <p:stCondLst>
                                    <p:cond delay="0"/>
                                  </p:stCondLst>
                                  <p:childTnLst>
                                    <p:animMotion origin="layout" path="M 9.72222E-6 3.7037E-6 C 0.00313 -0.00278 0.00938 -0.00324 0.00938 -0.00834 C 0.00938 -0.01273 0.00313 -0.01135 9.72222E-6 -0.0125 C -0.00416 -0.01412 -0.00833 -0.01528 -0.01249 -0.01667 C -0.00624 -0.02223 0.00869 -0.04283 0.00626 -0.03334 C 0.00521 -0.02917 0.004 -0.025 0.00313 -0.02084 C 0.00191 -0.01528 9.72222E-6 0.00162 9.72222E-6 -0.00417 C 9.72222E-6 -0.01389 0.00174 -0.02361 0.00313 -0.03334 C 0.00382 -0.03773 0.00626 -0.04584 0.00626 -0.04584 " pathEditMode="relative" ptsTypes="ffffffffA">
                                      <p:cBhvr>
                                        <p:cTn id="28" dur="2000" fill="hold"/>
                                        <p:tgtEl>
                                          <p:spTgt spid="35848"/>
                                        </p:tgtEl>
                                        <p:attrNameLst>
                                          <p:attrName>ppt_x</p:attrName>
                                          <p:attrName>ppt_y</p:attrName>
                                        </p:attrNameLst>
                                      </p:cBhvr>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5861"/>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5856"/>
                                        </p:tgtEl>
                                        <p:attrNameLst>
                                          <p:attrName>style.visibility</p:attrName>
                                        </p:attrNameLst>
                                      </p:cBhvr>
                                      <p:to>
                                        <p:strVal val="visible"/>
                                      </p:to>
                                    </p:set>
                                    <p:animEffect transition="in" filter="slide(fromBottom)">
                                      <p:cBhvr>
                                        <p:cTn id="37" dur="500"/>
                                        <p:tgtEl>
                                          <p:spTgt spid="3585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0" presetClass="path" presetSubtype="0" accel="50000" decel="50000" fill="hold" nodeType="clickEffect">
                                  <p:stCondLst>
                                    <p:cond delay="0"/>
                                  </p:stCondLst>
                                  <p:childTnLst>
                                    <p:animMotion origin="layout" path="M -1.66667E-6 0.00116 C -0.00798 0.00347 -0.01111 -0.00278 -0.01423 0.01968 C -0.01476 0.07454 -0.00816 0.12384 -0.02309 0.14051 C -0.03264 0.13658 -0.03351 0.13496 -0.04444 0.1375 C -0.04722 0.14722 -0.0493 0.14792 -0.05156 0.15926 C -0.05347 0.18148 -0.05226 0.17246 -0.05503 0.18727 C -0.05451 0.20486 -0.05382 0.22084 -0.05156 0.23658 C -0.05052 0.24329 -0.04791 0.25533 -0.04791 0.25556 C -0.0493 0.27361 -0.05052 0.27616 -0.0559 0.27986 C -0.06198 0.29097 -0.0658 0.28889 -0.07274 0.28634 C -0.08073 0.27963 -0.07899 0.27986 -0.09236 0.28634 C -0.0941 0.28727 -0.09809 0.30301 -0.09844 0.30486 C -0.10191 0.31852 -0.10521 0.33496 -0.10729 0.35139 " pathEditMode="relative" rAng="0" ptsTypes="ffffffffffffA">
                                      <p:cBhvr>
                                        <p:cTn id="41" dur="2000" fill="hold"/>
                                        <p:tgtEl>
                                          <p:spTgt spid="35859"/>
                                        </p:tgtEl>
                                        <p:attrNameLst>
                                          <p:attrName>ppt_x</p:attrName>
                                          <p:attrName>ppt_y</p:attrName>
                                        </p:attrNameLst>
                                      </p:cBhvr>
                                      <p:rCtr x="-5365" y="17315"/>
                                    </p:animMotion>
                                  </p:childTnLst>
                                </p:cTn>
                              </p:par>
                              <p:par>
                                <p:cTn id="42" presetID="0" presetClass="path" presetSubtype="0" accel="50000" decel="50000" fill="hold" nodeType="withEffect">
                                  <p:stCondLst>
                                    <p:cond delay="0"/>
                                  </p:stCondLst>
                                  <p:childTnLst>
                                    <p:animMotion origin="layout" path="M 1.66667E-6 0.00069 C -0.00747 0.00277 -0.01024 -0.00278 -0.0132 0.01759 C -0.01354 0.06713 -0.00747 0.1118 -0.02136 0.12708 C -0.03004 0.12338 -0.0309 0.12199 -0.04097 0.1243 C -0.04358 0.1331 -0.04549 0.13356 -0.04757 0.14398 C -0.04931 0.16412 -0.04809 0.15601 -0.05087 0.16921 C -0.05035 0.18541 -0.04965 0.19976 -0.04757 0.21412 C -0.0467 0.22013 -0.04427 0.23101 -0.04427 0.23125 C -0.04549 0.24745 -0.0467 0.25 -0.05156 0.25324 C -0.05729 0.26319 -0.06077 0.26134 -0.06702 0.25902 C -0.07448 0.253 -0.07292 0.25324 -0.08507 0.25902 C -0.08681 0.25995 -0.09045 0.27407 -0.0908 0.27592 C -0.0941 0.28842 -0.09705 0.30324 -0.09896 0.31805 " pathEditMode="relative" rAng="0" ptsTypes="ffffffffffffA">
                                      <p:cBhvr>
                                        <p:cTn id="43" dur="2000" fill="hold"/>
                                        <p:tgtEl>
                                          <p:spTgt spid="35860"/>
                                        </p:tgtEl>
                                        <p:attrNameLst>
                                          <p:attrName>ppt_x</p:attrName>
                                          <p:attrName>ppt_y</p:attrName>
                                        </p:attrNameLst>
                                      </p:cBhvr>
                                      <p:rCtr x="-4948" y="15694"/>
                                    </p:animMotion>
                                  </p:childTnLst>
                                </p:cTn>
                              </p:par>
                              <p:par>
                                <p:cTn id="44" presetID="0" presetClass="path" presetSubtype="0" accel="50000" decel="50000" fill="hold" nodeType="withEffect">
                                  <p:stCondLst>
                                    <p:cond delay="0"/>
                                  </p:stCondLst>
                                  <p:childTnLst>
                                    <p:animMotion origin="layout" path="M -1.66667E-6 0.00162 C -0.01041 0.00416 -0.01441 -0.00278 -0.01857 0.02268 C -0.01927 0.08426 -0.01059 0.13981 -0.03021 0.15856 C -0.04271 0.15393 -0.04392 0.15208 -0.05816 0.15509 C -0.0618 0.16597 -0.06458 0.16666 -0.06753 0.17963 C -0.07014 0.20463 -0.0684 0.19444 -0.07222 0.21111 C -0.07135 0.23102 -0.07048 0.24907 -0.06753 0.26666 C -0.06632 0.27407 -0.06285 0.28773 -0.06285 0.28796 C -0.06458 0.30833 -0.06632 0.31134 -0.07326 0.31551 C -0.08125 0.32778 -0.08628 0.32546 -0.09531 0.32245 C -0.10573 0.31504 -0.10347 0.31551 -0.12101 0.32245 C -0.12326 0.32361 -0.12847 0.3412 -0.12899 0.34352 C -0.13351 0.35903 -0.13785 0.37731 -0.14062 0.39583 " pathEditMode="relative" rAng="0" ptsTypes="ffffffffffffA">
                                      <p:cBhvr>
                                        <p:cTn id="45" dur="2000" fill="hold"/>
                                        <p:tgtEl>
                                          <p:spTgt spid="35857"/>
                                        </p:tgtEl>
                                        <p:attrNameLst>
                                          <p:attrName>ppt_x</p:attrName>
                                          <p:attrName>ppt_y</p:attrName>
                                        </p:attrNameLst>
                                      </p:cBhvr>
                                      <p:rCtr x="-7031" y="19491"/>
                                    </p:animMotion>
                                  </p:childTnLst>
                                </p:cTn>
                              </p:par>
                              <p:par>
                                <p:cTn id="46" presetID="0" presetClass="path" presetSubtype="0" accel="50000" decel="50000" fill="hold" nodeType="withEffect">
                                  <p:stCondLst>
                                    <p:cond delay="0"/>
                                  </p:stCondLst>
                                  <p:childTnLst>
                                    <p:animMotion origin="layout" path="M 0.05104 -0.07731 C 0.05417 -0.07454 0.05538 -0.08194 0.0566 -0.05509 C 0.05677 0.00995 0.05417 0.06829 0.06007 0.08843 C 0.06389 0.08333 0.06423 0.08171 0.06857 0.08449 C 0.06962 0.0963 0.07048 0.09699 0.07135 0.11042 C 0.07222 0.13704 0.0717 0.12639 0.07292 0.14375 C 0.07257 0.16458 0.07239 0.1838 0.07135 0.20255 C 0.07101 0.21019 0.06996 0.22454 0.06996 0.225 C 0.07048 0.24653 0.07101 0.24931 0.07326 0.2537 C 0.07569 0.26713 0.07708 0.26435 0.07986 0.26157 C 0.08298 0.25324 0.08229 0.2537 0.08767 0.26157 C 0.08837 0.2625 0.08993 0.28125 0.0901 0.28356 C 0.09149 0.3 0.09271 0.31944 0.09375 0.33889 " pathEditMode="relative" rAng="0" ptsTypes="ffffffffffffA">
                                      <p:cBhvr>
                                        <p:cTn id="47" dur="2000" fill="hold"/>
                                        <p:tgtEl>
                                          <p:spTgt spid="35858"/>
                                        </p:tgtEl>
                                        <p:attrNameLst>
                                          <p:attrName>ppt_x</p:attrName>
                                          <p:attrName>ppt_y</p:attrName>
                                        </p:attrNameLst>
                                      </p:cBhvr>
                                      <p:rCtr x="2135" y="20579"/>
                                    </p:animMotion>
                                  </p:childTnLst>
                                </p:cTn>
                              </p:par>
                            </p:childTnLst>
                          </p:cTn>
                        </p:par>
                      </p:childTnLst>
                    </p:cTn>
                  </p:par>
                  <p:par>
                    <p:cTn id="48" fill="hold" nodeType="clickPar">
                      <p:stCondLst>
                        <p:cond delay="indefinite"/>
                      </p:stCondLst>
                      <p:childTnLst>
                        <p:par>
                          <p:cTn id="49" fill="hold" nodeType="withGroup">
                            <p:stCondLst>
                              <p:cond delay="0"/>
                            </p:stCondLst>
                            <p:childTnLst>
                              <p:par>
                                <p:cTn id="50" presetID="29" presetClass="exit" presetSubtype="0" fill="hold" nodeType="clickEffect">
                                  <p:stCondLst>
                                    <p:cond delay="0"/>
                                  </p:stCondLst>
                                  <p:childTnLst>
                                    <p:anim calcmode="lin" valueType="num">
                                      <p:cBhvr>
                                        <p:cTn id="51" dur="1000"/>
                                        <p:tgtEl>
                                          <p:spTgt spid="35848"/>
                                        </p:tgtEl>
                                        <p:attrNameLst>
                                          <p:attrName>ppt_x</p:attrName>
                                        </p:attrNameLst>
                                      </p:cBhvr>
                                      <p:tavLst>
                                        <p:tav tm="0">
                                          <p:val>
                                            <p:strVal val="ppt_x"/>
                                          </p:val>
                                        </p:tav>
                                        <p:tav tm="100000">
                                          <p:val>
                                            <p:strVal val="ppt_x-.2"/>
                                          </p:val>
                                        </p:tav>
                                      </p:tavLst>
                                    </p:anim>
                                    <p:anim calcmode="lin" valueType="num">
                                      <p:cBhvr>
                                        <p:cTn id="52" dur="1000"/>
                                        <p:tgtEl>
                                          <p:spTgt spid="35848"/>
                                        </p:tgtEl>
                                        <p:attrNameLst>
                                          <p:attrName>ppt_y</p:attrName>
                                        </p:attrNameLst>
                                      </p:cBhvr>
                                      <p:tavLst>
                                        <p:tav tm="0">
                                          <p:val>
                                            <p:strVal val="ppt_y"/>
                                          </p:val>
                                        </p:tav>
                                        <p:tav tm="100000">
                                          <p:val>
                                            <p:strVal val="ppt_y"/>
                                          </p:val>
                                        </p:tav>
                                      </p:tavLst>
                                    </p:anim>
                                    <p:animEffect transition="out" filter="fade">
                                      <p:cBhvr>
                                        <p:cTn id="53" dur="1000"/>
                                        <p:tgtEl>
                                          <p:spTgt spid="35848"/>
                                        </p:tgtEl>
                                      </p:cBhvr>
                                    </p:animEffect>
                                    <p:set>
                                      <p:cBhvr>
                                        <p:cTn id="54" dur="1" fill="hold">
                                          <p:stCondLst>
                                            <p:cond delay="999"/>
                                          </p:stCondLst>
                                        </p:cTn>
                                        <p:tgtEl>
                                          <p:spTgt spid="35848"/>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5847"/>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35849"/>
                                        </p:tgtEl>
                                        <p:attrNameLst>
                                          <p:attrName>style.visibility</p:attrName>
                                        </p:attrNameLst>
                                      </p:cBhvr>
                                      <p:to>
                                        <p:strVal val="visible"/>
                                      </p:to>
                                    </p:set>
                                    <p:animEffect transition="in" filter="fade">
                                      <p:cBhvr>
                                        <p:cTn id="59" dur="1000"/>
                                        <p:tgtEl>
                                          <p:spTgt spid="35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6" grpId="0" animBg="1"/>
      <p:bldP spid="35861" grpId="0" animBg="1"/>
      <p:bldP spid="3586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nen truy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descr="con ru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4648200"/>
            <a:ext cx="28956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0" descr="tuong ga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9075" y="0"/>
            <a:ext cx="28289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1" descr="tuong ga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286000"/>
            <a:ext cx="25050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2" descr="tuong ga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25050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3" descr="cua h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676400"/>
            <a:ext cx="33401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7"/>
          <p:cNvSpPr>
            <a:spLocks noChangeArrowheads="1"/>
          </p:cNvSpPr>
          <p:nvPr/>
        </p:nvSpPr>
        <p:spPr bwMode="auto">
          <a:xfrm>
            <a:off x="6477000" y="228600"/>
            <a:ext cx="4191000" cy="1600200"/>
          </a:xfrm>
          <a:prstGeom prst="cloudCallout">
            <a:avLst>
              <a:gd name="adj1" fmla="val -43750"/>
              <a:gd name="adj2" fmla="val 115676"/>
            </a:avLst>
          </a:prstGeom>
          <a:solidFill>
            <a:srgbClr val="FF99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00FF"/>
                </a:solidFill>
              </a:rPr>
              <a:t>Thấy hang chuột Rùa Con làm gì?</a:t>
            </a:r>
          </a:p>
        </p:txBody>
      </p:sp>
      <p:pic>
        <p:nvPicPr>
          <p:cNvPr id="14344" name="Picture 8" descr="con chuo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2200" y="2971800"/>
            <a:ext cx="1106488"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33333E-6 0.01388 C -0.01893 0.01295 -0.02309 0.01619 -0.03473 0.00694 C -0.04236 0.0074 -0.05018 0.00694 -0.05782 0.00833 C -0.0625 0.00925 -0.06511 0.01619 -0.06806 0.01919 C -0.07066 0.0222 -0.075 0.02521 -0.07813 0.02752 C -0.08577 0.03977 -0.08525 0.03422 -0.10504 0.03307 C -0.11198 0.03122 -0.11164 0.02821 -0.11789 0.02613 C -0.12396 0.01966 -0.13091 0.01827 -0.13837 0.01388 C -0.14618 0.00925 -0.1382 0.01249 -0.14601 0.00972 C -0.15469 0.00347 -0.16337 0.00209 -0.17292 -0.00115 C -0.18195 -0.00763 -0.19202 -0.00485 -0.20243 -0.00393 C -0.20834 -0.00277 -0.21198 -4.10405E-6 -0.21771 0.00139 C -0.22257 0.00417 -0.22639 0.00555 -0.23177 0.00694 C -0.24653 0.00602 -0.25052 0.00555 -0.2625 0.00278 C -0.26893 -0.00185 -0.27709 -0.00346 -0.2842 -0.0067 C -0.28889 -0.00878 -0.29236 -0.01179 -0.29705 -0.01364 C -0.30226 -0.01942 -0.31181 -0.02196 -0.31875 -0.0245 C -0.32604 -0.02982 -0.31875 -0.02543 -0.33039 -0.02867 C -0.33386 -0.02982 -0.33698 -0.03144 -0.34045 -0.0326 C -0.34219 -0.03514 -0.34254 -0.03861 -0.34445 -0.04092 C -0.34792 -0.04578 -0.35608 -0.04508 -0.36111 -0.04647 C -0.36198 -0.04832 -0.36233 -0.05063 -0.36354 -0.05179 C -0.36459 -0.05294 -0.36632 -0.05248 -0.36736 -0.05318 C -0.37813 -0.05988 -0.36771 -0.05572 -0.37639 -0.05872 C -0.3783 -0.06081 -0.379 -0.06427 -0.3816 -0.06566 C -0.38438 -0.06705 -0.38854 -0.06705 -0.39167 -0.06705 " pathEditMode="relative" rAng="0" ptsTypes="fffffffffffffffffffffffffA">
                                      <p:cBhvr>
                                        <p:cTn id="6" dur="2000" fill="hold"/>
                                        <p:tgtEl>
                                          <p:spTgt spid="14345"/>
                                        </p:tgtEl>
                                        <p:attrNameLst>
                                          <p:attrName>ppt_x</p:attrName>
                                          <p:attrName>ppt_y</p:attrName>
                                        </p:attrNameLst>
                                      </p:cBhvr>
                                      <p:rCtr x="-19583" y="-2751"/>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repeatCount="3000" accel="50000" decel="50000" fill="hold" nodeType="clickEffect">
                                  <p:stCondLst>
                                    <p:cond delay="0"/>
                                  </p:stCondLst>
                                  <p:childTnLst>
                                    <p:animMotion origin="layout" path="M -6.11111E-6 1.6185E-6 C 0.00381 -0.00763 0.00763 -0.01596 0.01423 -0.01896 C 0.01475 -0.02104 0.01701 -0.02382 0.01579 -0.02544 C 0.01475 -0.02682 0.01336 -0.02289 0.01267 -0.02104 C 0.01128 -0.01781 0.01058 -0.01411 0.00954 -0.01064 C 0.0085 -0.00671 0.00555 0.00508 0.00954 -0.01272 C 0.01006 -0.0148 0.01058 -0.01688 0.0111 -0.01896 C 0.01058 -0.01341 0.00763 -0.00717 0.00954 -0.00208 C 0.01058 0.00046 0.01232 -0.02104 0.01579 -0.02104 C 0.01926 -0.02104 0.0111 -0.00856 0.0111 -0.00856 " pathEditMode="relative" ptsTypes="fffffffffA">
                                      <p:cBhvr>
                                        <p:cTn id="10" dur="2000" fill="hold"/>
                                        <p:tgtEl>
                                          <p:spTgt spid="14344"/>
                                        </p:tgtEl>
                                        <p:attrNameLst>
                                          <p:attrName>ppt_x</p:attrName>
                                          <p:attrName>ppt_y</p:attrName>
                                        </p:attrNameLst>
                                      </p:cBhvr>
                                    </p:animMotion>
                                  </p:childTnLst>
                                </p:cTn>
                              </p:par>
                              <p:par>
                                <p:cTn id="11" presetID="21"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4)">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9" descr="ne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con ru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8200" y="4953000"/>
            <a:ext cx="19050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AutoShape 12"/>
          <p:cNvSpPr>
            <a:spLocks noChangeArrowheads="1"/>
          </p:cNvSpPr>
          <p:nvPr/>
        </p:nvSpPr>
        <p:spPr bwMode="auto">
          <a:xfrm>
            <a:off x="5867400" y="0"/>
            <a:ext cx="4495800" cy="2209800"/>
          </a:xfrm>
          <a:prstGeom prst="cloudCallout">
            <a:avLst>
              <a:gd name="adj1" fmla="val -24681"/>
              <a:gd name="adj2" fmla="val 69972"/>
            </a:avLst>
          </a:prstGeom>
          <a:solidFill>
            <a:srgbClr val="FFFF66"/>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rPr>
              <a:t>Thấy dòng sông Rùa Con nghĩ gì và làm gì?</a:t>
            </a:r>
          </a:p>
        </p:txBody>
      </p:sp>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72"/>
                                        </p:tgtEl>
                                        <p:attrNameLst>
                                          <p:attrName>style.visibility</p:attrName>
                                        </p:attrNameLst>
                                      </p:cBhvr>
                                      <p:to>
                                        <p:strVal val="visible"/>
                                      </p:to>
                                    </p:set>
                                    <p:animEffect transition="in" filter="dissolve">
                                      <p:cBhvr>
                                        <p:cTn id="7" dur="500"/>
                                        <p:tgtEl>
                                          <p:spTgt spid="15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nodeType="clickEffect">
                                  <p:stCondLst>
                                    <p:cond delay="0"/>
                                  </p:stCondLst>
                                  <p:childTnLst>
                                    <p:animMotion origin="layout" path="M 0 0.03792 C -0.01372 0.02289 -0.0217 0.0104 -0.03802 -0.00023 C -0.04826 -0.01642 -0.05729 -0.01549 -0.07326 -0.02104 C -0.08056 -0.02382 -0.08472 -0.03353 -0.09236 -0.03515 C -0.09878 -0.0363 -0.10538 -0.03746 -0.11163 -0.03862 C -0.13976 -0.05896 -0.15104 -0.04162 -0.19115 -0.03862 C -0.24965 -0.03399 -0.22066 -0.03677 -0.27708 -0.03145 C -0.29149 -0.02752 -0.30885 -0.02451 -0.3217 -0.01757 C -0.33229 -0.01203 -0.33576 -0.0037 -0.34722 -0.00023 C -0.35556 0.00254 -0.37917 0.00162 -0.37917 0.01341 " pathEditMode="relative" rAng="0" ptsTypes="fffffffffA">
                                      <p:cBhvr>
                                        <p:cTn id="11" dur="2000" fill="hold"/>
                                        <p:tgtEl>
                                          <p:spTgt spid="15366"/>
                                        </p:tgtEl>
                                        <p:attrNameLst>
                                          <p:attrName>ppt_x</p:attrName>
                                          <p:attrName>ppt_y</p:attrName>
                                        </p:attrNameLst>
                                      </p:cBhvr>
                                      <p:rCtr x="-18958" y="-4855"/>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0" presetClass="path" presetSubtype="0" accel="50000" decel="50000" fill="hold" nodeType="clickEffect">
                                  <p:stCondLst>
                                    <p:cond delay="0"/>
                                  </p:stCondLst>
                                  <p:childTnLst>
                                    <p:animMotion origin="layout" path="M -0.48576 -0.01087 C -0.46944 -0.01156 -0.45295 -0.00994 -0.43663 -0.01295 C -0.42726 -0.01457 -0.44288 -0.02058 -0.44462 -0.02127 C -0.42361 -0.02359 -0.41649 -0.02266 -0.43351 -0.02983 C -0.44323 -0.02544 -0.44531 -0.02382 -0.46042 -0.02983 C -0.46198 -0.03052 -0.46007 -0.03445 -0.45885 -0.03607 C -0.45764 -0.03769 -0.45573 -0.03769 -0.45417 -0.03838 C -0.43941 -0.03468 -0.42778 -0.03122 -0.41285 -0.03399 C -0.41389 -0.03538 -0.41441 -0.03815 -0.41597 -0.03838 C -0.41875 -0.03885 -0.42118 -0.03607 -0.42396 -0.03607 C -0.43247 -0.03607 -0.4408 -0.03769 -0.44931 -0.03838 C -0.45243 -0.03977 -0.45573 -0.04116 -0.45885 -0.04255 C -0.46042 -0.04324 -0.46354 -0.04463 -0.46354 -0.0444 C -0.49722 -0.03376 -0.41615 -0.04047 -0.40174 -0.04255 C -0.37917 -0.06197 -0.4151 -0.05156 -0.42396 -0.05087 C -0.42934 -0.04902 -0.43299 -0.04324 -0.43819 -0.04255 C -0.44878 -0.04139 -0.45937 -0.04116 -0.46997 -0.04047 C -0.46181 -0.02914 -0.47083 -0.03954 -0.44774 -0.03399 C -0.44323 -0.03283 -0.43941 -0.02914 -0.43507 -0.02775 C -0.42969 -0.02312 -0.42448 -0.02174 -0.4191 -0.01711 C -0.41753 -0.01734 -0.40764 -0.01896 -0.40486 -0.02127 C -0.39392 -0.03006 -0.41076 -0.02174 -0.39687 -0.02775 C -0.3974 -0.0296 -0.39983 -0.04 -0.40174 -0.04047 C -0.40538 -0.04162 -0.40903 -0.03862 -0.41285 -0.03838 C -0.42865 -0.03723 -0.44462 -0.03677 -0.46042 -0.03607 C -0.46944 -0.03307 -0.47135 -0.03191 -0.48108 -0.03399 C -0.49236 -0.02914 -0.48872 -0.03353 -0.49375 -0.02359 C -0.47552 -0.00648 -0.49497 -0.02289 -0.44132 -0.01711 C -0.43802 -0.01665 -0.43194 -0.01295 -0.43194 -0.01272 C -0.41927 -0.01364 -0.40608 -0.01041 -0.39375 -0.01503 C -0.38854 -0.01688 -0.39306 -0.03399 -0.39531 -0.03607 C -0.40312 -0.04347 -0.41441 -0.03954 -0.42396 -0.04047 C -0.44236 -0.04648 -0.44167 -0.0474 -0.46354 -0.04463 C -0.47465 -0.04324 -0.47205 -0.04578 -0.47639 -0.04047 " pathEditMode="relative" rAng="0" ptsTypes="fffffffffffffffffffffffffffffffffA">
                                      <p:cBhvr>
                                        <p:cTn id="15" dur="5000" fill="hold"/>
                                        <p:tgtEl>
                                          <p:spTgt spid="15366"/>
                                        </p:tgtEl>
                                        <p:attrNameLst>
                                          <p:attrName>ppt_x</p:attrName>
                                          <p:attrName>ppt_y</p:attrName>
                                        </p:attrNameLst>
                                      </p:cBhvr>
                                      <p:rCtr x="4757" y="-2335"/>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0" presetClass="path" presetSubtype="0" accel="50000" decel="50000" fill="hold" nodeType="clickEffect">
                                  <p:stCondLst>
                                    <p:cond delay="0"/>
                                  </p:stCondLst>
                                  <p:childTnLst>
                                    <p:animMotion origin="layout" path="M -0.47639 -0.04047 C -0.4776 -0.04255 -0.47847 -0.04532 -0.47986 -0.04671 C -0.48125 -0.04856 -0.48351 -0.04786 -0.48472 -0.04994 C -0.48611 -0.05226 -0.48681 -0.05642 -0.48802 -0.05919 C -0.49045 -0.06474 -0.49306 -0.07099 -0.49618 -0.07515 C -0.50747 -0.08971 -0.51927 -0.10012 -0.53073 -0.1133 C -0.53698 -0.12 -0.54236 -0.1311 -0.54896 -0.13526 C -0.55295 -0.14289 -0.55556 -0.1489 -0.56042 -0.15422 C -0.56736 -0.16185 -0.57465 -0.1637 -0.58003 -0.17642 C -0.58368 -0.1852 -0.58351 -0.18821 -0.58837 -0.19538 C -0.59149 -0.2 -0.59826 -0.20786 -0.59826 -0.20763 C -0.60521 -0.22613 -0.61806 -0.24486 -0.62951 -0.25226 C -0.63542 -0.25596 -0.64028 -0.25596 -0.64583 -0.26174 " pathEditMode="relative" rAng="0" ptsTypes="ffffffffffffA">
                                      <p:cBhvr>
                                        <p:cTn id="19" dur="2000" fill="hold"/>
                                        <p:tgtEl>
                                          <p:spTgt spid="15366"/>
                                        </p:tgtEl>
                                        <p:attrNameLst>
                                          <p:attrName>ppt_x</p:attrName>
                                          <p:attrName>ppt_y</p:attrName>
                                        </p:attrNameLst>
                                      </p:cBhvr>
                                      <p:rCtr x="-8472" y="-110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ne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7" descr="mon d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3324225"/>
            <a:ext cx="4267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oc sen1"/>
          <p:cNvPicPr>
            <a:picLocks noChangeAspect="1" noChangeArrowheads="1"/>
          </p:cNvPicPr>
          <p:nvPr/>
        </p:nvPicPr>
        <p:blipFill>
          <a:blip r:embed="rId4">
            <a:clrChange>
              <a:clrFrom>
                <a:srgbClr val="EBF3F5"/>
              </a:clrFrom>
              <a:clrTo>
                <a:srgbClr val="EBF3F5">
                  <a:alpha val="0"/>
                </a:srgbClr>
              </a:clrTo>
            </a:clrChange>
            <a:extLst>
              <a:ext uri="{28A0092B-C50C-407E-A947-70E740481C1C}">
                <a14:useLocalDpi xmlns:a14="http://schemas.microsoft.com/office/drawing/2010/main" val="0"/>
              </a:ext>
            </a:extLst>
          </a:blip>
          <a:srcRect/>
          <a:stretch>
            <a:fillRect/>
          </a:stretch>
        </p:blipFill>
        <p:spPr bwMode="auto">
          <a:xfrm rot="21546817" flipH="1">
            <a:off x="2224088" y="1643063"/>
            <a:ext cx="2514600"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9" descr="rua quay dau"/>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9200" y="1676400"/>
            <a:ext cx="28194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AutoShape 10"/>
          <p:cNvSpPr>
            <a:spLocks noChangeArrowheads="1"/>
          </p:cNvSpPr>
          <p:nvPr/>
        </p:nvSpPr>
        <p:spPr bwMode="auto">
          <a:xfrm>
            <a:off x="6324600" y="0"/>
            <a:ext cx="4343400" cy="1828800"/>
          </a:xfrm>
          <a:prstGeom prst="cloudCallout">
            <a:avLst>
              <a:gd name="adj1" fmla="val -20722"/>
              <a:gd name="adj2" fmla="val 182468"/>
            </a:avLst>
          </a:prstGeom>
          <a:solidFill>
            <a:srgbClr val="FFFF66"/>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00FF"/>
                </a:solidFill>
              </a:rPr>
              <a:t>Gặp Ốc Sên Rùa Con hỏi như thế nào?</a:t>
            </a:r>
          </a:p>
        </p:txBody>
      </p:sp>
      <p:sp>
        <p:nvSpPr>
          <p:cNvPr id="16395" name="AutoShape 11"/>
          <p:cNvSpPr>
            <a:spLocks noChangeArrowheads="1"/>
          </p:cNvSpPr>
          <p:nvPr/>
        </p:nvSpPr>
        <p:spPr bwMode="auto">
          <a:xfrm>
            <a:off x="1524000" y="0"/>
            <a:ext cx="2971800" cy="1447800"/>
          </a:xfrm>
          <a:prstGeom prst="wedgeEllipseCallout">
            <a:avLst>
              <a:gd name="adj1" fmla="val 37444"/>
              <a:gd name="adj2" fmla="val 103398"/>
            </a:avLst>
          </a:prstGeom>
          <a:solidFill>
            <a:srgbClr val="FF99FF"/>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rPr>
              <a:t>Ốc Sên trả lời ra sao?</a:t>
            </a:r>
          </a:p>
        </p:txBody>
      </p:sp>
      <p:sp>
        <p:nvSpPr>
          <p:cNvPr id="14348" name="AutoShape 12"/>
          <p:cNvSpPr>
            <a:spLocks noChangeArrowheads="1"/>
          </p:cNvSpPr>
          <p:nvPr/>
        </p:nvSpPr>
        <p:spPr bwMode="auto">
          <a:xfrm>
            <a:off x="6096000" y="228600"/>
            <a:ext cx="4267200" cy="1371600"/>
          </a:xfrm>
          <a:prstGeom prst="cloudCallout">
            <a:avLst>
              <a:gd name="adj1" fmla="val -21764"/>
              <a:gd name="adj2" fmla="val 6967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0000"/>
                </a:solidFill>
              </a:rPr>
              <a:t>Khi quay đầu nhìn lưng mình Rùa Con đã nói gì?</a:t>
            </a:r>
          </a:p>
        </p:txBody>
      </p:sp>
      <p:pic>
        <p:nvPicPr>
          <p:cNvPr id="15366" name="Picture 6" descr="con rua"/>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8200" y="2074863"/>
            <a:ext cx="2971800"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descr="dau rua"/>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832111" flipH="1">
            <a:off x="4724400" y="2057400"/>
            <a:ext cx="9413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94"/>
                                        </p:tgtEl>
                                        <p:attrNameLst>
                                          <p:attrName>style.visibility</p:attrName>
                                        </p:attrNameLst>
                                      </p:cBhvr>
                                      <p:to>
                                        <p:strVal val="visible"/>
                                      </p:to>
                                    </p:set>
                                    <p:animEffect transition="in" filter="checkerboard(across)">
                                      <p:cBhvr>
                                        <p:cTn id="7" dur="500"/>
                                        <p:tgtEl>
                                          <p:spTgt spid="16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6390"/>
                                        </p:tgtEl>
                                        <p:attrNameLst>
                                          <p:attrName>style.visibility</p:attrName>
                                        </p:attrNameLst>
                                      </p:cBhvr>
                                      <p:to>
                                        <p:strVal val="visible"/>
                                      </p:to>
                                    </p:set>
                                    <p:animEffect transition="in" filter="checkerboard(across)">
                                      <p:cBhvr>
                                        <p:cTn id="12" dur="500"/>
                                        <p:tgtEl>
                                          <p:spTgt spid="163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0" presetClass="path" presetSubtype="0" repeatCount="2000" accel="50000" decel="50000" fill="hold" nodeType="clickEffect">
                                  <p:stCondLst>
                                    <p:cond delay="0"/>
                                  </p:stCondLst>
                                  <p:childTnLst>
                                    <p:animMotion origin="layout" path="M -3.61111E-6 -4.85549E-6 C -0.00538 -0.00462 -0.00729 -0.01063 -0.01285 -0.0148 C -0.01493 -0.01641 -0.02135 -0.01896 -0.0191 -0.01896 C -0.0158 -0.01896 -0.00955 -0.0148 -0.00955 -0.0148 C 0.00139 -0.00509 0.00365 -0.00462 -0.00486 -0.00832 C -0.00695 -0.01133 -0.0191 -0.01965 -0.0191 -0.02104 C -0.0191 -0.02381 -0.01493 -0.01988 -0.01285 -0.01896 C -0.00972 -0.0178 -0.00642 -0.01618 -0.0033 -0.0148 C -0.00174 -0.0141 0.00156 -0.01272 0.00156 -0.01272 " pathEditMode="relative" ptsTypes="ffffffffA">
                                      <p:cBhvr>
                                        <p:cTn id="16" dur="2000" fill="hold"/>
                                        <p:tgtEl>
                                          <p:spTgt spid="16392"/>
                                        </p:tgtEl>
                                        <p:attrNameLst>
                                          <p:attrName>ppt_x</p:attrName>
                                          <p:attrName>ppt_y</p:attrName>
                                        </p:attrNameLst>
                                      </p:cBhvr>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xit" presetSubtype="0" fill="hold" grpId="1" nodeType="clickEffect">
                                  <p:stCondLst>
                                    <p:cond delay="0"/>
                                  </p:stCondLst>
                                  <p:childTnLst>
                                    <p:anim calcmode="lin" valueType="num">
                                      <p:cBhvr>
                                        <p:cTn id="20" dur="3000"/>
                                        <p:tgtEl>
                                          <p:spTgt spid="16394"/>
                                        </p:tgtEl>
                                        <p:attrNameLst>
                                          <p:attrName>ppt_x</p:attrName>
                                        </p:attrNameLst>
                                      </p:cBhvr>
                                      <p:tavLst>
                                        <p:tav tm="0">
                                          <p:val>
                                            <p:strVal val="ppt_x"/>
                                          </p:val>
                                        </p:tav>
                                        <p:tav tm="100000">
                                          <p:val>
                                            <p:strVal val="ppt_x-.2"/>
                                          </p:val>
                                        </p:tav>
                                      </p:tavLst>
                                    </p:anim>
                                    <p:anim calcmode="lin" valueType="num">
                                      <p:cBhvr>
                                        <p:cTn id="21" dur="3000"/>
                                        <p:tgtEl>
                                          <p:spTgt spid="16394"/>
                                        </p:tgtEl>
                                        <p:attrNameLst>
                                          <p:attrName>ppt_y</p:attrName>
                                        </p:attrNameLst>
                                      </p:cBhvr>
                                      <p:tavLst>
                                        <p:tav tm="0">
                                          <p:val>
                                            <p:strVal val="ppt_y"/>
                                          </p:val>
                                        </p:tav>
                                        <p:tav tm="100000">
                                          <p:val>
                                            <p:strVal val="ppt_y"/>
                                          </p:val>
                                        </p:tav>
                                      </p:tavLst>
                                    </p:anim>
                                    <p:animEffect transition="out" filter="fade">
                                      <p:cBhvr>
                                        <p:cTn id="22" dur="3000"/>
                                        <p:tgtEl>
                                          <p:spTgt spid="16394"/>
                                        </p:tgtEl>
                                      </p:cBhvr>
                                    </p:animEffect>
                                    <p:set>
                                      <p:cBhvr>
                                        <p:cTn id="23" dur="1" fill="hold">
                                          <p:stCondLst>
                                            <p:cond delay="2999"/>
                                          </p:stCondLst>
                                        </p:cTn>
                                        <p:tgtEl>
                                          <p:spTgt spid="16394"/>
                                        </p:tgtEl>
                                        <p:attrNameLst>
                                          <p:attrName>style.visibility</p:attrName>
                                        </p:attrNameLst>
                                      </p:cBhvr>
                                      <p:to>
                                        <p:strVal val="hidden"/>
                                      </p:to>
                                    </p:set>
                                  </p:childTnLst>
                                </p:cTn>
                              </p:par>
                              <p:par>
                                <p:cTn id="24" presetID="0" presetClass="path" presetSubtype="0" repeatCount="3000" accel="50000" decel="50000" fill="hold" nodeType="withEffect">
                                  <p:stCondLst>
                                    <p:cond delay="0"/>
                                  </p:stCondLst>
                                  <p:childTnLst>
                                    <p:animMotion origin="layout" path="M -2.22222E-6 -3.00578E-6 C 0.00053 -0.00416 0.00157 -0.01271 0.00157 -0.01271 C 0.00365 -0.01202 0.00695 -0.01318 0.00799 -0.01063 C 0.00886 -0.00832 0.0066 -0.00508 0.00487 -0.00416 C 0.00278 -0.00323 0.00053 -0.00555 -0.00156 -0.00624 C -2.22222E-6 -0.00693 0.00244 -0.01063 0.00313 -0.00855 C 0.004 -0.00624 0.00174 -0.003 -2.22222E-6 -0.00208 C -0.0019 -0.00092 -0.01111 -0.00994 -2.22222E-6 -3.00578E-6 Z " pathEditMode="relative" ptsTypes="ffffffff">
                                      <p:cBhvr>
                                        <p:cTn id="25" dur="3000" fill="hold"/>
                                        <p:tgtEl>
                                          <p:spTgt spid="16390"/>
                                        </p:tgtEl>
                                        <p:attrNameLst>
                                          <p:attrName>ppt_x</p:attrName>
                                          <p:attrName>ppt_y</p:attrName>
                                        </p:attrNameLst>
                                      </p:cBhvr>
                                    </p:animMotion>
                                  </p:childTnLst>
                                </p:cTn>
                              </p:par>
                              <p:par>
                                <p:cTn id="26" presetID="14" presetClass="entr" presetSubtype="10" fill="hold" grpId="0" nodeType="withEffect">
                                  <p:stCondLst>
                                    <p:cond delay="0"/>
                                  </p:stCondLst>
                                  <p:childTnLst>
                                    <p:set>
                                      <p:cBhvr>
                                        <p:cTn id="27" dur="1" fill="hold">
                                          <p:stCondLst>
                                            <p:cond delay="0"/>
                                          </p:stCondLst>
                                        </p:cTn>
                                        <p:tgtEl>
                                          <p:spTgt spid="16395"/>
                                        </p:tgtEl>
                                        <p:attrNameLst>
                                          <p:attrName>style.visibility</p:attrName>
                                        </p:attrNameLst>
                                      </p:cBhvr>
                                      <p:to>
                                        <p:strVal val="visible"/>
                                      </p:to>
                                    </p:set>
                                    <p:animEffect transition="in" filter="randombar(horizontal)">
                                      <p:cBhvr>
                                        <p:cTn id="28" dur="500"/>
                                        <p:tgtEl>
                                          <p:spTgt spid="16395"/>
                                        </p:tgtEl>
                                      </p:cBhvr>
                                    </p:animEffect>
                                  </p:childTnLst>
                                </p:cTn>
                              </p:par>
                              <p:par>
                                <p:cTn id="29" presetID="10" presetClass="exit" presetSubtype="0" fill="hold" nodeType="withEffect">
                                  <p:stCondLst>
                                    <p:cond delay="0"/>
                                  </p:stCondLst>
                                  <p:childTnLst>
                                    <p:animEffect transition="out" filter="fade">
                                      <p:cBhvr>
                                        <p:cTn id="30" dur="2000"/>
                                        <p:tgtEl>
                                          <p:spTgt spid="16392"/>
                                        </p:tgtEl>
                                      </p:cBhvr>
                                    </p:animEffect>
                                    <p:set>
                                      <p:cBhvr>
                                        <p:cTn id="31" dur="1" fill="hold">
                                          <p:stCondLst>
                                            <p:cond delay="1999"/>
                                          </p:stCondLst>
                                        </p:cTn>
                                        <p:tgtEl>
                                          <p:spTgt spid="16392"/>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16395"/>
                                        </p:tgtEl>
                                        <p:attrNameLst>
                                          <p:attrName>ppt_x</p:attrName>
                                        </p:attrNameLst>
                                      </p:cBhvr>
                                      <p:tavLst>
                                        <p:tav tm="0">
                                          <p:val>
                                            <p:strVal val="ppt_x"/>
                                          </p:val>
                                        </p:tav>
                                        <p:tav tm="100000">
                                          <p:val>
                                            <p:strVal val="ppt_x"/>
                                          </p:val>
                                        </p:tav>
                                      </p:tavLst>
                                    </p:anim>
                                    <p:anim calcmode="lin" valueType="num">
                                      <p:cBhvr additive="base">
                                        <p:cTn id="34" dur="500"/>
                                        <p:tgtEl>
                                          <p:spTgt spid="16395"/>
                                        </p:tgtEl>
                                        <p:attrNameLst>
                                          <p:attrName>ppt_y</p:attrName>
                                        </p:attrNameLst>
                                      </p:cBhvr>
                                      <p:tavLst>
                                        <p:tav tm="0">
                                          <p:val>
                                            <p:strVal val="ppt_y"/>
                                          </p:val>
                                        </p:tav>
                                        <p:tav tm="100000">
                                          <p:val>
                                            <p:strVal val="1+ppt_h/2"/>
                                          </p:val>
                                        </p:tav>
                                      </p:tavLst>
                                    </p:anim>
                                    <p:set>
                                      <p:cBhvr>
                                        <p:cTn id="35" dur="1" fill="hold">
                                          <p:stCondLst>
                                            <p:cond delay="499"/>
                                          </p:stCondLst>
                                        </p:cTn>
                                        <p:tgtEl>
                                          <p:spTgt spid="16395"/>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xit" presetSubtype="0" fill="hold" nodeType="clickEffect">
                                  <p:stCondLst>
                                    <p:cond delay="0"/>
                                  </p:stCondLst>
                                  <p:childTnLst>
                                    <p:set>
                                      <p:cBhvr>
                                        <p:cTn id="39" dur="1" fill="hold">
                                          <p:stCondLst>
                                            <p:cond delay="0"/>
                                          </p:stCondLst>
                                        </p:cTn>
                                        <p:tgtEl>
                                          <p:spTgt spid="16392"/>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15366"/>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16393"/>
                                        </p:tgtEl>
                                        <p:attrNameLst>
                                          <p:attrName>style.visibility</p:attrName>
                                        </p:attrNameLst>
                                      </p:cBhvr>
                                      <p:to>
                                        <p:strVal val="visible"/>
                                      </p:to>
                                    </p:set>
                                    <p:animEffect transition="in" filter="fade">
                                      <p:cBhvr>
                                        <p:cTn id="44" dur="1000"/>
                                        <p:tgtEl>
                                          <p:spTgt spid="1639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14348"/>
                                        </p:tgtEl>
                                        <p:attrNameLst>
                                          <p:attrName>style.visibility</p:attrName>
                                        </p:attrNameLst>
                                      </p:cBhvr>
                                      <p:to>
                                        <p:strVal val="visible"/>
                                      </p:to>
                                    </p:set>
                                    <p:anim calcmode="lin" valueType="num">
                                      <p:cBhvr>
                                        <p:cTn id="49" dur="500" fill="hold"/>
                                        <p:tgtEl>
                                          <p:spTgt spid="14348"/>
                                        </p:tgtEl>
                                        <p:attrNameLst>
                                          <p:attrName>ppt_w</p:attrName>
                                        </p:attrNameLst>
                                      </p:cBhvr>
                                      <p:tavLst>
                                        <p:tav tm="0">
                                          <p:val>
                                            <p:fltVal val="0"/>
                                          </p:val>
                                        </p:tav>
                                        <p:tav tm="100000">
                                          <p:val>
                                            <p:strVal val="#ppt_w"/>
                                          </p:val>
                                        </p:tav>
                                      </p:tavLst>
                                    </p:anim>
                                    <p:anim calcmode="lin" valueType="num">
                                      <p:cBhvr>
                                        <p:cTn id="50" dur="500" fill="hold"/>
                                        <p:tgtEl>
                                          <p:spTgt spid="14348"/>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repeatCount="2000" accel="50000" decel="50000" fill="hold" nodeType="clickEffect">
                                  <p:stCondLst>
                                    <p:cond delay="0"/>
                                  </p:stCondLst>
                                  <p:childTnLst>
                                    <p:animMotion origin="layout" path="M -1.38889E-6 -6.18497E-6 C 0.00174 -0.00694 0.00399 -0.01157 0.00781 -0.01689 C 0.01007 -0.00741 0.00938 0.01687 0.01268 -0.01041 C 0.0132 -0.00417 0.01215 0.00277 0.01424 0.00855 C 0.01493 0.01063 0.01858 0.00855 0.01893 0.00647 C 0.01945 0.00346 0.01684 0.00069 0.0158 -0.00209 C 0.01372 -0.00139 0.01077 -0.00232 0.00938 -6.18497E-6 C 0.00712 0.00346 0.00625 0.01271 0.00625 0.01271 C 0.00938 0.02589 0.01111 0.02335 0.02222 0.02126 C 0.02344 0.01595 0.02691 0.00647 0.02049 0.0023 C 0.01667 -0.00024 0.01198 0.00369 0.00781 0.00439 C 0.0099 0.0178 0.00903 0.0171 0.01893 0.0171 " pathEditMode="relative" ptsTypes="fffffffffffA">
                                      <p:cBhvr>
                                        <p:cTn id="54" dur="3000" fill="hold"/>
                                        <p:tgtEl>
                                          <p:spTgt spid="1639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animBg="1"/>
      <p:bldP spid="16394" grpId="1" animBg="1"/>
      <p:bldP spid="16395" grpId="0" animBg="1"/>
      <p:bldP spid="1639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914400" y="2130425"/>
            <a:ext cx="10363200" cy="1470025"/>
          </a:xfrm>
        </p:spPr>
        <p:txBody>
          <a:bodyPr/>
          <a:lstStyle/>
          <a:p>
            <a:pPr eaLnBrk="1" hangingPunct="1"/>
            <a:endParaRPr lang="en-US" altLang="en-US" smtClean="0"/>
          </a:p>
        </p:txBody>
      </p:sp>
      <p:sp>
        <p:nvSpPr>
          <p:cNvPr id="28675" name="Rectangle 3"/>
          <p:cNvSpPr>
            <a:spLocks noGrp="1" noChangeArrowheads="1"/>
          </p:cNvSpPr>
          <p:nvPr>
            <p:ph type="subTitle" idx="1"/>
          </p:nvPr>
        </p:nvSpPr>
        <p:spPr/>
        <p:txBody>
          <a:bodyPr/>
          <a:lstStyle/>
          <a:p>
            <a:pPr eaLnBrk="1" hangingPunct="1"/>
            <a:endParaRPr lang="en-US" altLang="en-US" smtClean="0"/>
          </a:p>
        </p:txBody>
      </p:sp>
      <p:pic>
        <p:nvPicPr>
          <p:cNvPr id="28676" name="Picture 4"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WordArt 11"/>
          <p:cNvSpPr>
            <a:spLocks noChangeArrowheads="1" noChangeShapeType="1" noTextEdit="1"/>
          </p:cNvSpPr>
          <p:nvPr/>
        </p:nvSpPr>
        <p:spPr bwMode="auto">
          <a:xfrm>
            <a:off x="4191000" y="838200"/>
            <a:ext cx="3429000" cy="904875"/>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Giáo dục</a:t>
            </a:r>
          </a:p>
        </p:txBody>
      </p:sp>
      <p:sp>
        <p:nvSpPr>
          <p:cNvPr id="15372" name="Text Box 12"/>
          <p:cNvSpPr txBox="1">
            <a:spLocks noChangeArrowheads="1"/>
          </p:cNvSpPr>
          <p:nvPr/>
        </p:nvSpPr>
        <p:spPr bwMode="auto">
          <a:xfrm>
            <a:off x="2438400" y="2057400"/>
            <a:ext cx="746760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0000"/>
                </a:solidFill>
              </a:rPr>
              <a:t>Các bạn thử nghĩ xem nhà Rùa con ở đâu?</a:t>
            </a:r>
          </a:p>
          <a:p>
            <a:pPr eaLnBrk="1" hangingPunct="1">
              <a:spcBef>
                <a:spcPct val="50000"/>
              </a:spcBef>
              <a:buFontTx/>
              <a:buNone/>
            </a:pPr>
            <a:r>
              <a:rPr lang="en-US" altLang="en-US" sz="2800" b="1">
                <a:solidFill>
                  <a:srgbClr val="FF0000"/>
                </a:solidFill>
              </a:rPr>
              <a:t>Nhà của Rùa chính là mai ở lưng Rùa đấy. Các con ạ! Bạn bè phải biết quan tâm giúp đỡ lần nhau, với điều chưa biết thì chúng mình giải thích cho bạn hiểu.</a:t>
            </a:r>
          </a:p>
        </p:txBody>
      </p:sp>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371"/>
                                        </p:tgtEl>
                                        <p:attrNameLst>
                                          <p:attrName>style.visibility</p:attrName>
                                        </p:attrNameLst>
                                      </p:cBhvr>
                                      <p:to>
                                        <p:strVal val="visible"/>
                                      </p:to>
                                    </p:set>
                                    <p:animEffect transition="in" filter="randombar(horizontal)">
                                      <p:cBhvr>
                                        <p:cTn id="7" dur="500"/>
                                        <p:tgtEl>
                                          <p:spTgt spid="153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5372"/>
                                        </p:tgtEl>
                                        <p:attrNameLst>
                                          <p:attrName>style.visibility</p:attrName>
                                        </p:attrNameLst>
                                      </p:cBhvr>
                                      <p:to>
                                        <p:strVal val="visible"/>
                                      </p:to>
                                    </p:set>
                                    <p:animEffect transition="in" filter="wheel(4)">
                                      <p:cBhvr>
                                        <p:cTn id="12" dur="20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animBg="1"/>
      <p:bldP spid="1537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533400" y="1524000"/>
            <a:ext cx="6934200" cy="4525963"/>
          </a:xfrm>
        </p:spPr>
        <p:txBody>
          <a:bodyPr/>
          <a:lstStyle/>
          <a:p>
            <a:pPr marL="0" indent="0">
              <a:buFontTx/>
              <a:buNone/>
            </a:pPr>
            <a:r>
              <a:rPr lang="en-US" altLang="en-US" sz="4000" dirty="0" smtClean="0">
                <a:solidFill>
                  <a:srgbClr val="FF0000"/>
                </a:solidFill>
              </a:rPr>
              <a:t>        </a:t>
            </a:r>
            <a:r>
              <a:rPr lang="en-US" altLang="en-US" sz="4400" dirty="0" smtClean="0">
                <a:solidFill>
                  <a:srgbClr val="0000FF"/>
                </a:solidFill>
              </a:rPr>
              <a:t>Video </a:t>
            </a:r>
            <a:r>
              <a:rPr lang="en-US" altLang="en-US" sz="4400" dirty="0" err="1" smtClean="0">
                <a:solidFill>
                  <a:srgbClr val="0000FF"/>
                </a:solidFill>
              </a:rPr>
              <a:t>câu</a:t>
            </a:r>
            <a:r>
              <a:rPr lang="en-US" altLang="en-US" sz="4400" dirty="0" smtClean="0">
                <a:solidFill>
                  <a:srgbClr val="0000FF"/>
                </a:solidFill>
              </a:rPr>
              <a:t> </a:t>
            </a:r>
            <a:r>
              <a:rPr lang="en-US" altLang="en-US" sz="4400" dirty="0" err="1" smtClean="0">
                <a:solidFill>
                  <a:srgbClr val="0000FF"/>
                </a:solidFill>
              </a:rPr>
              <a:t>chuyện</a:t>
            </a:r>
            <a:r>
              <a:rPr lang="en-US" altLang="en-US" sz="4400" dirty="0" smtClean="0">
                <a:solidFill>
                  <a:srgbClr val="0000FF"/>
                </a:solidFill>
              </a:rPr>
              <a:t> </a:t>
            </a:r>
          </a:p>
          <a:p>
            <a:pPr marL="0" indent="0">
              <a:buFontTx/>
              <a:buNone/>
            </a:pPr>
            <a:r>
              <a:rPr lang="en-US" altLang="en-US" sz="5400" dirty="0" smtClean="0">
                <a:solidFill>
                  <a:srgbClr val="0000FF"/>
                </a:solidFill>
              </a:rPr>
              <a:t>     </a:t>
            </a:r>
            <a:r>
              <a:rPr lang="en-US" altLang="en-US" sz="5400" dirty="0" err="1" smtClean="0">
                <a:solidFill>
                  <a:srgbClr val="FF0000"/>
                </a:solidFill>
              </a:rPr>
              <a:t>Rùa</a:t>
            </a:r>
            <a:r>
              <a:rPr lang="en-US" altLang="en-US" sz="5400" dirty="0" smtClean="0">
                <a:solidFill>
                  <a:srgbClr val="FF0000"/>
                </a:solidFill>
              </a:rPr>
              <a:t> con </a:t>
            </a:r>
            <a:r>
              <a:rPr lang="en-US" altLang="en-US" sz="5400" dirty="0" err="1" smtClean="0">
                <a:solidFill>
                  <a:srgbClr val="FF0000"/>
                </a:solidFill>
              </a:rPr>
              <a:t>tìm</a:t>
            </a:r>
            <a:r>
              <a:rPr lang="en-US" altLang="en-US" sz="5400" dirty="0" smtClean="0">
                <a:solidFill>
                  <a:srgbClr val="FF0000"/>
                </a:solidFill>
              </a:rPr>
              <a:t> </a:t>
            </a:r>
            <a:r>
              <a:rPr lang="en-US" altLang="en-US" sz="5400" dirty="0" err="1" smtClean="0">
                <a:solidFill>
                  <a:srgbClr val="FF0000"/>
                </a:solidFill>
              </a:rPr>
              <a:t>nhà</a:t>
            </a:r>
            <a:endParaRPr lang="en-US" altLang="en-US" sz="5400" dirty="0" smtClean="0">
              <a:solidFill>
                <a:srgbClr val="FF0000"/>
              </a:solidFill>
            </a:endParaRPr>
          </a:p>
          <a:p>
            <a:pPr marL="0" indent="0">
              <a:buFontTx/>
              <a:buNone/>
            </a:pPr>
            <a:r>
              <a:rPr lang="en-US" altLang="en-US" sz="2000" dirty="0" smtClean="0">
                <a:solidFill>
                  <a:srgbClr val="0000FF"/>
                </a:solidFill>
              </a:rPr>
              <a:t>Link video: </a:t>
            </a:r>
            <a:r>
              <a:rPr lang="en-US" altLang="en-US" sz="2000" dirty="0" smtClean="0">
                <a:solidFill>
                  <a:srgbClr val="0000FF"/>
                </a:solidFill>
                <a:hlinkClick r:id="rId3"/>
              </a:rPr>
              <a:t>https</a:t>
            </a:r>
            <a:r>
              <a:rPr lang="en-US" altLang="en-US" sz="2000" dirty="0">
                <a:solidFill>
                  <a:srgbClr val="0000FF"/>
                </a:solidFill>
                <a:hlinkClick r:id="rId3"/>
              </a:rPr>
              <a:t>://</a:t>
            </a:r>
            <a:r>
              <a:rPr lang="en-US" altLang="en-US" sz="2000" dirty="0" smtClean="0">
                <a:solidFill>
                  <a:srgbClr val="0000FF"/>
                </a:solidFill>
                <a:hlinkClick r:id="rId3"/>
              </a:rPr>
              <a:t>www.youtube.com/watch?v=Am9s8qVhpBQ</a:t>
            </a:r>
            <a:endParaRPr lang="en-US" altLang="en-US" sz="2000" dirty="0" smtClean="0">
              <a:solidFill>
                <a:srgbClr val="0000FF"/>
              </a:solidFill>
            </a:endParaRPr>
          </a:p>
          <a:p>
            <a:pPr marL="0" indent="0">
              <a:buFontTx/>
              <a:buNone/>
            </a:pPr>
            <a:endParaRPr lang="en-US" altLang="en-US" sz="2000" dirty="0" smtClean="0">
              <a:solidFill>
                <a:srgbClr val="0000FF"/>
              </a:solidFill>
            </a:endParaRPr>
          </a:p>
        </p:txBody>
      </p:sp>
    </p:spTree>
  </p:cSld>
  <p:clrMapOvr>
    <a:masterClrMapping/>
  </p:clrMapOvr>
  <p:transition advTm="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altLang="en-US" smtClean="0"/>
          </a:p>
        </p:txBody>
      </p:sp>
      <p:pic>
        <p:nvPicPr>
          <p:cNvPr id="4" name="Truyện Rùa con tìm nhà(Bản đẹp)- Kể chuyện bé nghe-#truyenkemamnon-#tungbuntv.mp4">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p:spPr>
      </p:pic>
    </p:spTree>
  </p:cSld>
  <p:clrMapOvr>
    <a:masterClrMapping/>
  </p:clrMapOvr>
  <p:transition advTm="0"/>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WordArt 5"/>
          <p:cNvSpPr>
            <a:spLocks noChangeArrowheads="1" noChangeShapeType="1" noTextEdit="1"/>
          </p:cNvSpPr>
          <p:nvPr/>
        </p:nvSpPr>
        <p:spPr bwMode="auto">
          <a:xfrm>
            <a:off x="4191000" y="2209800"/>
            <a:ext cx="4343400" cy="1828800"/>
          </a:xfrm>
          <a:prstGeom prst="rect">
            <a:avLst/>
          </a:prstGeom>
        </p:spPr>
        <p:txBody>
          <a:bodyPr wrap="none" fromWordArt="1">
            <a:prstTxWarp prst="textPlain">
              <a:avLst>
                <a:gd name="adj" fmla="val 50000"/>
              </a:avLst>
            </a:prstTxWarp>
          </a:bodyPr>
          <a:lstStyle/>
          <a:p>
            <a:pPr algn="ctr"/>
            <a:r>
              <a:rPr lang="en-US" sz="54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HẾT</a:t>
            </a:r>
          </a:p>
        </p:txBody>
      </p:sp>
      <p:sp>
        <p:nvSpPr>
          <p:cNvPr id="8198" name="WordArt 6"/>
          <p:cNvSpPr>
            <a:spLocks noChangeArrowheads="1" noChangeShapeType="1" noTextEdit="1"/>
          </p:cNvSpPr>
          <p:nvPr/>
        </p:nvSpPr>
        <p:spPr bwMode="auto">
          <a:xfrm flipH="1">
            <a:off x="10134600" y="6477000"/>
            <a:ext cx="1524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Con mèo</a:t>
            </a:r>
          </a:p>
        </p:txBody>
      </p:sp>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dissolve">
                                      <p:cBhvr>
                                        <p:cTn id="7" dur="500"/>
                                        <p:tgtEl>
                                          <p:spTgt spid="8198"/>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3352800" y="500063"/>
            <a:ext cx="8001000" cy="1325562"/>
          </a:xfrm>
        </p:spPr>
        <p:txBody>
          <a:bodyPr/>
          <a:lstStyle/>
          <a:p>
            <a:pPr eaLnBrk="1" hangingPunct="1"/>
            <a:r>
              <a:rPr lang="en-US" altLang="en-US" sz="4000" b="1" smtClean="0">
                <a:solidFill>
                  <a:srgbClr val="FF0000"/>
                </a:solidFill>
                <a:latin typeface="Times New Roman" panose="02020603050405020304" pitchFamily="18" charset="0"/>
                <a:cs typeface="Times New Roman" panose="02020603050405020304" pitchFamily="18" charset="0"/>
              </a:rPr>
              <a:t>I. MỤC ĐÍCH – YÊU CẦU</a:t>
            </a:r>
          </a:p>
        </p:txBody>
      </p:sp>
      <p:sp>
        <p:nvSpPr>
          <p:cNvPr id="20483" name="Content Placeholder 2"/>
          <p:cNvSpPr>
            <a:spLocks noGrp="1"/>
          </p:cNvSpPr>
          <p:nvPr>
            <p:ph idx="1"/>
          </p:nvPr>
        </p:nvSpPr>
        <p:spPr>
          <a:xfrm>
            <a:off x="457200" y="2133600"/>
            <a:ext cx="11049000" cy="4351338"/>
          </a:xfrm>
        </p:spPr>
        <p:txBody>
          <a:bodyPr/>
          <a:lstStyle/>
          <a:p>
            <a:pPr marL="457200" indent="-457200">
              <a:lnSpc>
                <a:spcPct val="100000"/>
              </a:lnSpc>
              <a:spcBef>
                <a:spcPct val="20000"/>
              </a:spcBef>
              <a:buFont typeface="Arial" panose="020B0604020202020204" pitchFamily="34" charset="0"/>
              <a:buAutoNum type="arabicPeriod"/>
              <a:defRPr/>
            </a:pPr>
            <a:r>
              <a:rPr lang="en-US" altLang="en-US" sz="2300" b="1" kern="0" dirty="0" err="1" smtClean="0">
                <a:solidFill>
                  <a:srgbClr val="0000FF"/>
                </a:solidFill>
                <a:latin typeface="Times New Roman" panose="02020603050405020304" pitchFamily="18" charset="0"/>
              </a:rPr>
              <a:t>Kiến</a:t>
            </a:r>
            <a:r>
              <a:rPr lang="en-US" altLang="en-US" sz="2300" b="1" kern="0" dirty="0" smtClean="0">
                <a:solidFill>
                  <a:srgbClr val="0000FF"/>
                </a:solidFill>
                <a:latin typeface="Times New Roman" panose="02020603050405020304" pitchFamily="18" charset="0"/>
              </a:rPr>
              <a:t> </a:t>
            </a:r>
            <a:r>
              <a:rPr lang="en-US" altLang="en-US" sz="2300" b="1" kern="0" dirty="0" err="1" smtClean="0">
                <a:solidFill>
                  <a:srgbClr val="0000FF"/>
                </a:solidFill>
                <a:latin typeface="Times New Roman" panose="02020603050405020304" pitchFamily="18" charset="0"/>
              </a:rPr>
              <a:t>thức</a:t>
            </a:r>
            <a:endParaRPr lang="en-US" altLang="en-US" sz="2300" b="1" kern="0" dirty="0" smtClean="0">
              <a:solidFill>
                <a:srgbClr val="0000FF"/>
              </a:solidFill>
              <a:latin typeface="Times New Roman" panose="02020603050405020304" pitchFamily="18" charset="0"/>
            </a:endParaRPr>
          </a:p>
          <a:p>
            <a:pPr marL="0" indent="0">
              <a:lnSpc>
                <a:spcPct val="100000"/>
              </a:lnSpc>
              <a:spcBef>
                <a:spcPct val="20000"/>
              </a:spcBef>
              <a:buFont typeface="Arial" panose="020B0604020202020204" pitchFamily="34" charset="0"/>
              <a:buNone/>
              <a:defRPr/>
            </a:pPr>
            <a:r>
              <a:rPr lang="vi-VN" altLang="en-US" sz="2300" b="1" kern="0" dirty="0" smtClean="0">
                <a:solidFill>
                  <a:srgbClr val="002060"/>
                </a:solidFill>
                <a:latin typeface="Times New Roman" panose="02020603050405020304" pitchFamily="18" charset="0"/>
              </a:rPr>
              <a:t>-</a:t>
            </a:r>
            <a:r>
              <a:rPr lang="vi-VN" altLang="en-US" sz="2300" b="1" kern="0" dirty="0">
                <a:solidFill>
                  <a:srgbClr val="002060"/>
                </a:solidFill>
                <a:latin typeface="Times New Roman" panose="02020603050405020304" pitchFamily="18" charset="0"/>
              </a:rPr>
              <a:t> </a:t>
            </a:r>
            <a:r>
              <a:rPr lang="vi-VN" altLang="en-US" sz="2300" kern="0" dirty="0">
                <a:solidFill>
                  <a:srgbClr val="002060"/>
                </a:solidFill>
                <a:latin typeface="Times New Roman" panose="02020603050405020304" pitchFamily="18" charset="0"/>
              </a:rPr>
              <a:t>Trẻ biết tên truyện “Rùa con tìm nhà”, biết tên các nhân vật trong tryện</a:t>
            </a:r>
          </a:p>
          <a:p>
            <a:pPr marL="0" indent="0">
              <a:lnSpc>
                <a:spcPct val="100000"/>
              </a:lnSpc>
              <a:spcBef>
                <a:spcPct val="20000"/>
              </a:spcBef>
              <a:buFont typeface="Arial" panose="020B0604020202020204" pitchFamily="34" charset="0"/>
              <a:buNone/>
              <a:defRPr/>
            </a:pPr>
            <a:r>
              <a:rPr lang="vi-VN" altLang="en-US" sz="2300" kern="0" dirty="0">
                <a:solidFill>
                  <a:srgbClr val="002060"/>
                </a:solidFill>
                <a:latin typeface="Times New Roman" panose="02020603050405020304" pitchFamily="18" charset="0"/>
              </a:rPr>
              <a:t>- Trẻ hiểu  nội dung câu chuyện: Rùa con vừa nở ra đã đi tìm nhà của mình, chú gặp ong rồi chuột mà vẫn không tìm được chỉ khi chú gặp được ốc sên nhờ ốc sên mà rùa con tìm được nhà đó chính là mai của chú.</a:t>
            </a:r>
          </a:p>
          <a:p>
            <a:pPr marL="0" indent="0">
              <a:lnSpc>
                <a:spcPct val="100000"/>
              </a:lnSpc>
              <a:spcBef>
                <a:spcPct val="20000"/>
              </a:spcBef>
              <a:buFont typeface="Arial" panose="020B0604020202020204" pitchFamily="34" charset="0"/>
              <a:buNone/>
              <a:defRPr/>
            </a:pPr>
            <a:r>
              <a:rPr lang="vi-VN" altLang="en-US" sz="2300" b="1" kern="0" dirty="0">
                <a:solidFill>
                  <a:srgbClr val="0000FF"/>
                </a:solidFill>
                <a:latin typeface="Times New Roman" panose="02020603050405020304" pitchFamily="18" charset="0"/>
              </a:rPr>
              <a:t>2. Kỹ năng</a:t>
            </a:r>
            <a:endParaRPr lang="vi-VN" altLang="en-US" sz="2300" kern="0" dirty="0">
              <a:solidFill>
                <a:srgbClr val="0000FF"/>
              </a:solidFill>
              <a:latin typeface="Times New Roman" panose="02020603050405020304" pitchFamily="18" charset="0"/>
            </a:endParaRPr>
          </a:p>
          <a:p>
            <a:pPr marL="0" indent="0">
              <a:lnSpc>
                <a:spcPct val="100000"/>
              </a:lnSpc>
              <a:spcBef>
                <a:spcPct val="20000"/>
              </a:spcBef>
              <a:buFont typeface="Arial" panose="020B0604020202020204" pitchFamily="34" charset="0"/>
              <a:buNone/>
              <a:defRPr/>
            </a:pPr>
            <a:r>
              <a:rPr lang="vi-VN" altLang="en-US" sz="2300" kern="0" dirty="0" smtClean="0">
                <a:solidFill>
                  <a:srgbClr val="002060"/>
                </a:solidFill>
                <a:latin typeface="Times New Roman" panose="02020603050405020304" pitchFamily="18" charset="0"/>
              </a:rPr>
              <a:t>- Trẻ trả lời câu hỏi rõ ràng, mạch lạc.</a:t>
            </a:r>
          </a:p>
          <a:p>
            <a:pPr marL="0" indent="0">
              <a:lnSpc>
                <a:spcPct val="100000"/>
              </a:lnSpc>
              <a:spcBef>
                <a:spcPct val="20000"/>
              </a:spcBef>
              <a:buFont typeface="Arial" panose="020B0604020202020204" pitchFamily="34" charset="0"/>
              <a:buNone/>
              <a:defRPr/>
            </a:pPr>
            <a:r>
              <a:rPr lang="vi-VN" altLang="en-US" sz="2300" kern="0" dirty="0" smtClean="0">
                <a:solidFill>
                  <a:srgbClr val="002060"/>
                </a:solidFill>
                <a:latin typeface="Times New Roman" panose="02020603050405020304" pitchFamily="18" charset="0"/>
              </a:rPr>
              <a:t>- Trẻ chú ý quan sát,  ghi nhớ nội dung câu truyện.</a:t>
            </a:r>
          </a:p>
          <a:p>
            <a:pPr marL="0" indent="0">
              <a:lnSpc>
                <a:spcPct val="100000"/>
              </a:lnSpc>
              <a:spcBef>
                <a:spcPct val="20000"/>
              </a:spcBef>
              <a:buFont typeface="Arial" panose="020B0604020202020204" pitchFamily="34" charset="0"/>
              <a:buNone/>
              <a:defRPr/>
            </a:pPr>
            <a:r>
              <a:rPr lang="vi-VN" altLang="en-US" sz="2300" b="1" kern="0" dirty="0" smtClean="0">
                <a:solidFill>
                  <a:srgbClr val="0000FF"/>
                </a:solidFill>
                <a:latin typeface="Times New Roman" panose="02020603050405020304" pitchFamily="18" charset="0"/>
              </a:rPr>
              <a:t>3. Thái độ</a:t>
            </a:r>
            <a:endParaRPr lang="vi-VN" altLang="en-US" sz="2300" kern="0" dirty="0" smtClean="0">
              <a:solidFill>
                <a:srgbClr val="0000FF"/>
              </a:solidFill>
              <a:latin typeface="Times New Roman" panose="02020603050405020304" pitchFamily="18" charset="0"/>
            </a:endParaRPr>
          </a:p>
          <a:p>
            <a:pPr marL="0" indent="0">
              <a:lnSpc>
                <a:spcPct val="100000"/>
              </a:lnSpc>
              <a:spcBef>
                <a:spcPct val="20000"/>
              </a:spcBef>
              <a:buFont typeface="Arial" panose="020B0604020202020204" pitchFamily="34" charset="0"/>
              <a:buNone/>
              <a:defRPr/>
            </a:pPr>
            <a:r>
              <a:rPr lang="vi-VN" altLang="en-US" sz="2300" b="1" kern="0" dirty="0" smtClean="0">
                <a:solidFill>
                  <a:srgbClr val="002060"/>
                </a:solidFill>
                <a:latin typeface="Times New Roman" panose="02020603050405020304" pitchFamily="18" charset="0"/>
              </a:rPr>
              <a:t>-</a:t>
            </a:r>
            <a:r>
              <a:rPr lang="vi-VN" altLang="en-US" sz="2300" b="1" kern="0" dirty="0">
                <a:solidFill>
                  <a:srgbClr val="002060"/>
                </a:solidFill>
                <a:latin typeface="Times New Roman" panose="02020603050405020304" pitchFamily="18" charset="0"/>
              </a:rPr>
              <a:t> </a:t>
            </a:r>
            <a:r>
              <a:rPr lang="vi-VN" altLang="en-US" sz="2300" kern="0" dirty="0">
                <a:solidFill>
                  <a:srgbClr val="002060"/>
                </a:solidFill>
                <a:latin typeface="Times New Roman" panose="02020603050405020304" pitchFamily="18" charset="0"/>
              </a:rPr>
              <a:t>Trẻ hứng thú nghe cô kể chuyện.</a:t>
            </a:r>
          </a:p>
          <a:p>
            <a:pPr marL="0" indent="0">
              <a:lnSpc>
                <a:spcPct val="100000"/>
              </a:lnSpc>
              <a:spcBef>
                <a:spcPct val="20000"/>
              </a:spcBef>
              <a:buFont typeface="Arial" panose="020B0604020202020204" pitchFamily="34" charset="0"/>
              <a:buNone/>
              <a:defRPr/>
            </a:pPr>
            <a:r>
              <a:rPr lang="vi-VN" altLang="en-US" sz="2300" kern="0" dirty="0">
                <a:solidFill>
                  <a:srgbClr val="002060"/>
                </a:solidFill>
                <a:latin typeface="Times New Roman" panose="02020603050405020304" pitchFamily="18" charset="0"/>
              </a:rPr>
              <a:t>- Trẻ biết yêu thương giúp đỡ chia sẻ với bạn bè.</a:t>
            </a:r>
          </a:p>
          <a:p>
            <a:pPr marL="0" indent="0" eaLnBrk="1" hangingPunct="1">
              <a:buFont typeface="Arial" panose="020B0604020202020204" pitchFamily="34" charset="0"/>
              <a:buNone/>
              <a:defRPr/>
            </a:pPr>
            <a:endParaRPr lang="en-US" altLang="en-US"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ung ca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descr="qua trung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27249">
            <a:off x="4260850" y="3621088"/>
            <a:ext cx="2573338"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con rua"/>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4046538"/>
            <a:ext cx="24384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vo trung 1"/>
          <p:cNvPicPr>
            <a:picLocks noChangeAspect="1" noChangeArrowheads="1"/>
          </p:cNvPicPr>
          <p:nvPr/>
        </p:nvPicPr>
        <p:blipFill>
          <a:blip r:embed="rId6">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rot="1705525">
            <a:off x="5168900" y="3756025"/>
            <a:ext cx="2071688"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vo trung 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52522">
            <a:off x="4114800" y="3871913"/>
            <a:ext cx="2638425"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AutoShape 6"/>
          <p:cNvSpPr>
            <a:spLocks noChangeArrowheads="1"/>
          </p:cNvSpPr>
          <p:nvPr/>
        </p:nvSpPr>
        <p:spPr bwMode="auto">
          <a:xfrm rot="-10544863">
            <a:off x="1676400" y="0"/>
            <a:ext cx="5029200" cy="2195513"/>
          </a:xfrm>
          <a:prstGeom prst="cloudCallout">
            <a:avLst>
              <a:gd name="adj1" fmla="val 954"/>
              <a:gd name="adj2" fmla="val -81681"/>
            </a:avLst>
          </a:prstGeom>
          <a:solidFill>
            <a:srgbClr val="CCCC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p:txBody>
      </p:sp>
      <p:sp>
        <p:nvSpPr>
          <p:cNvPr id="30728" name="Text Box 8"/>
          <p:cNvSpPr txBox="1">
            <a:spLocks noChangeArrowheads="1"/>
          </p:cNvSpPr>
          <p:nvPr/>
        </p:nvSpPr>
        <p:spPr bwMode="auto">
          <a:xfrm>
            <a:off x="2590800" y="609600"/>
            <a:ext cx="3200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0000"/>
                </a:solidFill>
              </a:rPr>
              <a:t>Có một chú Rùa Con mới nở được mấy ngày đã vội vã đi tìm nhà của mình.</a:t>
            </a:r>
          </a:p>
        </p:txBody>
      </p:sp>
      <p:pic>
        <p:nvPicPr>
          <p:cNvPr id="16393" name="Picture 9" descr="sun14[1]"/>
          <p:cNvPicPr>
            <a:picLocks noChangeAspect="1" noChangeArrowheads="1" noCrop="1"/>
          </p:cNvPicPr>
          <p:nvPr/>
        </p:nvPicPr>
        <p:blipFill>
          <a:blip r:embed="rId8">
            <a:lum bright="-6000"/>
            <a:extLst>
              <a:ext uri="{28A0092B-C50C-407E-A947-70E740481C1C}">
                <a14:useLocalDpi xmlns:a14="http://schemas.microsoft.com/office/drawing/2010/main" val="0"/>
              </a:ext>
            </a:extLst>
          </a:blip>
          <a:srcRect/>
          <a:stretch>
            <a:fillRect/>
          </a:stretch>
        </p:blipFill>
        <p:spPr bwMode="auto">
          <a:xfrm>
            <a:off x="7848600" y="0"/>
            <a:ext cx="14478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N D2.mp3">
            <a:hlinkClick r:id="" action="ppaction://media"/>
          </p:cNvPr>
          <p:cNvPicPr>
            <a:picLocks noRot="1" noChangeAspect="1" noChangeArrowheads="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10363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0730"/>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7174"/>
                                        </p:tgtEl>
                                        <p:attrNameLst>
                                          <p:attrName>style.visibility</p:attrName>
                                        </p:attrNameLst>
                                      </p:cBhvr>
                                      <p:to>
                                        <p:strVal val="visible"/>
                                      </p:to>
                                    </p:set>
                                    <p:anim calcmode="lin" valueType="num">
                                      <p:cBhvr>
                                        <p:cTn id="11" dur="1000" fill="hold"/>
                                        <p:tgtEl>
                                          <p:spTgt spid="7174"/>
                                        </p:tgtEl>
                                        <p:attrNameLst>
                                          <p:attrName>ppt_w</p:attrName>
                                        </p:attrNameLst>
                                      </p:cBhvr>
                                      <p:tavLst>
                                        <p:tav tm="0">
                                          <p:val>
                                            <p:strVal val="#ppt_w*0.70"/>
                                          </p:val>
                                        </p:tav>
                                        <p:tav tm="100000">
                                          <p:val>
                                            <p:strVal val="#ppt_w"/>
                                          </p:val>
                                        </p:tav>
                                      </p:tavLst>
                                    </p:anim>
                                    <p:anim calcmode="lin" valueType="num">
                                      <p:cBhvr>
                                        <p:cTn id="12" dur="1000" fill="hold"/>
                                        <p:tgtEl>
                                          <p:spTgt spid="7174"/>
                                        </p:tgtEl>
                                        <p:attrNameLst>
                                          <p:attrName>ppt_h</p:attrName>
                                        </p:attrNameLst>
                                      </p:cBhvr>
                                      <p:tavLst>
                                        <p:tav tm="0">
                                          <p:val>
                                            <p:strVal val="#ppt_h"/>
                                          </p:val>
                                        </p:tav>
                                        <p:tav tm="100000">
                                          <p:val>
                                            <p:strVal val="#ppt_h"/>
                                          </p:val>
                                        </p:tav>
                                      </p:tavLst>
                                    </p:anim>
                                    <p:animEffect transition="in" filter="fade">
                                      <p:cBhvr>
                                        <p:cTn id="13" dur="1000"/>
                                        <p:tgtEl>
                                          <p:spTgt spid="7174"/>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30728"/>
                                        </p:tgtEl>
                                        <p:attrNameLst>
                                          <p:attrName>style.visibility</p:attrName>
                                        </p:attrNameLst>
                                      </p:cBhvr>
                                      <p:to>
                                        <p:strVal val="visible"/>
                                      </p:to>
                                    </p:set>
                                    <p:anim calcmode="lin" valueType="num">
                                      <p:cBhvr>
                                        <p:cTn id="16" dur="1000" fill="hold"/>
                                        <p:tgtEl>
                                          <p:spTgt spid="30728"/>
                                        </p:tgtEl>
                                        <p:attrNameLst>
                                          <p:attrName>ppt_w</p:attrName>
                                        </p:attrNameLst>
                                      </p:cBhvr>
                                      <p:tavLst>
                                        <p:tav tm="0">
                                          <p:val>
                                            <p:strVal val="#ppt_w*0.70"/>
                                          </p:val>
                                        </p:tav>
                                        <p:tav tm="100000">
                                          <p:val>
                                            <p:strVal val="#ppt_w"/>
                                          </p:val>
                                        </p:tav>
                                      </p:tavLst>
                                    </p:anim>
                                    <p:anim calcmode="lin" valueType="num">
                                      <p:cBhvr>
                                        <p:cTn id="17" dur="1000" fill="hold"/>
                                        <p:tgtEl>
                                          <p:spTgt spid="30728"/>
                                        </p:tgtEl>
                                        <p:attrNameLst>
                                          <p:attrName>ppt_h</p:attrName>
                                        </p:attrNameLst>
                                      </p:cBhvr>
                                      <p:tavLst>
                                        <p:tav tm="0">
                                          <p:val>
                                            <p:strVal val="#ppt_h"/>
                                          </p:val>
                                        </p:tav>
                                        <p:tav tm="100000">
                                          <p:val>
                                            <p:strVal val="#ppt_h"/>
                                          </p:val>
                                        </p:tav>
                                      </p:tavLst>
                                    </p:anim>
                                    <p:animEffect transition="in" filter="fade">
                                      <p:cBhvr>
                                        <p:cTn id="18" dur="1000"/>
                                        <p:tgtEl>
                                          <p:spTgt spid="30728"/>
                                        </p:tgtEl>
                                      </p:cBhvr>
                                    </p:animEffect>
                                  </p:childTnLst>
                                </p:cTn>
                              </p:par>
                              <p:par>
                                <p:cTn id="19" presetID="0" presetClass="path" presetSubtype="0" accel="50000" decel="50000" fill="hold" nodeType="withEffect">
                                  <p:stCondLst>
                                    <p:cond delay="0"/>
                                  </p:stCondLst>
                                  <p:childTnLst>
                                    <p:animMotion origin="layout" path="M 3.05556E-6 -2.31214E-6 C 0.0026 0.0007 0.00573 -2.31214E-6 0.00798 0.00208 C 0.00937 0.00324 0.00816 0.00717 0.00955 0.00856 C 0.01163 0.01064 0.02222 0.01365 0.02552 0.0148 C 0.0493 0.01133 0.03837 0.01526 0.02864 0.00648 C -0.02396 0.01133 0.01962 0.0074 0.02552 0.00648 C 0.07673 -0.00185 0.01944 0.00347 0.00173 0.0044 C 0.0085 0.0037 0.01545 0.00347 0.02222 0.00208 C 0.02552 0.00139 0.03507 -0.00231 0.03177 -0.00208 C 0.02274 -0.00138 0.01389 -0.00069 0.00486 -2.31214E-6 C 0.00642 0.0007 0.00798 0.00162 0.00955 0.00208 C 0.01423 0.00324 0.02725 -0.00023 0.02396 0.0044 C 0.01684 0.01434 -0.00122 0.00139 0.00955 0.00856 " pathEditMode="relative" ptsTypes="ffffffffffffA">
                                      <p:cBhvr>
                                        <p:cTn id="20" dur="3000" fill="hold"/>
                                        <p:tgtEl>
                                          <p:spTgt spid="30723"/>
                                        </p:tgtEl>
                                        <p:attrNameLst>
                                          <p:attrName>ppt_x</p:attrName>
                                          <p:attrName>ppt_y</p:attrName>
                                        </p:attrNameLst>
                                      </p:cBhvr>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xit" presetSubtype="0" fill="hold" nodeType="clickEffect">
                                  <p:stCondLst>
                                    <p:cond delay="0"/>
                                  </p:stCondLst>
                                  <p:childTnLst>
                                    <p:animEffect transition="out" filter="fade">
                                      <p:cBhvr>
                                        <p:cTn id="24" dur="2000"/>
                                        <p:tgtEl>
                                          <p:spTgt spid="30723"/>
                                        </p:tgtEl>
                                      </p:cBhvr>
                                    </p:animEffect>
                                    <p:set>
                                      <p:cBhvr>
                                        <p:cTn id="25" dur="1" fill="hold">
                                          <p:stCondLst>
                                            <p:cond delay="1999"/>
                                          </p:stCondLst>
                                        </p:cTn>
                                        <p:tgtEl>
                                          <p:spTgt spid="30723"/>
                                        </p:tgtEl>
                                        <p:attrNameLst>
                                          <p:attrName>style.visibility</p:attrName>
                                        </p:attrNameLst>
                                      </p:cBhvr>
                                      <p:to>
                                        <p:strVal val="hidden"/>
                                      </p:to>
                                    </p:set>
                                  </p:childTnLst>
                                </p:cTn>
                              </p:par>
                              <p:par>
                                <p:cTn id="26" presetID="9" presetClass="entr" presetSubtype="0" fill="hold" nodeType="withEffect">
                                  <p:stCondLst>
                                    <p:cond delay="0"/>
                                  </p:stCondLst>
                                  <p:childTnLst>
                                    <p:set>
                                      <p:cBhvr>
                                        <p:cTn id="27" dur="1" fill="hold">
                                          <p:stCondLst>
                                            <p:cond delay="0"/>
                                          </p:stCondLst>
                                        </p:cTn>
                                        <p:tgtEl>
                                          <p:spTgt spid="30726"/>
                                        </p:tgtEl>
                                        <p:attrNameLst>
                                          <p:attrName>style.visibility</p:attrName>
                                        </p:attrNameLst>
                                      </p:cBhvr>
                                      <p:to>
                                        <p:strVal val="visible"/>
                                      </p:to>
                                    </p:set>
                                    <p:animEffect transition="in" filter="dissolve">
                                      <p:cBhvr>
                                        <p:cTn id="28" dur="500"/>
                                        <p:tgtEl>
                                          <p:spTgt spid="30726"/>
                                        </p:tgtEl>
                                      </p:cBhvr>
                                    </p:animEffect>
                                  </p:childTnLst>
                                </p:cTn>
                              </p:par>
                              <p:par>
                                <p:cTn id="29" presetID="9" presetClass="entr" presetSubtype="0" fill="hold" nodeType="withEffect">
                                  <p:stCondLst>
                                    <p:cond delay="0"/>
                                  </p:stCondLst>
                                  <p:childTnLst>
                                    <p:set>
                                      <p:cBhvr>
                                        <p:cTn id="30" dur="1" fill="hold">
                                          <p:stCondLst>
                                            <p:cond delay="0"/>
                                          </p:stCondLst>
                                        </p:cTn>
                                        <p:tgtEl>
                                          <p:spTgt spid="30725"/>
                                        </p:tgtEl>
                                        <p:attrNameLst>
                                          <p:attrName>style.visibility</p:attrName>
                                        </p:attrNameLst>
                                      </p:cBhvr>
                                      <p:to>
                                        <p:strVal val="visible"/>
                                      </p:to>
                                    </p:set>
                                    <p:animEffect transition="in" filter="dissolve">
                                      <p:cBhvr>
                                        <p:cTn id="31" dur="500"/>
                                        <p:tgtEl>
                                          <p:spTgt spid="3072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30724"/>
                                        </p:tgtEl>
                                        <p:attrNameLst>
                                          <p:attrName>style.visibility</p:attrName>
                                        </p:attrNameLst>
                                      </p:cBhvr>
                                      <p:to>
                                        <p:strVal val="visible"/>
                                      </p:to>
                                    </p:set>
                                    <p:animEffect transition="in" filter="fade">
                                      <p:cBhvr>
                                        <p:cTn id="36" dur="2000"/>
                                        <p:tgtEl>
                                          <p:spTgt spid="30724"/>
                                        </p:tgtEl>
                                      </p:cBhvr>
                                    </p:animEffect>
                                  </p:childTnLst>
                                </p:cTn>
                              </p:par>
                              <p:par>
                                <p:cTn id="37" presetID="0" presetClass="path" presetSubtype="0" accel="50000" decel="50000" fill="hold" nodeType="withEffect">
                                  <p:stCondLst>
                                    <p:cond delay="0"/>
                                  </p:stCondLst>
                                  <p:childTnLst>
                                    <p:animMotion origin="layout" path="M 0 0 C 0.00486 -0.01341 0.01389 -0.02821 0.02378 -0.03584 C 0.02587 -0.03746 0.02778 -0.03907 0.03003 -0.04023 C 0.03316 -0.04185 0.03958 -0.04439 0.03958 -0.04439 C 0.04878 -0.04208 0.05555 -0.03861 0.06337 -0.03168 C 0.06823 -0.02243 0.06996 -0.02035 0.07291 -0.00855 C 0.07344 -0.00647 0.07448 -0.00208 0.07448 -0.00208 C 0.07656 -0.01087 0.08055 -0.01341 0.08715 -0.01688 C 0.09028 -0.0185 0.09357 -0.01965 0.0967 -0.02104 C 0.09826 -0.02173 0.10156 -0.02335 0.10156 -0.02335 C 0.10937 -0.02035 0.11736 -0.01942 0.12535 -0.01688 C 0.13194 -0.01248 0.13403 -0.0104 0.13802 -0.00208 C 0.13871 0.00879 0.14132 0.04578 0.14271 0.05503 C 0.14392 0.06243 0.16215 0.06798 0.16666 0.06983 C 0.17048 0.07491 0.175 0.08023 0.17934 0.08462 C 0.18246 0.08763 0.18889 0.09295 0.18889 0.09295 C 0.19305 0.11006 0.18993 0.1348 0.18559 0.15214 C 0.18559 0.15237 0.18437 0.18382 0.18889 0.19445 C 0.1901 0.19723 0.19826 0.20647 0.19826 0.20925 " pathEditMode="relative" ptsTypes="ffffffffffffffffffA">
                                      <p:cBhvr>
                                        <p:cTn id="38" dur="2000" fill="hold"/>
                                        <p:tgtEl>
                                          <p:spTgt spid="30725"/>
                                        </p:tgtEl>
                                        <p:attrNameLst>
                                          <p:attrName>ppt_x</p:attrName>
                                          <p:attrName>ppt_y</p:attrName>
                                        </p:attrNameLst>
                                      </p:cBhvr>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55" presetClass="exit" presetSubtype="0" fill="hold" nodeType="clickEffect">
                                  <p:stCondLst>
                                    <p:cond delay="0"/>
                                  </p:stCondLst>
                                  <p:childTnLst>
                                    <p:anim calcmode="lin" valueType="num">
                                      <p:cBhvr>
                                        <p:cTn id="42" dur="1000"/>
                                        <p:tgtEl>
                                          <p:spTgt spid="30725"/>
                                        </p:tgtEl>
                                        <p:attrNameLst>
                                          <p:attrName>ppt_w</p:attrName>
                                        </p:attrNameLst>
                                      </p:cBhvr>
                                      <p:tavLst>
                                        <p:tav tm="0">
                                          <p:val>
                                            <p:strVal val="ppt_w"/>
                                          </p:val>
                                        </p:tav>
                                        <p:tav tm="100000">
                                          <p:val>
                                            <p:strVal val="ppt_w*0.70"/>
                                          </p:val>
                                        </p:tav>
                                      </p:tavLst>
                                    </p:anim>
                                    <p:anim calcmode="lin" valueType="num">
                                      <p:cBhvr>
                                        <p:cTn id="43" dur="1000"/>
                                        <p:tgtEl>
                                          <p:spTgt spid="30725"/>
                                        </p:tgtEl>
                                        <p:attrNameLst>
                                          <p:attrName>ppt_h</p:attrName>
                                        </p:attrNameLst>
                                      </p:cBhvr>
                                      <p:tavLst>
                                        <p:tav tm="0">
                                          <p:val>
                                            <p:strVal val="ppt_h"/>
                                          </p:val>
                                        </p:tav>
                                        <p:tav tm="100000">
                                          <p:val>
                                            <p:strVal val="ppt_h"/>
                                          </p:val>
                                        </p:tav>
                                      </p:tavLst>
                                    </p:anim>
                                    <p:animEffect transition="out" filter="fade">
                                      <p:cBhvr>
                                        <p:cTn id="44" dur="1000"/>
                                        <p:tgtEl>
                                          <p:spTgt spid="30725"/>
                                        </p:tgtEl>
                                      </p:cBhvr>
                                    </p:animEffect>
                                    <p:set>
                                      <p:cBhvr>
                                        <p:cTn id="45" dur="1" fill="hold">
                                          <p:stCondLst>
                                            <p:cond delay="999"/>
                                          </p:stCondLst>
                                        </p:cTn>
                                        <p:tgtEl>
                                          <p:spTgt spid="30725"/>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0" presetClass="path" presetSubtype="0" accel="50000" decel="50000" fill="hold" nodeType="clickEffect">
                                  <p:stCondLst>
                                    <p:cond delay="0"/>
                                  </p:stCondLst>
                                  <p:childTnLst>
                                    <p:animMotion origin="layout" path="M 5.55556E-7 -6.99422E-6 C 0.03298 -0.00879 0.04739 0.00947 0.07621 0.01479 C 0.08368 0.01225 0.09027 0.01017 0.0967 0.00439 C 0.12708 0.00601 0.13819 0.00855 0.16666 0.00647 C 0.17204 0.00462 0.17725 0.00254 0.18246 -6.99422E-6 C 0.18507 0.00069 0.18784 0.00138 0.19045 0.00231 C 0.19461 0.00369 0.20312 0.00647 0.20312 0.00647 C 0.21632 0.01942 0.21718 0.01456 0.23802 0.01271 C 0.24739 0.00971 0.24566 0.00924 0.25868 0.01271 C 0.26198 0.01364 0.26823 0.0171 0.26823 0.0171 C 0.27448 0.0141 0.2809 0.01317 0.28732 0.01063 C 0.29045 0.00947 0.2967 0.00647 0.2967 0.00647 " pathEditMode="relative" ptsTypes="fffffffffffA">
                                      <p:cBhvr>
                                        <p:cTn id="49" dur="2000" fill="hold"/>
                                        <p:tgtEl>
                                          <p:spTgt spid="3072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numSld="6">
                <p:cTn id="50" fill="hold" display="0">
                  <p:stCondLst>
                    <p:cond delay="indefinite"/>
                  </p:stCondLst>
                  <p:endCondLst>
                    <p:cond evt="onPrev" delay="0">
                      <p:tgtEl>
                        <p:sldTgt/>
                      </p:tgtEl>
                    </p:cond>
                    <p:cond evt="onStopAudio" delay="0">
                      <p:tgtEl>
                        <p:sldTgt/>
                      </p:tgtEl>
                    </p:cond>
                  </p:endCondLst>
                </p:cTn>
                <p:tgtEl>
                  <p:spTgt spid="30730"/>
                </p:tgtEl>
              </p:cMediaNode>
            </p:audio>
          </p:childTnLst>
        </p:cTn>
      </p:par>
    </p:tnLst>
    <p:bldLst>
      <p:bldP spid="7174" grpId="0" animBg="1"/>
      <p:bldP spid="307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a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descr="con ru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0" y="4389438"/>
            <a:ext cx="30480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dau ru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2600" y="4419600"/>
            <a:ext cx="101123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con ru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65763" y="4038600"/>
            <a:ext cx="30480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dau ru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3163" y="4068763"/>
            <a:ext cx="101123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descr="con rua"/>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0" y="3933825"/>
            <a:ext cx="33528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AutoShape 8"/>
          <p:cNvSpPr>
            <a:spLocks noChangeArrowheads="1"/>
          </p:cNvSpPr>
          <p:nvPr/>
        </p:nvSpPr>
        <p:spPr bwMode="auto">
          <a:xfrm>
            <a:off x="1524000" y="0"/>
            <a:ext cx="5715000" cy="2819400"/>
          </a:xfrm>
          <a:prstGeom prst="irregularSeal2">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1753" name="Text Box 9"/>
          <p:cNvSpPr txBox="1">
            <a:spLocks noChangeArrowheads="1"/>
          </p:cNvSpPr>
          <p:nvPr/>
        </p:nvSpPr>
        <p:spPr bwMode="auto">
          <a:xfrm>
            <a:off x="2895600" y="838200"/>
            <a:ext cx="27432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a:solidFill>
                  <a:srgbClr val="FF0000"/>
                </a:solidFill>
                <a:latin typeface="Times New Roman" panose="02020603050405020304" pitchFamily="18" charset="0"/>
              </a:rPr>
              <a:t>Thấy tổ ong trên cây ngỡ đó là nhà của mình, Rùa con vươn cổ lên hỏi: “Có phải nhà của tôi đây không?”</a:t>
            </a:r>
          </a:p>
        </p:txBody>
      </p:sp>
      <p:sp>
        <p:nvSpPr>
          <p:cNvPr id="31754" name="AutoShape 10"/>
          <p:cNvSpPr>
            <a:spLocks noChangeArrowheads="1"/>
          </p:cNvSpPr>
          <p:nvPr/>
        </p:nvSpPr>
        <p:spPr bwMode="auto">
          <a:xfrm>
            <a:off x="1524000" y="0"/>
            <a:ext cx="5486400" cy="3276600"/>
          </a:xfrm>
          <a:prstGeom prst="irregularSeal1">
            <a:avLst/>
          </a:prstGeom>
          <a:solidFill>
            <a:srgbClr val="A4FA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1755" name="Text Box 11"/>
          <p:cNvSpPr txBox="1">
            <a:spLocks noChangeArrowheads="1"/>
          </p:cNvSpPr>
          <p:nvPr/>
        </p:nvSpPr>
        <p:spPr bwMode="auto">
          <a:xfrm>
            <a:off x="2895600" y="990600"/>
            <a:ext cx="2667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0000"/>
                </a:solidFill>
                <a:latin typeface="Times New Roman" panose="02020603050405020304" pitchFamily="18" charset="0"/>
              </a:rPr>
              <a:t>Nhưng đàn ong bay túa ra, làm Rùa Con sợ quá, thụt cổ vào mai nằm im</a:t>
            </a:r>
          </a:p>
        </p:txBody>
      </p:sp>
      <p:pic>
        <p:nvPicPr>
          <p:cNvPr id="17420" name="Picture 12" descr="to o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4200" y="76200"/>
            <a:ext cx="17145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3" descr="ong bay"/>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2800" y="457200"/>
            <a:ext cx="7429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14" descr="ong bay"/>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609600"/>
            <a:ext cx="7429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15" descr="ong bay"/>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8600" y="762000"/>
            <a:ext cx="7429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6" descr="ong bay"/>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2400" y="304800"/>
            <a:ext cx="7429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 -4.44444E-6 C 0.17951 -0.00347 0.35799 -0.00092 0.53733 -0.003 C 0.58906 -0.01574 0.63247 -0.01273 0.68889 -0.01435 C 0.73108 -0.01828 0.81545 -0.00995 0.83333 -0.02291 " pathEditMode="relative" rAng="0" ptsTypes="fffA">
                                      <p:cBhvr>
                                        <p:cTn id="6" dur="3000" fill="hold"/>
                                        <p:tgtEl>
                                          <p:spTgt spid="31747"/>
                                        </p:tgtEl>
                                        <p:attrNameLst>
                                          <p:attrName>ppt_x</p:attrName>
                                          <p:attrName>ppt_y</p:attrName>
                                        </p:attrNameLst>
                                      </p:cBhvr>
                                      <p:rCtr x="41667" y="-1157"/>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31753"/>
                                        </p:tgtEl>
                                        <p:attrNameLst>
                                          <p:attrName>style.visibility</p:attrName>
                                        </p:attrNameLst>
                                      </p:cBhvr>
                                      <p:to>
                                        <p:strVal val="visible"/>
                                      </p:to>
                                    </p:set>
                                    <p:anim calcmode="lin" valueType="num">
                                      <p:cBhvr>
                                        <p:cTn id="11" dur="1000" fill="hold"/>
                                        <p:tgtEl>
                                          <p:spTgt spid="31753"/>
                                        </p:tgtEl>
                                        <p:attrNameLst>
                                          <p:attrName>ppt_w</p:attrName>
                                        </p:attrNameLst>
                                      </p:cBhvr>
                                      <p:tavLst>
                                        <p:tav tm="0">
                                          <p:val>
                                            <p:strVal val="#ppt_w+.3"/>
                                          </p:val>
                                        </p:tav>
                                        <p:tav tm="100000">
                                          <p:val>
                                            <p:strVal val="#ppt_w"/>
                                          </p:val>
                                        </p:tav>
                                      </p:tavLst>
                                    </p:anim>
                                    <p:anim calcmode="lin" valueType="num">
                                      <p:cBhvr>
                                        <p:cTn id="12" dur="1000" fill="hold"/>
                                        <p:tgtEl>
                                          <p:spTgt spid="31753"/>
                                        </p:tgtEl>
                                        <p:attrNameLst>
                                          <p:attrName>ppt_h</p:attrName>
                                        </p:attrNameLst>
                                      </p:cBhvr>
                                      <p:tavLst>
                                        <p:tav tm="0">
                                          <p:val>
                                            <p:strVal val="#ppt_h"/>
                                          </p:val>
                                        </p:tav>
                                        <p:tav tm="100000">
                                          <p:val>
                                            <p:strVal val="#ppt_h"/>
                                          </p:val>
                                        </p:tav>
                                      </p:tavLst>
                                    </p:anim>
                                    <p:animEffect transition="in" filter="fade">
                                      <p:cBhvr>
                                        <p:cTn id="13" dur="1000"/>
                                        <p:tgtEl>
                                          <p:spTgt spid="31753"/>
                                        </p:tgtEl>
                                      </p:cBhvr>
                                    </p:animEffect>
                                  </p:childTnLst>
                                </p:cTn>
                              </p:par>
                              <p:par>
                                <p:cTn id="14" presetID="50" presetClass="entr" presetSubtype="0" decel="100000" fill="hold" grpId="0" nodeType="withEffect">
                                  <p:stCondLst>
                                    <p:cond delay="0"/>
                                  </p:stCondLst>
                                  <p:childTnLst>
                                    <p:set>
                                      <p:cBhvr>
                                        <p:cTn id="15" dur="1" fill="hold">
                                          <p:stCondLst>
                                            <p:cond delay="0"/>
                                          </p:stCondLst>
                                        </p:cTn>
                                        <p:tgtEl>
                                          <p:spTgt spid="31752"/>
                                        </p:tgtEl>
                                        <p:attrNameLst>
                                          <p:attrName>style.visibility</p:attrName>
                                        </p:attrNameLst>
                                      </p:cBhvr>
                                      <p:to>
                                        <p:strVal val="visible"/>
                                      </p:to>
                                    </p:set>
                                    <p:anim calcmode="lin" valueType="num">
                                      <p:cBhvr>
                                        <p:cTn id="16" dur="1000" fill="hold"/>
                                        <p:tgtEl>
                                          <p:spTgt spid="31752"/>
                                        </p:tgtEl>
                                        <p:attrNameLst>
                                          <p:attrName>ppt_w</p:attrName>
                                        </p:attrNameLst>
                                      </p:cBhvr>
                                      <p:tavLst>
                                        <p:tav tm="0">
                                          <p:val>
                                            <p:strVal val="#ppt_w+.3"/>
                                          </p:val>
                                        </p:tav>
                                        <p:tav tm="100000">
                                          <p:val>
                                            <p:strVal val="#ppt_w"/>
                                          </p:val>
                                        </p:tav>
                                      </p:tavLst>
                                    </p:anim>
                                    <p:anim calcmode="lin" valueType="num">
                                      <p:cBhvr>
                                        <p:cTn id="17" dur="1000" fill="hold"/>
                                        <p:tgtEl>
                                          <p:spTgt spid="31752"/>
                                        </p:tgtEl>
                                        <p:attrNameLst>
                                          <p:attrName>ppt_h</p:attrName>
                                        </p:attrNameLst>
                                      </p:cBhvr>
                                      <p:tavLst>
                                        <p:tav tm="0">
                                          <p:val>
                                            <p:strVal val="#ppt_h"/>
                                          </p:val>
                                        </p:tav>
                                        <p:tav tm="100000">
                                          <p:val>
                                            <p:strVal val="#ppt_h"/>
                                          </p:val>
                                        </p:tav>
                                      </p:tavLst>
                                    </p:anim>
                                    <p:animEffect transition="in" filter="fade">
                                      <p:cBhvr>
                                        <p:cTn id="18" dur="1000"/>
                                        <p:tgtEl>
                                          <p:spTgt spid="3175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nodeType="clickEffect">
                                  <p:stCondLst>
                                    <p:cond delay="0"/>
                                  </p:stCondLst>
                                  <p:childTnLst>
                                    <p:animEffect transition="out" filter="fade">
                                      <p:cBhvr>
                                        <p:cTn id="22" dur="2000"/>
                                        <p:tgtEl>
                                          <p:spTgt spid="31747"/>
                                        </p:tgtEl>
                                      </p:cBhvr>
                                    </p:animEffect>
                                    <p:set>
                                      <p:cBhvr>
                                        <p:cTn id="23" dur="1" fill="hold">
                                          <p:stCondLst>
                                            <p:cond delay="1999"/>
                                          </p:stCondLst>
                                        </p:cTn>
                                        <p:tgtEl>
                                          <p:spTgt spid="31747"/>
                                        </p:tgtEl>
                                        <p:attrNameLst>
                                          <p:attrName>style.visibility</p:attrName>
                                        </p:attrNameLst>
                                      </p:cBhvr>
                                      <p:to>
                                        <p:strVal val="hidden"/>
                                      </p:to>
                                    </p:set>
                                  </p:childTnLst>
                                </p:cTn>
                              </p:par>
                              <p:par>
                                <p:cTn id="24" presetID="9" presetClass="entr" presetSubtype="0" fill="hold" nodeType="withEffect">
                                  <p:stCondLst>
                                    <p:cond delay="0"/>
                                  </p:stCondLst>
                                  <p:childTnLst>
                                    <p:set>
                                      <p:cBhvr>
                                        <p:cTn id="25" dur="1" fill="hold">
                                          <p:stCondLst>
                                            <p:cond delay="0"/>
                                          </p:stCondLst>
                                        </p:cTn>
                                        <p:tgtEl>
                                          <p:spTgt spid="31749"/>
                                        </p:tgtEl>
                                        <p:attrNameLst>
                                          <p:attrName>style.visibility</p:attrName>
                                        </p:attrNameLst>
                                      </p:cBhvr>
                                      <p:to>
                                        <p:strVal val="visible"/>
                                      </p:to>
                                    </p:set>
                                    <p:animEffect transition="in" filter="dissolve">
                                      <p:cBhvr>
                                        <p:cTn id="26" dur="500"/>
                                        <p:tgtEl>
                                          <p:spTgt spid="31749"/>
                                        </p:tgtEl>
                                      </p:cBhvr>
                                    </p:animEffect>
                                  </p:childTnLst>
                                </p:cTn>
                              </p:par>
                              <p:par>
                                <p:cTn id="27" presetID="9" presetClass="entr" presetSubtype="0" fill="hold" nodeType="withEffect">
                                  <p:stCondLst>
                                    <p:cond delay="0"/>
                                  </p:stCondLst>
                                  <p:childTnLst>
                                    <p:set>
                                      <p:cBhvr>
                                        <p:cTn id="28" dur="1" fill="hold">
                                          <p:stCondLst>
                                            <p:cond delay="0"/>
                                          </p:stCondLst>
                                        </p:cTn>
                                        <p:tgtEl>
                                          <p:spTgt spid="31750"/>
                                        </p:tgtEl>
                                        <p:attrNameLst>
                                          <p:attrName>style.visibility</p:attrName>
                                        </p:attrNameLst>
                                      </p:cBhvr>
                                      <p:to>
                                        <p:strVal val="visible"/>
                                      </p:to>
                                    </p:set>
                                    <p:animEffect transition="in" filter="dissolve">
                                      <p:cBhvr>
                                        <p:cTn id="29" dur="500"/>
                                        <p:tgtEl>
                                          <p:spTgt spid="3175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0" presetClass="path" presetSubtype="0" accel="50000" decel="50000" fill="hold" nodeType="clickEffect">
                                  <p:stCondLst>
                                    <p:cond delay="0"/>
                                  </p:stCondLst>
                                  <p:childTnLst>
                                    <p:animMotion origin="layout" path="M 9.72222E-6 3.7037E-6 C 0.00313 -0.00278 0.00938 -0.00324 0.00938 -0.00834 C 0.00938 -0.01273 0.00313 -0.01135 9.72222E-6 -0.0125 C -0.00416 -0.01412 -0.00833 -0.01528 -0.01249 -0.01667 C -0.00624 -0.02223 0.00869 -0.04283 0.00626 -0.03334 C 0.00521 -0.02917 0.004 -0.025 0.00313 -0.02084 C 0.00191 -0.01528 9.72222E-6 0.00162 9.72222E-6 -0.00417 C 9.72222E-6 -0.01389 0.00174 -0.02361 0.00313 -0.03334 C 0.00382 -0.03773 0.00626 -0.04584 0.00626 -0.04584 " pathEditMode="relative" ptsTypes="ffffffffA">
                                      <p:cBhvr>
                                        <p:cTn id="33" dur="2000" fill="hold"/>
                                        <p:tgtEl>
                                          <p:spTgt spid="31750"/>
                                        </p:tgtEl>
                                        <p:attrNameLst>
                                          <p:attrName>ppt_x</p:attrName>
                                          <p:attrName>ppt_y</p:attrName>
                                        </p:attrNameLst>
                                      </p:cBhvr>
                                    </p:animMotion>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xit" presetSubtype="0" fill="hold" grpId="1" nodeType="clickEffect">
                                  <p:stCondLst>
                                    <p:cond delay="0"/>
                                  </p:stCondLst>
                                  <p:childTnLst>
                                    <p:anim calcmode="lin" valueType="num">
                                      <p:cBhvr>
                                        <p:cTn id="37" dur="1000"/>
                                        <p:tgtEl>
                                          <p:spTgt spid="31753"/>
                                        </p:tgtEl>
                                        <p:attrNameLst>
                                          <p:attrName>ppt_x</p:attrName>
                                        </p:attrNameLst>
                                      </p:cBhvr>
                                      <p:tavLst>
                                        <p:tav tm="0">
                                          <p:val>
                                            <p:strVal val="ppt_x"/>
                                          </p:val>
                                        </p:tav>
                                        <p:tav tm="100000">
                                          <p:val>
                                            <p:strVal val="ppt_x-.2"/>
                                          </p:val>
                                        </p:tav>
                                      </p:tavLst>
                                    </p:anim>
                                    <p:anim calcmode="lin" valueType="num">
                                      <p:cBhvr>
                                        <p:cTn id="38" dur="1000"/>
                                        <p:tgtEl>
                                          <p:spTgt spid="31753"/>
                                        </p:tgtEl>
                                        <p:attrNameLst>
                                          <p:attrName>ppt_y</p:attrName>
                                        </p:attrNameLst>
                                      </p:cBhvr>
                                      <p:tavLst>
                                        <p:tav tm="0">
                                          <p:val>
                                            <p:strVal val="ppt_y"/>
                                          </p:val>
                                        </p:tav>
                                        <p:tav tm="100000">
                                          <p:val>
                                            <p:strVal val="ppt_y"/>
                                          </p:val>
                                        </p:tav>
                                      </p:tavLst>
                                    </p:anim>
                                    <p:animEffect transition="out" filter="fade">
                                      <p:cBhvr>
                                        <p:cTn id="39" dur="1000"/>
                                        <p:tgtEl>
                                          <p:spTgt spid="31753"/>
                                        </p:tgtEl>
                                      </p:cBhvr>
                                    </p:animEffect>
                                    <p:set>
                                      <p:cBhvr>
                                        <p:cTn id="40" dur="1" fill="hold">
                                          <p:stCondLst>
                                            <p:cond delay="999"/>
                                          </p:stCondLst>
                                        </p:cTn>
                                        <p:tgtEl>
                                          <p:spTgt spid="31753"/>
                                        </p:tgtEl>
                                        <p:attrNameLst>
                                          <p:attrName>style.visibility</p:attrName>
                                        </p:attrNameLst>
                                      </p:cBhvr>
                                      <p:to>
                                        <p:strVal val="hidden"/>
                                      </p:to>
                                    </p:set>
                                  </p:childTnLst>
                                </p:cTn>
                              </p:par>
                              <p:par>
                                <p:cTn id="41" presetID="29" presetClass="exit" presetSubtype="0" fill="hold" grpId="1" nodeType="withEffect">
                                  <p:stCondLst>
                                    <p:cond delay="0"/>
                                  </p:stCondLst>
                                  <p:childTnLst>
                                    <p:anim calcmode="lin" valueType="num">
                                      <p:cBhvr>
                                        <p:cTn id="42" dur="1000"/>
                                        <p:tgtEl>
                                          <p:spTgt spid="31752"/>
                                        </p:tgtEl>
                                        <p:attrNameLst>
                                          <p:attrName>ppt_x</p:attrName>
                                        </p:attrNameLst>
                                      </p:cBhvr>
                                      <p:tavLst>
                                        <p:tav tm="0">
                                          <p:val>
                                            <p:strVal val="ppt_x"/>
                                          </p:val>
                                        </p:tav>
                                        <p:tav tm="100000">
                                          <p:val>
                                            <p:strVal val="ppt_x-.2"/>
                                          </p:val>
                                        </p:tav>
                                      </p:tavLst>
                                    </p:anim>
                                    <p:anim calcmode="lin" valueType="num">
                                      <p:cBhvr>
                                        <p:cTn id="43" dur="1000"/>
                                        <p:tgtEl>
                                          <p:spTgt spid="31752"/>
                                        </p:tgtEl>
                                        <p:attrNameLst>
                                          <p:attrName>ppt_y</p:attrName>
                                        </p:attrNameLst>
                                      </p:cBhvr>
                                      <p:tavLst>
                                        <p:tav tm="0">
                                          <p:val>
                                            <p:strVal val="ppt_y"/>
                                          </p:val>
                                        </p:tav>
                                        <p:tav tm="100000">
                                          <p:val>
                                            <p:strVal val="ppt_y"/>
                                          </p:val>
                                        </p:tav>
                                      </p:tavLst>
                                    </p:anim>
                                    <p:animEffect transition="out" filter="fade">
                                      <p:cBhvr>
                                        <p:cTn id="44" dur="1000"/>
                                        <p:tgtEl>
                                          <p:spTgt spid="31752"/>
                                        </p:tgtEl>
                                      </p:cBhvr>
                                    </p:animEffect>
                                    <p:set>
                                      <p:cBhvr>
                                        <p:cTn id="45" dur="1" fill="hold">
                                          <p:stCondLst>
                                            <p:cond delay="999"/>
                                          </p:stCondLst>
                                        </p:cTn>
                                        <p:tgtEl>
                                          <p:spTgt spid="31752"/>
                                        </p:tgtEl>
                                        <p:attrNameLst>
                                          <p:attrName>style.visibility</p:attrName>
                                        </p:attrNameLst>
                                      </p:cBhvr>
                                      <p:to>
                                        <p:strVal val="hidden"/>
                                      </p:to>
                                    </p:set>
                                  </p:childTnLst>
                                </p:cTn>
                              </p:par>
                              <p:par>
                                <p:cTn id="46" presetID="23" presetClass="entr" presetSubtype="16" fill="hold" grpId="0" nodeType="withEffect">
                                  <p:stCondLst>
                                    <p:cond delay="0"/>
                                  </p:stCondLst>
                                  <p:childTnLst>
                                    <p:set>
                                      <p:cBhvr>
                                        <p:cTn id="47" dur="1" fill="hold">
                                          <p:stCondLst>
                                            <p:cond delay="0"/>
                                          </p:stCondLst>
                                        </p:cTn>
                                        <p:tgtEl>
                                          <p:spTgt spid="31754"/>
                                        </p:tgtEl>
                                        <p:attrNameLst>
                                          <p:attrName>style.visibility</p:attrName>
                                        </p:attrNameLst>
                                      </p:cBhvr>
                                      <p:to>
                                        <p:strVal val="visible"/>
                                      </p:to>
                                    </p:set>
                                    <p:anim calcmode="lin" valueType="num">
                                      <p:cBhvr>
                                        <p:cTn id="48" dur="500" fill="hold"/>
                                        <p:tgtEl>
                                          <p:spTgt spid="31754"/>
                                        </p:tgtEl>
                                        <p:attrNameLst>
                                          <p:attrName>ppt_w</p:attrName>
                                        </p:attrNameLst>
                                      </p:cBhvr>
                                      <p:tavLst>
                                        <p:tav tm="0">
                                          <p:val>
                                            <p:fltVal val="0"/>
                                          </p:val>
                                        </p:tav>
                                        <p:tav tm="100000">
                                          <p:val>
                                            <p:strVal val="#ppt_w"/>
                                          </p:val>
                                        </p:tav>
                                      </p:tavLst>
                                    </p:anim>
                                    <p:anim calcmode="lin" valueType="num">
                                      <p:cBhvr>
                                        <p:cTn id="49" dur="500" fill="hold"/>
                                        <p:tgtEl>
                                          <p:spTgt spid="31754"/>
                                        </p:tgtEl>
                                        <p:attrNameLst>
                                          <p:attrName>ppt_h</p:attrName>
                                        </p:attrNameLst>
                                      </p:cBhvr>
                                      <p:tavLst>
                                        <p:tav tm="0">
                                          <p:val>
                                            <p:fltVal val="0"/>
                                          </p:val>
                                        </p:tav>
                                        <p:tav tm="100000">
                                          <p:val>
                                            <p:strVal val="#ppt_h"/>
                                          </p:val>
                                        </p:tav>
                                      </p:tavLst>
                                    </p:anim>
                                  </p:childTnLst>
                                </p:cTn>
                              </p:par>
                              <p:par>
                                <p:cTn id="50" presetID="23" presetClass="entr" presetSubtype="16" fill="hold" grpId="0" nodeType="withEffect">
                                  <p:stCondLst>
                                    <p:cond delay="0"/>
                                  </p:stCondLst>
                                  <p:childTnLst>
                                    <p:set>
                                      <p:cBhvr>
                                        <p:cTn id="51" dur="1" fill="hold">
                                          <p:stCondLst>
                                            <p:cond delay="0"/>
                                          </p:stCondLst>
                                        </p:cTn>
                                        <p:tgtEl>
                                          <p:spTgt spid="31755"/>
                                        </p:tgtEl>
                                        <p:attrNameLst>
                                          <p:attrName>style.visibility</p:attrName>
                                        </p:attrNameLst>
                                      </p:cBhvr>
                                      <p:to>
                                        <p:strVal val="visible"/>
                                      </p:to>
                                    </p:set>
                                    <p:anim calcmode="lin" valueType="num">
                                      <p:cBhvr>
                                        <p:cTn id="52" dur="500" fill="hold"/>
                                        <p:tgtEl>
                                          <p:spTgt spid="31755"/>
                                        </p:tgtEl>
                                        <p:attrNameLst>
                                          <p:attrName>ppt_w</p:attrName>
                                        </p:attrNameLst>
                                      </p:cBhvr>
                                      <p:tavLst>
                                        <p:tav tm="0">
                                          <p:val>
                                            <p:fltVal val="0"/>
                                          </p:val>
                                        </p:tav>
                                        <p:tav tm="100000">
                                          <p:val>
                                            <p:strVal val="#ppt_w"/>
                                          </p:val>
                                        </p:tav>
                                      </p:tavLst>
                                    </p:anim>
                                    <p:anim calcmode="lin" valueType="num">
                                      <p:cBhvr>
                                        <p:cTn id="53" dur="500" fill="hold"/>
                                        <p:tgtEl>
                                          <p:spTgt spid="31755"/>
                                        </p:tgtEl>
                                        <p:attrNameLst>
                                          <p:attrName>ppt_h</p:attrName>
                                        </p:attrNameLst>
                                      </p:cBhvr>
                                      <p:tavLst>
                                        <p:tav tm="0">
                                          <p:val>
                                            <p:fltVal val="0"/>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0" presetClass="path" presetSubtype="0" accel="50000" decel="50000" fill="hold" nodeType="clickEffect">
                                  <p:stCondLst>
                                    <p:cond delay="0"/>
                                  </p:stCondLst>
                                  <p:childTnLst>
                                    <p:animMotion origin="layout" path="M -1.66667E-6 0.00116 C -0.00798 0.00347 -0.01111 -0.00278 -0.01423 0.01968 C -0.01476 0.07454 -0.00816 0.12384 -0.02309 0.14051 C -0.03264 0.13658 -0.03351 0.13496 -0.04444 0.1375 C -0.04722 0.14722 -0.0493 0.14792 -0.05156 0.15926 C -0.05347 0.18148 -0.05226 0.17246 -0.05503 0.18727 C -0.05451 0.20486 -0.05382 0.22084 -0.05156 0.23658 C -0.05052 0.24329 -0.04791 0.25533 -0.04791 0.25556 C -0.0493 0.27361 -0.05052 0.27616 -0.0559 0.27986 C -0.06198 0.29097 -0.0658 0.28889 -0.07274 0.28634 C -0.08073 0.27963 -0.07899 0.27986 -0.09236 0.28634 C -0.0941 0.28727 -0.09809 0.30301 -0.09844 0.30486 C -0.10191 0.31852 -0.10521 0.33496 -0.10729 0.35139 " pathEditMode="relative" rAng="0" ptsTypes="ffffffffffffA">
                                      <p:cBhvr>
                                        <p:cTn id="57" dur="2000" fill="hold"/>
                                        <p:tgtEl>
                                          <p:spTgt spid="31759"/>
                                        </p:tgtEl>
                                        <p:attrNameLst>
                                          <p:attrName>ppt_x</p:attrName>
                                          <p:attrName>ppt_y</p:attrName>
                                        </p:attrNameLst>
                                      </p:cBhvr>
                                      <p:rCtr x="-5365" y="17315"/>
                                    </p:animMotion>
                                  </p:childTnLst>
                                </p:cTn>
                              </p:par>
                              <p:par>
                                <p:cTn id="58" presetID="0" presetClass="path" presetSubtype="0" accel="50000" decel="50000" fill="hold" nodeType="withEffect">
                                  <p:stCondLst>
                                    <p:cond delay="0"/>
                                  </p:stCondLst>
                                  <p:childTnLst>
                                    <p:animMotion origin="layout" path="M 1.66667E-6 0.00069 C -0.00747 0.00277 -0.01024 -0.00278 -0.0132 0.01759 C -0.01354 0.06713 -0.00747 0.1118 -0.02136 0.12708 C -0.03004 0.12338 -0.0309 0.12199 -0.04097 0.1243 C -0.04358 0.1331 -0.04549 0.13356 -0.04757 0.14398 C -0.04931 0.16412 -0.04809 0.15601 -0.05087 0.16921 C -0.05035 0.18541 -0.04965 0.19976 -0.04757 0.21412 C -0.0467 0.22013 -0.04427 0.23101 -0.04427 0.23125 C -0.04549 0.24745 -0.0467 0.25 -0.05156 0.25324 C -0.05729 0.26319 -0.06077 0.26134 -0.06702 0.25902 C -0.07448 0.253 -0.07292 0.25324 -0.08507 0.25902 C -0.08681 0.25995 -0.09045 0.27407 -0.0908 0.27592 C -0.0941 0.28842 -0.09705 0.30324 -0.09896 0.31805 " pathEditMode="relative" rAng="0" ptsTypes="ffffffffffffA">
                                      <p:cBhvr>
                                        <p:cTn id="59" dur="2000" fill="hold"/>
                                        <p:tgtEl>
                                          <p:spTgt spid="31760"/>
                                        </p:tgtEl>
                                        <p:attrNameLst>
                                          <p:attrName>ppt_x</p:attrName>
                                          <p:attrName>ppt_y</p:attrName>
                                        </p:attrNameLst>
                                      </p:cBhvr>
                                      <p:rCtr x="-4948" y="15694"/>
                                    </p:animMotion>
                                  </p:childTnLst>
                                </p:cTn>
                              </p:par>
                              <p:par>
                                <p:cTn id="60" presetID="0" presetClass="path" presetSubtype="0" accel="50000" decel="50000" fill="hold" nodeType="withEffect">
                                  <p:stCondLst>
                                    <p:cond delay="0"/>
                                  </p:stCondLst>
                                  <p:childTnLst>
                                    <p:animMotion origin="layout" path="M -1.66667E-6 0.00162 C -0.01041 0.00416 -0.01441 -0.00278 -0.01857 0.02268 C -0.01927 0.08426 -0.01059 0.13981 -0.03021 0.15856 C -0.04271 0.15393 -0.04392 0.15208 -0.05816 0.15509 C -0.0618 0.16597 -0.06458 0.16666 -0.06753 0.17963 C -0.07014 0.20463 -0.0684 0.19444 -0.07222 0.21111 C -0.07135 0.23102 -0.07048 0.24907 -0.06753 0.26666 C -0.06632 0.27407 -0.06285 0.28773 -0.06285 0.28796 C -0.06458 0.30833 -0.06632 0.31134 -0.07326 0.31551 C -0.08125 0.32778 -0.08628 0.32546 -0.09531 0.32245 C -0.10573 0.31504 -0.10347 0.31551 -0.12101 0.32245 C -0.12326 0.32361 -0.12847 0.3412 -0.12899 0.34352 C -0.13351 0.35903 -0.13785 0.37731 -0.14062 0.39583 " pathEditMode="relative" rAng="0" ptsTypes="ffffffffffffA">
                                      <p:cBhvr>
                                        <p:cTn id="61" dur="2000" fill="hold"/>
                                        <p:tgtEl>
                                          <p:spTgt spid="31757"/>
                                        </p:tgtEl>
                                        <p:attrNameLst>
                                          <p:attrName>ppt_x</p:attrName>
                                          <p:attrName>ppt_y</p:attrName>
                                        </p:attrNameLst>
                                      </p:cBhvr>
                                      <p:rCtr x="-7031" y="19491"/>
                                    </p:animMotion>
                                  </p:childTnLst>
                                </p:cTn>
                              </p:par>
                              <p:par>
                                <p:cTn id="62" presetID="0" presetClass="path" presetSubtype="0" accel="50000" decel="50000" fill="hold" nodeType="withEffect">
                                  <p:stCondLst>
                                    <p:cond delay="0"/>
                                  </p:stCondLst>
                                  <p:childTnLst>
                                    <p:animMotion origin="layout" path="M 0.05104 -0.07731 C 0.05417 -0.07454 0.05538 -0.08194 0.0566 -0.05509 C 0.05677 0.00995 0.05417 0.06829 0.06007 0.08843 C 0.06389 0.08333 0.06423 0.08171 0.06857 0.08449 C 0.06962 0.0963 0.07048 0.09699 0.07135 0.11042 C 0.07222 0.13704 0.0717 0.12639 0.07292 0.14375 C 0.07257 0.16458 0.07239 0.1838 0.07135 0.20255 C 0.07101 0.21019 0.06996 0.22454 0.06996 0.225 C 0.07048 0.24653 0.07101 0.24931 0.07326 0.2537 C 0.07569 0.26713 0.07708 0.26435 0.07986 0.26157 C 0.08298 0.25324 0.08229 0.2537 0.08767 0.26157 C 0.08837 0.2625 0.08993 0.28125 0.0901 0.28356 C 0.09149 0.3 0.09271 0.31944 0.09375 0.33889 " pathEditMode="relative" rAng="0" ptsTypes="ffffffffffffA">
                                      <p:cBhvr>
                                        <p:cTn id="63" dur="2000" fill="hold"/>
                                        <p:tgtEl>
                                          <p:spTgt spid="31758"/>
                                        </p:tgtEl>
                                        <p:attrNameLst>
                                          <p:attrName>ppt_x</p:attrName>
                                          <p:attrName>ppt_y</p:attrName>
                                        </p:attrNameLst>
                                      </p:cBhvr>
                                      <p:rCtr x="2135" y="20579"/>
                                    </p:animMotion>
                                  </p:childTnLst>
                                </p:cTn>
                              </p:par>
                            </p:childTnLst>
                          </p:cTn>
                        </p:par>
                      </p:childTnLst>
                    </p:cTn>
                  </p:par>
                  <p:par>
                    <p:cTn id="64" fill="hold" nodeType="clickPar">
                      <p:stCondLst>
                        <p:cond delay="indefinite"/>
                      </p:stCondLst>
                      <p:childTnLst>
                        <p:par>
                          <p:cTn id="65" fill="hold" nodeType="withGroup">
                            <p:stCondLst>
                              <p:cond delay="0"/>
                            </p:stCondLst>
                            <p:childTnLst>
                              <p:par>
                                <p:cTn id="66" presetID="29" presetClass="exit" presetSubtype="0" fill="hold" nodeType="clickEffect">
                                  <p:stCondLst>
                                    <p:cond delay="0"/>
                                  </p:stCondLst>
                                  <p:childTnLst>
                                    <p:anim calcmode="lin" valueType="num">
                                      <p:cBhvr>
                                        <p:cTn id="67" dur="1000"/>
                                        <p:tgtEl>
                                          <p:spTgt spid="31750"/>
                                        </p:tgtEl>
                                        <p:attrNameLst>
                                          <p:attrName>ppt_x</p:attrName>
                                        </p:attrNameLst>
                                      </p:cBhvr>
                                      <p:tavLst>
                                        <p:tav tm="0">
                                          <p:val>
                                            <p:strVal val="ppt_x"/>
                                          </p:val>
                                        </p:tav>
                                        <p:tav tm="100000">
                                          <p:val>
                                            <p:strVal val="ppt_x-.2"/>
                                          </p:val>
                                        </p:tav>
                                      </p:tavLst>
                                    </p:anim>
                                    <p:anim calcmode="lin" valueType="num">
                                      <p:cBhvr>
                                        <p:cTn id="68" dur="1000"/>
                                        <p:tgtEl>
                                          <p:spTgt spid="31750"/>
                                        </p:tgtEl>
                                        <p:attrNameLst>
                                          <p:attrName>ppt_y</p:attrName>
                                        </p:attrNameLst>
                                      </p:cBhvr>
                                      <p:tavLst>
                                        <p:tav tm="0">
                                          <p:val>
                                            <p:strVal val="ppt_y"/>
                                          </p:val>
                                        </p:tav>
                                        <p:tav tm="100000">
                                          <p:val>
                                            <p:strVal val="ppt_y"/>
                                          </p:val>
                                        </p:tav>
                                      </p:tavLst>
                                    </p:anim>
                                    <p:animEffect transition="out" filter="fade">
                                      <p:cBhvr>
                                        <p:cTn id="69" dur="1000"/>
                                        <p:tgtEl>
                                          <p:spTgt spid="31750"/>
                                        </p:tgtEl>
                                      </p:cBhvr>
                                    </p:animEffect>
                                    <p:set>
                                      <p:cBhvr>
                                        <p:cTn id="70" dur="1" fill="hold">
                                          <p:stCondLst>
                                            <p:cond delay="999"/>
                                          </p:stCondLst>
                                        </p:cTn>
                                        <p:tgtEl>
                                          <p:spTgt spid="31750"/>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31749"/>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31751"/>
                                        </p:tgtEl>
                                        <p:attrNameLst>
                                          <p:attrName>style.visibility</p:attrName>
                                        </p:attrNameLst>
                                      </p:cBhvr>
                                      <p:to>
                                        <p:strVal val="visible"/>
                                      </p:to>
                                    </p:set>
                                    <p:animEffect transition="in" filter="fade">
                                      <p:cBhvr>
                                        <p:cTn id="75" dur="10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animBg="1"/>
      <p:bldP spid="31752" grpId="1" animBg="1"/>
      <p:bldP spid="31753" grpId="0"/>
      <p:bldP spid="31753" grpId="1"/>
      <p:bldP spid="31754" grpId="0" animBg="1"/>
      <p:bldP spid="317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nen truy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descr="con ru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4648200"/>
            <a:ext cx="28956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tuong ga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9075" y="0"/>
            <a:ext cx="28289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tuong ga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286000"/>
            <a:ext cx="25050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tuong ga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25050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cua h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676400"/>
            <a:ext cx="33401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AutoShape 8"/>
          <p:cNvSpPr>
            <a:spLocks noChangeArrowheads="1"/>
          </p:cNvSpPr>
          <p:nvPr/>
        </p:nvSpPr>
        <p:spPr bwMode="auto">
          <a:xfrm>
            <a:off x="5334000" y="0"/>
            <a:ext cx="5334000" cy="23622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777" name="Text Box 9"/>
          <p:cNvSpPr txBox="1">
            <a:spLocks noChangeArrowheads="1"/>
          </p:cNvSpPr>
          <p:nvPr/>
        </p:nvSpPr>
        <p:spPr bwMode="auto">
          <a:xfrm>
            <a:off x="6477000" y="914400"/>
            <a:ext cx="2667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a:solidFill>
                  <a:srgbClr val="FF0000"/>
                </a:solidFill>
              </a:rPr>
              <a:t>Sau đó Rùa bò tới chân một bức tường. Thấy hang chuột, Rùa định chui vào thì một chú chuột ngăn lại.</a:t>
            </a:r>
          </a:p>
        </p:txBody>
      </p:sp>
      <p:sp>
        <p:nvSpPr>
          <p:cNvPr id="32778" name="AutoShape 10"/>
          <p:cNvSpPr>
            <a:spLocks noChangeArrowheads="1"/>
          </p:cNvSpPr>
          <p:nvPr/>
        </p:nvSpPr>
        <p:spPr bwMode="auto">
          <a:xfrm>
            <a:off x="6019800" y="609600"/>
            <a:ext cx="4191000" cy="1600200"/>
          </a:xfrm>
          <a:prstGeom prst="cloudCallout">
            <a:avLst>
              <a:gd name="adj1" fmla="val -43750"/>
              <a:gd name="adj2" fmla="val 115676"/>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FF"/>
                </a:solidFill>
              </a:rPr>
              <a:t>Đây là nhà của tôi. Không phải nhà của bạn đâu, Rùa ạ!</a:t>
            </a:r>
          </a:p>
        </p:txBody>
      </p:sp>
      <p:pic>
        <p:nvPicPr>
          <p:cNvPr id="32779" name="Picture 11" descr="con chuo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2200" y="2971800"/>
            <a:ext cx="1106488"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2776"/>
                                        </p:tgtEl>
                                        <p:attrNameLst>
                                          <p:attrName>style.visibility</p:attrName>
                                        </p:attrNameLst>
                                      </p:cBhvr>
                                      <p:to>
                                        <p:strVal val="visible"/>
                                      </p:to>
                                    </p:set>
                                    <p:anim calcmode="lin" valueType="num">
                                      <p:cBhvr>
                                        <p:cTn id="7" dur="500" fill="hold"/>
                                        <p:tgtEl>
                                          <p:spTgt spid="32776"/>
                                        </p:tgtEl>
                                        <p:attrNameLst>
                                          <p:attrName>ppt_w</p:attrName>
                                        </p:attrNameLst>
                                      </p:cBhvr>
                                      <p:tavLst>
                                        <p:tav tm="0">
                                          <p:val>
                                            <p:fltVal val="0"/>
                                          </p:val>
                                        </p:tav>
                                        <p:tav tm="100000">
                                          <p:val>
                                            <p:strVal val="#ppt_w"/>
                                          </p:val>
                                        </p:tav>
                                      </p:tavLst>
                                    </p:anim>
                                    <p:anim calcmode="lin" valueType="num">
                                      <p:cBhvr>
                                        <p:cTn id="8" dur="500" fill="hold"/>
                                        <p:tgtEl>
                                          <p:spTgt spid="32776"/>
                                        </p:tgtEl>
                                        <p:attrNameLst>
                                          <p:attrName>ppt_h</p:attrName>
                                        </p:attrNameLst>
                                      </p:cBhvr>
                                      <p:tavLst>
                                        <p:tav tm="0">
                                          <p:val>
                                            <p:fltVal val="0"/>
                                          </p:val>
                                        </p:tav>
                                        <p:tav tm="100000">
                                          <p:val>
                                            <p:strVal val="#ppt_h"/>
                                          </p:val>
                                        </p:tav>
                                      </p:tavLst>
                                    </p:anim>
                                    <p:animEffect transition="in" filter="fade">
                                      <p:cBhvr>
                                        <p:cTn id="9" dur="500"/>
                                        <p:tgtEl>
                                          <p:spTgt spid="3277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2777"/>
                                        </p:tgtEl>
                                        <p:attrNameLst>
                                          <p:attrName>style.visibility</p:attrName>
                                        </p:attrNameLst>
                                      </p:cBhvr>
                                      <p:to>
                                        <p:strVal val="visible"/>
                                      </p:to>
                                    </p:set>
                                    <p:anim calcmode="lin" valueType="num">
                                      <p:cBhvr>
                                        <p:cTn id="12" dur="500" fill="hold"/>
                                        <p:tgtEl>
                                          <p:spTgt spid="32777"/>
                                        </p:tgtEl>
                                        <p:attrNameLst>
                                          <p:attrName>ppt_w</p:attrName>
                                        </p:attrNameLst>
                                      </p:cBhvr>
                                      <p:tavLst>
                                        <p:tav tm="0">
                                          <p:val>
                                            <p:fltVal val="0"/>
                                          </p:val>
                                        </p:tav>
                                        <p:tav tm="100000">
                                          <p:val>
                                            <p:strVal val="#ppt_w"/>
                                          </p:val>
                                        </p:tav>
                                      </p:tavLst>
                                    </p:anim>
                                    <p:anim calcmode="lin" valueType="num">
                                      <p:cBhvr>
                                        <p:cTn id="13" dur="500" fill="hold"/>
                                        <p:tgtEl>
                                          <p:spTgt spid="32777"/>
                                        </p:tgtEl>
                                        <p:attrNameLst>
                                          <p:attrName>ppt_h</p:attrName>
                                        </p:attrNameLst>
                                      </p:cBhvr>
                                      <p:tavLst>
                                        <p:tav tm="0">
                                          <p:val>
                                            <p:fltVal val="0"/>
                                          </p:val>
                                        </p:tav>
                                        <p:tav tm="100000">
                                          <p:val>
                                            <p:strVal val="#ppt_h"/>
                                          </p:val>
                                        </p:tav>
                                      </p:tavLst>
                                    </p:anim>
                                    <p:animEffect transition="in" filter="fade">
                                      <p:cBhvr>
                                        <p:cTn id="14" dur="500"/>
                                        <p:tgtEl>
                                          <p:spTgt spid="3277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3.33333E-6 0.01388 C -0.01893 0.01295 -0.02309 0.01619 -0.03473 0.00694 C -0.04236 0.0074 -0.05018 0.00694 -0.05782 0.00833 C -0.0625 0.00925 -0.06511 0.01619 -0.06806 0.01919 C -0.07066 0.0222 -0.075 0.02521 -0.07813 0.02752 C -0.08577 0.03977 -0.08525 0.03422 -0.10504 0.03307 C -0.11198 0.03122 -0.11164 0.02821 -0.11789 0.02613 C -0.12396 0.01966 -0.13091 0.01827 -0.13837 0.01388 C -0.14618 0.00925 -0.1382 0.01249 -0.14601 0.00972 C -0.15469 0.00347 -0.16337 0.00209 -0.17292 -0.00115 C -0.18195 -0.00763 -0.19202 -0.00485 -0.20243 -0.00393 C -0.20834 -0.00277 -0.21198 -4.10405E-6 -0.21771 0.00139 C -0.22257 0.00417 -0.22639 0.00555 -0.23177 0.00694 C -0.24653 0.00602 -0.25052 0.00555 -0.2625 0.00278 C -0.26893 -0.00185 -0.27709 -0.00346 -0.2842 -0.0067 C -0.28889 -0.00878 -0.29236 -0.01179 -0.29705 -0.01364 C -0.30226 -0.01942 -0.31181 -0.02196 -0.31875 -0.0245 C -0.32604 -0.02982 -0.31875 -0.02543 -0.33039 -0.02867 C -0.33386 -0.02982 -0.33698 -0.03144 -0.34045 -0.0326 C -0.34219 -0.03514 -0.34254 -0.03861 -0.34445 -0.04092 C -0.34792 -0.04578 -0.35608 -0.04508 -0.36111 -0.04647 C -0.36198 -0.04832 -0.36233 -0.05063 -0.36354 -0.05179 C -0.36459 -0.05294 -0.36632 -0.05248 -0.36736 -0.05318 C -0.37813 -0.05988 -0.36771 -0.05572 -0.37639 -0.05872 C -0.3783 -0.06081 -0.379 -0.06427 -0.3816 -0.06566 C -0.38438 -0.06705 -0.38854 -0.06705 -0.39167 -0.06705 " pathEditMode="relative" rAng="0" ptsTypes="fffffffffffffffffffffffffA">
                                      <p:cBhvr>
                                        <p:cTn id="18" dur="2000" fill="hold"/>
                                        <p:tgtEl>
                                          <p:spTgt spid="32771"/>
                                        </p:tgtEl>
                                        <p:attrNameLst>
                                          <p:attrName>ppt_x</p:attrName>
                                          <p:attrName>ppt_y</p:attrName>
                                        </p:attrNameLst>
                                      </p:cBhvr>
                                      <p:rCtr x="-19583" y="-2751"/>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xit" presetSubtype="0" fill="hold" grpId="1" nodeType="clickEffect">
                                  <p:stCondLst>
                                    <p:cond delay="0"/>
                                  </p:stCondLst>
                                  <p:childTnLst>
                                    <p:anim to="" calcmode="lin" valueType="num">
                                      <p:cBhvr>
                                        <p:cTn id="22" dur="1"/>
                                        <p:tgtEl>
                                          <p:spTgt spid="32776"/>
                                        </p:tgtEl>
                                        <p:attrNameLst>
                                          <p:attrName/>
                                        </p:attrNameLst>
                                      </p:cBhvr>
                                    </p:anim>
                                    <p:set>
                                      <p:cBhvr>
                                        <p:cTn id="23" dur="1" fill="hold">
                                          <p:stCondLst>
                                            <p:cond delay="0"/>
                                          </p:stCondLst>
                                        </p:cTn>
                                        <p:tgtEl>
                                          <p:spTgt spid="32776"/>
                                        </p:tgtEl>
                                        <p:attrNameLst>
                                          <p:attrName>style.visibility</p:attrName>
                                        </p:attrNameLst>
                                      </p:cBhvr>
                                      <p:to>
                                        <p:strVal val="hidden"/>
                                      </p:to>
                                    </p:set>
                                  </p:childTnLst>
                                </p:cTn>
                              </p:par>
                              <p:par>
                                <p:cTn id="24" presetID="24" presetClass="exit" presetSubtype="0" fill="hold" grpId="1" nodeType="withEffect">
                                  <p:stCondLst>
                                    <p:cond delay="0"/>
                                  </p:stCondLst>
                                  <p:childTnLst>
                                    <p:anim to="" calcmode="lin" valueType="num">
                                      <p:cBhvr>
                                        <p:cTn id="25" dur="1"/>
                                        <p:tgtEl>
                                          <p:spTgt spid="32777"/>
                                        </p:tgtEl>
                                        <p:attrNameLst>
                                          <p:attrName/>
                                        </p:attrNameLst>
                                      </p:cBhvr>
                                    </p:anim>
                                    <p:set>
                                      <p:cBhvr>
                                        <p:cTn id="26" dur="1" fill="hold">
                                          <p:stCondLst>
                                            <p:cond delay="0"/>
                                          </p:stCondLst>
                                        </p:cTn>
                                        <p:tgtEl>
                                          <p:spTgt spid="3277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repeatCount="3000" accel="50000" decel="50000" fill="hold" nodeType="clickEffect">
                                  <p:stCondLst>
                                    <p:cond delay="0"/>
                                  </p:stCondLst>
                                  <p:childTnLst>
                                    <p:animMotion origin="layout" path="M -6.11111E-6 1.6185E-6 C 0.00381 -0.00763 0.00763 -0.01596 0.01423 -0.01896 C 0.01475 -0.02104 0.01701 -0.02382 0.01579 -0.02544 C 0.01475 -0.02682 0.01336 -0.02289 0.01267 -0.02104 C 0.01128 -0.01781 0.01058 -0.01411 0.00954 -0.01064 C 0.0085 -0.00671 0.00555 0.00508 0.00954 -0.01272 C 0.01006 -0.0148 0.01058 -0.01688 0.0111 -0.01896 C 0.01058 -0.01341 0.00763 -0.00717 0.00954 -0.00208 C 0.01058 0.00046 0.01232 -0.02104 0.01579 -0.02104 C 0.01926 -0.02104 0.0111 -0.00856 0.0111 -0.00856 " pathEditMode="relative" ptsTypes="fffffffffA">
                                      <p:cBhvr>
                                        <p:cTn id="30" dur="2000" fill="hold"/>
                                        <p:tgtEl>
                                          <p:spTgt spid="32779"/>
                                        </p:tgtEl>
                                        <p:attrNameLst>
                                          <p:attrName>ppt_x</p:attrName>
                                          <p:attrName>ppt_y</p:attrName>
                                        </p:attrNameLst>
                                      </p:cBhvr>
                                    </p:animMotion>
                                  </p:childTnLst>
                                </p:cTn>
                              </p:par>
                              <p:par>
                                <p:cTn id="31" presetID="21" presetClass="entr" presetSubtype="4" fill="hold" grpId="0" nodeType="withEffect">
                                  <p:stCondLst>
                                    <p:cond delay="0"/>
                                  </p:stCondLst>
                                  <p:childTnLst>
                                    <p:set>
                                      <p:cBhvr>
                                        <p:cTn id="32" dur="1" fill="hold">
                                          <p:stCondLst>
                                            <p:cond delay="0"/>
                                          </p:stCondLst>
                                        </p:cTn>
                                        <p:tgtEl>
                                          <p:spTgt spid="32778"/>
                                        </p:tgtEl>
                                        <p:attrNameLst>
                                          <p:attrName>style.visibility</p:attrName>
                                        </p:attrNameLst>
                                      </p:cBhvr>
                                      <p:to>
                                        <p:strVal val="visible"/>
                                      </p:to>
                                    </p:set>
                                    <p:animEffect transition="in" filter="wheel(4)">
                                      <p:cBhvr>
                                        <p:cTn id="33" dur="2000"/>
                                        <p:tgtEl>
                                          <p:spTgt spid="32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animBg="1"/>
      <p:bldP spid="32776" grpId="1" animBg="1"/>
      <p:bldP spid="32777" grpId="0"/>
      <p:bldP spid="32777" grpId="1"/>
      <p:bldP spid="3277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ne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con ru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8200" y="4953000"/>
            <a:ext cx="19050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AutoShape 4"/>
          <p:cNvSpPr>
            <a:spLocks noChangeArrowheads="1"/>
          </p:cNvSpPr>
          <p:nvPr/>
        </p:nvSpPr>
        <p:spPr bwMode="auto">
          <a:xfrm>
            <a:off x="5867400" y="0"/>
            <a:ext cx="4495800" cy="2209800"/>
          </a:xfrm>
          <a:prstGeom prst="cloudCallout">
            <a:avLst>
              <a:gd name="adj1" fmla="val -24681"/>
              <a:gd name="adj2" fmla="val 69972"/>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b="1">
                <a:solidFill>
                  <a:srgbClr val="FF0000"/>
                </a:solidFill>
              </a:rPr>
              <a:t>Trông thấy dòng sông nhỏ, Rùa nghĩ : ”Có lẽ nhà mình ở dưới nước”. Thế là Rùa nhảy xuống sông. Bơi được một quãng ngắn, Rùa con đã mệt đứt cả hơi, đành bò lên bờ.</a:t>
            </a:r>
          </a:p>
        </p:txBody>
      </p:sp>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dissolve">
                                      <p:cBhvr>
                                        <p:cTn id="7" dur="500"/>
                                        <p:tgtEl>
                                          <p:spTgt spid="33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nodeType="clickEffect">
                                  <p:stCondLst>
                                    <p:cond delay="0"/>
                                  </p:stCondLst>
                                  <p:childTnLst>
                                    <p:animMotion origin="layout" path="M 0 0.03792 C -0.01372 0.02289 -0.0217 0.0104 -0.03802 -0.00023 C -0.04826 -0.01642 -0.05729 -0.01549 -0.07326 -0.02104 C -0.08056 -0.02382 -0.08472 -0.03353 -0.09236 -0.03515 C -0.09878 -0.0363 -0.10538 -0.03746 -0.11163 -0.03862 C -0.13976 -0.05896 -0.15104 -0.04162 -0.19115 -0.03862 C -0.24965 -0.03399 -0.22066 -0.03677 -0.27708 -0.03145 C -0.29149 -0.02752 -0.30885 -0.02451 -0.3217 -0.01757 C -0.33229 -0.01203 -0.33576 -0.0037 -0.34722 -0.00023 C -0.35556 0.00254 -0.37917 0.00162 -0.37917 0.01341 " pathEditMode="relative" rAng="0" ptsTypes="fffffffffA">
                                      <p:cBhvr>
                                        <p:cTn id="11" dur="2000" fill="hold"/>
                                        <p:tgtEl>
                                          <p:spTgt spid="33795"/>
                                        </p:tgtEl>
                                        <p:attrNameLst>
                                          <p:attrName>ppt_x</p:attrName>
                                          <p:attrName>ppt_y</p:attrName>
                                        </p:attrNameLst>
                                      </p:cBhvr>
                                      <p:rCtr x="-18958" y="-4855"/>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0" presetClass="path" presetSubtype="0" accel="50000" decel="50000" fill="hold" nodeType="clickEffect">
                                  <p:stCondLst>
                                    <p:cond delay="0"/>
                                  </p:stCondLst>
                                  <p:childTnLst>
                                    <p:animMotion origin="layout" path="M -0.48576 -0.01087 C -0.46944 -0.01156 -0.45295 -0.00994 -0.43663 -0.01295 C -0.42726 -0.01457 -0.44288 -0.02058 -0.44462 -0.02127 C -0.42361 -0.02359 -0.41649 -0.02266 -0.43351 -0.02983 C -0.44323 -0.02544 -0.44531 -0.02382 -0.46042 -0.02983 C -0.46198 -0.03052 -0.46007 -0.03445 -0.45885 -0.03607 C -0.45764 -0.03769 -0.45573 -0.03769 -0.45417 -0.03838 C -0.43941 -0.03468 -0.42778 -0.03122 -0.41285 -0.03399 C -0.41389 -0.03538 -0.41441 -0.03815 -0.41597 -0.03838 C -0.41875 -0.03885 -0.42118 -0.03607 -0.42396 -0.03607 C -0.43247 -0.03607 -0.4408 -0.03769 -0.44931 -0.03838 C -0.45243 -0.03977 -0.45573 -0.04116 -0.45885 -0.04255 C -0.46042 -0.04324 -0.46354 -0.04463 -0.46354 -0.0444 C -0.49722 -0.03376 -0.41615 -0.04047 -0.40174 -0.04255 C -0.37917 -0.06197 -0.4151 -0.05156 -0.42396 -0.05087 C -0.42934 -0.04902 -0.43299 -0.04324 -0.43819 -0.04255 C -0.44878 -0.04139 -0.45937 -0.04116 -0.46997 -0.04047 C -0.46181 -0.02914 -0.47083 -0.03954 -0.44774 -0.03399 C -0.44323 -0.03283 -0.43941 -0.02914 -0.43507 -0.02775 C -0.42969 -0.02312 -0.42448 -0.02174 -0.4191 -0.01711 C -0.41753 -0.01734 -0.40764 -0.01896 -0.40486 -0.02127 C -0.39392 -0.03006 -0.41076 -0.02174 -0.39687 -0.02775 C -0.3974 -0.0296 -0.39983 -0.04 -0.40174 -0.04047 C -0.40538 -0.04162 -0.40903 -0.03862 -0.41285 -0.03838 C -0.42865 -0.03723 -0.44462 -0.03677 -0.46042 -0.03607 C -0.46944 -0.03307 -0.47135 -0.03191 -0.48108 -0.03399 C -0.49236 -0.02914 -0.48872 -0.03353 -0.49375 -0.02359 C -0.47552 -0.00648 -0.49497 -0.02289 -0.44132 -0.01711 C -0.43802 -0.01665 -0.43194 -0.01295 -0.43194 -0.01272 C -0.41927 -0.01364 -0.40608 -0.01041 -0.39375 -0.01503 C -0.38854 -0.01688 -0.39306 -0.03399 -0.39531 -0.03607 C -0.40312 -0.04347 -0.41441 -0.03954 -0.42396 -0.04047 C -0.44236 -0.04648 -0.44167 -0.0474 -0.46354 -0.04463 C -0.47465 -0.04324 -0.47205 -0.04578 -0.47639 -0.04047 " pathEditMode="relative" rAng="0" ptsTypes="fffffffffffffffffffffffffffffffffA">
                                      <p:cBhvr>
                                        <p:cTn id="15" dur="5000" fill="hold"/>
                                        <p:tgtEl>
                                          <p:spTgt spid="33795"/>
                                        </p:tgtEl>
                                        <p:attrNameLst>
                                          <p:attrName>ppt_x</p:attrName>
                                          <p:attrName>ppt_y</p:attrName>
                                        </p:attrNameLst>
                                      </p:cBhvr>
                                      <p:rCtr x="4757" y="-2335"/>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0" presetClass="path" presetSubtype="0" accel="50000" decel="50000" fill="hold" nodeType="clickEffect">
                                  <p:stCondLst>
                                    <p:cond delay="0"/>
                                  </p:stCondLst>
                                  <p:childTnLst>
                                    <p:animMotion origin="layout" path="M -0.47639 -0.04047 C -0.4776 -0.04255 -0.47847 -0.04532 -0.47986 -0.04671 C -0.48125 -0.04856 -0.48351 -0.04786 -0.48472 -0.04994 C -0.48611 -0.05226 -0.48681 -0.05642 -0.48802 -0.05919 C -0.49045 -0.06474 -0.49306 -0.07099 -0.49618 -0.07515 C -0.50747 -0.08971 -0.51927 -0.10012 -0.53073 -0.1133 C -0.53698 -0.12 -0.54236 -0.1311 -0.54896 -0.13526 C -0.55295 -0.14289 -0.55556 -0.1489 -0.56042 -0.15422 C -0.56736 -0.16185 -0.57465 -0.1637 -0.58003 -0.17642 C -0.58368 -0.1852 -0.58351 -0.18821 -0.58837 -0.19538 C -0.59149 -0.2 -0.59826 -0.20786 -0.59826 -0.20763 C -0.60521 -0.22613 -0.61806 -0.24486 -0.62951 -0.25226 C -0.63542 -0.25596 -0.64028 -0.25596 -0.64583 -0.26174 " pathEditMode="relative" rAng="0" ptsTypes="ffffffffffffA">
                                      <p:cBhvr>
                                        <p:cTn id="19" dur="2000" fill="hold"/>
                                        <p:tgtEl>
                                          <p:spTgt spid="33795"/>
                                        </p:tgtEl>
                                        <p:attrNameLst>
                                          <p:attrName>ppt_x</p:attrName>
                                          <p:attrName>ppt_y</p:attrName>
                                        </p:attrNameLst>
                                      </p:cBhvr>
                                      <p:rCtr x="-8472" y="-110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ne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descr="con ru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146494" flipH="1">
            <a:off x="5105400" y="2133600"/>
            <a:ext cx="29718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mon d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3324225"/>
            <a:ext cx="4267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oc sen1"/>
          <p:cNvPicPr>
            <a:picLocks noChangeAspect="1" noChangeArrowheads="1"/>
          </p:cNvPicPr>
          <p:nvPr/>
        </p:nvPicPr>
        <p:blipFill>
          <a:blip r:embed="rId5">
            <a:clrChange>
              <a:clrFrom>
                <a:srgbClr val="EBF3F5"/>
              </a:clrFrom>
              <a:clrTo>
                <a:srgbClr val="EBF3F5">
                  <a:alpha val="0"/>
                </a:srgbClr>
              </a:clrTo>
            </a:clrChange>
            <a:extLst>
              <a:ext uri="{28A0092B-C50C-407E-A947-70E740481C1C}">
                <a14:useLocalDpi xmlns:a14="http://schemas.microsoft.com/office/drawing/2010/main" val="0"/>
              </a:ext>
            </a:extLst>
          </a:blip>
          <a:srcRect/>
          <a:stretch>
            <a:fillRect/>
          </a:stretch>
        </p:blipFill>
        <p:spPr bwMode="auto">
          <a:xfrm rot="21546817" flipH="1">
            <a:off x="2224088" y="1643063"/>
            <a:ext cx="2514600"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descr="dau rua"/>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832111" flipH="1">
            <a:off x="5048250" y="2162175"/>
            <a:ext cx="9413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descr="rua quay dau"/>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7800" y="1600200"/>
            <a:ext cx="28194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AutoShape 8"/>
          <p:cNvSpPr>
            <a:spLocks noChangeArrowheads="1"/>
          </p:cNvSpPr>
          <p:nvPr/>
        </p:nvSpPr>
        <p:spPr bwMode="auto">
          <a:xfrm>
            <a:off x="6324600" y="0"/>
            <a:ext cx="4343400" cy="1828800"/>
          </a:xfrm>
          <a:prstGeom prst="cloudCallout">
            <a:avLst>
              <a:gd name="adj1" fmla="val -20722"/>
              <a:gd name="adj2" fmla="val 69968"/>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FF"/>
                </a:solidFill>
              </a:rPr>
              <a:t>Gặp Ốc Sên Rùa lại hỏi: “Bạn có biết nhà của tớ ở đâu không?”</a:t>
            </a:r>
          </a:p>
        </p:txBody>
      </p:sp>
      <p:sp>
        <p:nvSpPr>
          <p:cNvPr id="34825" name="AutoShape 9"/>
          <p:cNvSpPr>
            <a:spLocks noChangeArrowheads="1"/>
          </p:cNvSpPr>
          <p:nvPr/>
        </p:nvSpPr>
        <p:spPr bwMode="auto">
          <a:xfrm>
            <a:off x="1524000" y="0"/>
            <a:ext cx="3352800" cy="1752600"/>
          </a:xfrm>
          <a:prstGeom prst="wedgeEllipseCallout">
            <a:avLst>
              <a:gd name="adj1" fmla="val 27509"/>
              <a:gd name="adj2" fmla="val 76722"/>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0000"/>
                </a:solidFill>
              </a:rPr>
              <a:t>Ốc Sên cười, nói: “ Bạn hãy nhìn tớ đây rồi hãy nhìn lại lưng mình mà xem”</a:t>
            </a:r>
          </a:p>
        </p:txBody>
      </p:sp>
      <p:sp>
        <p:nvSpPr>
          <p:cNvPr id="34826" name="AutoShape 10"/>
          <p:cNvSpPr>
            <a:spLocks noChangeArrowheads="1"/>
          </p:cNvSpPr>
          <p:nvPr/>
        </p:nvSpPr>
        <p:spPr bwMode="auto">
          <a:xfrm>
            <a:off x="6629400" y="0"/>
            <a:ext cx="4038600" cy="1905000"/>
          </a:xfrm>
          <a:prstGeom prst="cloudCallout">
            <a:avLst>
              <a:gd name="adj1" fmla="val -44222"/>
              <a:gd name="adj2" fmla="val 5558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b="1">
                <a:solidFill>
                  <a:srgbClr val="FF0000"/>
                </a:solidFill>
              </a:rPr>
              <a:t>Bấy giờ Rùa Con mới quay đầu nhìn lại lưng mình. Nó tủm tỉm cười và nói với Ốc Sên: “Cảm ơn bạn nhé! Nhờ có bạn mà tớ đã tìm được nhà của mình rồi”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824"/>
                                        </p:tgtEl>
                                        <p:attrNameLst>
                                          <p:attrName>style.visibility</p:attrName>
                                        </p:attrNameLst>
                                      </p:cBhvr>
                                      <p:to>
                                        <p:strVal val="visible"/>
                                      </p:to>
                                    </p:set>
                                    <p:animEffect transition="in" filter="checkerboard(across)">
                                      <p:cBhvr>
                                        <p:cTn id="7" dur="500"/>
                                        <p:tgtEl>
                                          <p:spTgt spid="348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checkerboard(across)">
                                      <p:cBhvr>
                                        <p:cTn id="12" dur="500"/>
                                        <p:tgtEl>
                                          <p:spTgt spid="348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0" presetClass="path" presetSubtype="0" repeatCount="2000" accel="50000" decel="50000" fill="hold" nodeType="clickEffect">
                                  <p:stCondLst>
                                    <p:cond delay="0"/>
                                  </p:stCondLst>
                                  <p:childTnLst>
                                    <p:animMotion origin="layout" path="M -3.61111E-6 -4.85549E-6 C -0.00538 -0.00462 -0.00729 -0.01063 -0.01285 -0.0148 C -0.01493 -0.01641 -0.02135 -0.01896 -0.0191 -0.01896 C -0.0158 -0.01896 -0.00955 -0.0148 -0.00955 -0.0148 C 0.00139 -0.00509 0.00365 -0.00462 -0.00486 -0.00832 C -0.00695 -0.01133 -0.0191 -0.01965 -0.0191 -0.02104 C -0.0191 -0.02381 -0.01493 -0.01988 -0.01285 -0.01896 C -0.00972 -0.0178 -0.00642 -0.01618 -0.0033 -0.0148 C -0.00174 -0.0141 0.00156 -0.01272 0.00156 -0.01272 " pathEditMode="relative" ptsTypes="ffffffffA">
                                      <p:cBhvr>
                                        <p:cTn id="16" dur="2000" fill="hold"/>
                                        <p:tgtEl>
                                          <p:spTgt spid="34822"/>
                                        </p:tgtEl>
                                        <p:attrNameLst>
                                          <p:attrName>ppt_x</p:attrName>
                                          <p:attrName>ppt_y</p:attrName>
                                        </p:attrNameLst>
                                      </p:cBhvr>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xit" presetSubtype="0" fill="hold" grpId="1" nodeType="clickEffect">
                                  <p:stCondLst>
                                    <p:cond delay="0"/>
                                  </p:stCondLst>
                                  <p:childTnLst>
                                    <p:anim calcmode="lin" valueType="num">
                                      <p:cBhvr>
                                        <p:cTn id="20" dur="3000"/>
                                        <p:tgtEl>
                                          <p:spTgt spid="34824"/>
                                        </p:tgtEl>
                                        <p:attrNameLst>
                                          <p:attrName>ppt_x</p:attrName>
                                        </p:attrNameLst>
                                      </p:cBhvr>
                                      <p:tavLst>
                                        <p:tav tm="0">
                                          <p:val>
                                            <p:strVal val="ppt_x"/>
                                          </p:val>
                                        </p:tav>
                                        <p:tav tm="100000">
                                          <p:val>
                                            <p:strVal val="ppt_x-.2"/>
                                          </p:val>
                                        </p:tav>
                                      </p:tavLst>
                                    </p:anim>
                                    <p:anim calcmode="lin" valueType="num">
                                      <p:cBhvr>
                                        <p:cTn id="21" dur="3000"/>
                                        <p:tgtEl>
                                          <p:spTgt spid="34824"/>
                                        </p:tgtEl>
                                        <p:attrNameLst>
                                          <p:attrName>ppt_y</p:attrName>
                                        </p:attrNameLst>
                                      </p:cBhvr>
                                      <p:tavLst>
                                        <p:tav tm="0">
                                          <p:val>
                                            <p:strVal val="ppt_y"/>
                                          </p:val>
                                        </p:tav>
                                        <p:tav tm="100000">
                                          <p:val>
                                            <p:strVal val="ppt_y"/>
                                          </p:val>
                                        </p:tav>
                                      </p:tavLst>
                                    </p:anim>
                                    <p:animEffect transition="out" filter="fade">
                                      <p:cBhvr>
                                        <p:cTn id="22" dur="3000"/>
                                        <p:tgtEl>
                                          <p:spTgt spid="34824"/>
                                        </p:tgtEl>
                                      </p:cBhvr>
                                    </p:animEffect>
                                    <p:set>
                                      <p:cBhvr>
                                        <p:cTn id="23" dur="1" fill="hold">
                                          <p:stCondLst>
                                            <p:cond delay="2999"/>
                                          </p:stCondLst>
                                        </p:cTn>
                                        <p:tgtEl>
                                          <p:spTgt spid="34824"/>
                                        </p:tgtEl>
                                        <p:attrNameLst>
                                          <p:attrName>style.visibility</p:attrName>
                                        </p:attrNameLst>
                                      </p:cBhvr>
                                      <p:to>
                                        <p:strVal val="hidden"/>
                                      </p:to>
                                    </p:set>
                                  </p:childTnLst>
                                </p:cTn>
                              </p:par>
                              <p:par>
                                <p:cTn id="24" presetID="0" presetClass="path" presetSubtype="0" repeatCount="3000" accel="50000" decel="50000" fill="hold" nodeType="withEffect">
                                  <p:stCondLst>
                                    <p:cond delay="0"/>
                                  </p:stCondLst>
                                  <p:childTnLst>
                                    <p:animMotion origin="layout" path="M -2.22222E-6 -3.00578E-6 C 0.00053 -0.00416 0.00157 -0.01271 0.00157 -0.01271 C 0.00365 -0.01202 0.00695 -0.01318 0.00799 -0.01063 C 0.00886 -0.00832 0.0066 -0.00508 0.00487 -0.00416 C 0.00278 -0.00323 0.00053 -0.00555 -0.00156 -0.00624 C -2.22222E-6 -0.00693 0.00244 -0.01063 0.00313 -0.00855 C 0.004 -0.00624 0.00174 -0.003 -2.22222E-6 -0.00208 C -0.0019 -0.00092 -0.01111 -0.00994 -2.22222E-6 -3.00578E-6 Z " pathEditMode="relative" ptsTypes="ffffffff">
                                      <p:cBhvr>
                                        <p:cTn id="25" dur="3000" fill="hold"/>
                                        <p:tgtEl>
                                          <p:spTgt spid="34821"/>
                                        </p:tgtEl>
                                        <p:attrNameLst>
                                          <p:attrName>ppt_x</p:attrName>
                                          <p:attrName>ppt_y</p:attrName>
                                        </p:attrNameLst>
                                      </p:cBhvr>
                                    </p:animMotion>
                                  </p:childTnLst>
                                </p:cTn>
                              </p:par>
                              <p:par>
                                <p:cTn id="26" presetID="14" presetClass="entr" presetSubtype="10" fill="hold" grpId="0" nodeType="withEffect">
                                  <p:stCondLst>
                                    <p:cond delay="0"/>
                                  </p:stCondLst>
                                  <p:childTnLst>
                                    <p:set>
                                      <p:cBhvr>
                                        <p:cTn id="27" dur="1" fill="hold">
                                          <p:stCondLst>
                                            <p:cond delay="0"/>
                                          </p:stCondLst>
                                        </p:cTn>
                                        <p:tgtEl>
                                          <p:spTgt spid="34825"/>
                                        </p:tgtEl>
                                        <p:attrNameLst>
                                          <p:attrName>style.visibility</p:attrName>
                                        </p:attrNameLst>
                                      </p:cBhvr>
                                      <p:to>
                                        <p:strVal val="visible"/>
                                      </p:to>
                                    </p:set>
                                    <p:animEffect transition="in" filter="randombar(horizontal)">
                                      <p:cBhvr>
                                        <p:cTn id="28" dur="500"/>
                                        <p:tgtEl>
                                          <p:spTgt spid="3482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nodeType="clickEffect">
                                  <p:stCondLst>
                                    <p:cond delay="0"/>
                                  </p:stCondLst>
                                  <p:childTnLst>
                                    <p:animEffect transition="out" filter="fade">
                                      <p:cBhvr>
                                        <p:cTn id="32" dur="2000"/>
                                        <p:tgtEl>
                                          <p:spTgt spid="34819"/>
                                        </p:tgtEl>
                                      </p:cBhvr>
                                    </p:animEffect>
                                    <p:set>
                                      <p:cBhvr>
                                        <p:cTn id="33" dur="1" fill="hold">
                                          <p:stCondLst>
                                            <p:cond delay="1999"/>
                                          </p:stCondLst>
                                        </p:cTn>
                                        <p:tgtEl>
                                          <p:spTgt spid="3481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2000"/>
                                        <p:tgtEl>
                                          <p:spTgt spid="34822"/>
                                        </p:tgtEl>
                                      </p:cBhvr>
                                    </p:animEffect>
                                    <p:set>
                                      <p:cBhvr>
                                        <p:cTn id="36" dur="1" fill="hold">
                                          <p:stCondLst>
                                            <p:cond delay="1999"/>
                                          </p:stCondLst>
                                        </p:cTn>
                                        <p:tgtEl>
                                          <p:spTgt spid="34822"/>
                                        </p:tgtEl>
                                        <p:attrNameLst>
                                          <p:attrName>style.visibility</p:attrName>
                                        </p:attrNameLst>
                                      </p:cBhvr>
                                      <p:to>
                                        <p:strVal val="hidden"/>
                                      </p:to>
                                    </p:set>
                                  </p:childTnLst>
                                </p:cTn>
                              </p:par>
                              <p:par>
                                <p:cTn id="37" presetID="2" presetClass="exit" presetSubtype="4" fill="hold" grpId="1" nodeType="withEffect">
                                  <p:stCondLst>
                                    <p:cond delay="0"/>
                                  </p:stCondLst>
                                  <p:childTnLst>
                                    <p:anim calcmode="lin" valueType="num">
                                      <p:cBhvr additive="base">
                                        <p:cTn id="38" dur="500"/>
                                        <p:tgtEl>
                                          <p:spTgt spid="34825"/>
                                        </p:tgtEl>
                                        <p:attrNameLst>
                                          <p:attrName>ppt_x</p:attrName>
                                        </p:attrNameLst>
                                      </p:cBhvr>
                                      <p:tavLst>
                                        <p:tav tm="0">
                                          <p:val>
                                            <p:strVal val="ppt_x"/>
                                          </p:val>
                                        </p:tav>
                                        <p:tav tm="100000">
                                          <p:val>
                                            <p:strVal val="ppt_x"/>
                                          </p:val>
                                        </p:tav>
                                      </p:tavLst>
                                    </p:anim>
                                    <p:anim calcmode="lin" valueType="num">
                                      <p:cBhvr additive="base">
                                        <p:cTn id="39" dur="500"/>
                                        <p:tgtEl>
                                          <p:spTgt spid="34825"/>
                                        </p:tgtEl>
                                        <p:attrNameLst>
                                          <p:attrName>ppt_y</p:attrName>
                                        </p:attrNameLst>
                                      </p:cBhvr>
                                      <p:tavLst>
                                        <p:tav tm="0">
                                          <p:val>
                                            <p:strVal val="ppt_y"/>
                                          </p:val>
                                        </p:tav>
                                        <p:tav tm="100000">
                                          <p:val>
                                            <p:strVal val="1+ppt_h/2"/>
                                          </p:val>
                                        </p:tav>
                                      </p:tavLst>
                                    </p:anim>
                                    <p:set>
                                      <p:cBhvr>
                                        <p:cTn id="40" dur="1" fill="hold">
                                          <p:stCondLst>
                                            <p:cond delay="499"/>
                                          </p:stCondLst>
                                        </p:cTn>
                                        <p:tgtEl>
                                          <p:spTgt spid="34825"/>
                                        </p:tgtEl>
                                        <p:attrNameLst>
                                          <p:attrName>style.visibility</p:attrName>
                                        </p:attrNameLst>
                                      </p:cBhvr>
                                      <p:to>
                                        <p:strVal val="hidden"/>
                                      </p:to>
                                    </p:set>
                                  </p:childTnLst>
                                </p:cTn>
                              </p:par>
                              <p:par>
                                <p:cTn id="41" presetID="12" presetClass="entr" presetSubtype="4" fill="hold" grpId="0" nodeType="withEffect">
                                  <p:stCondLst>
                                    <p:cond delay="0"/>
                                  </p:stCondLst>
                                  <p:childTnLst>
                                    <p:set>
                                      <p:cBhvr>
                                        <p:cTn id="42" dur="1" fill="hold">
                                          <p:stCondLst>
                                            <p:cond delay="0"/>
                                          </p:stCondLst>
                                        </p:cTn>
                                        <p:tgtEl>
                                          <p:spTgt spid="34826"/>
                                        </p:tgtEl>
                                        <p:attrNameLst>
                                          <p:attrName>style.visibility</p:attrName>
                                        </p:attrNameLst>
                                      </p:cBhvr>
                                      <p:to>
                                        <p:strVal val="visible"/>
                                      </p:to>
                                    </p:set>
                                    <p:animEffect transition="in" filter="slide(fromBottom)">
                                      <p:cBhvr>
                                        <p:cTn id="43" dur="500"/>
                                        <p:tgtEl>
                                          <p:spTgt spid="34826"/>
                                        </p:tgtEl>
                                      </p:cBhvr>
                                    </p:animEffect>
                                  </p:childTnLst>
                                </p:cTn>
                              </p:par>
                              <p:par>
                                <p:cTn id="44" presetID="10" presetClass="entr" presetSubtype="0" fill="hold" nodeType="withEffect">
                                  <p:stCondLst>
                                    <p:cond delay="0"/>
                                  </p:stCondLst>
                                  <p:childTnLst>
                                    <p:set>
                                      <p:cBhvr>
                                        <p:cTn id="45" dur="1" fill="hold">
                                          <p:stCondLst>
                                            <p:cond delay="0"/>
                                          </p:stCondLst>
                                        </p:cTn>
                                        <p:tgtEl>
                                          <p:spTgt spid="34823"/>
                                        </p:tgtEl>
                                        <p:attrNameLst>
                                          <p:attrName>style.visibility</p:attrName>
                                        </p:attrNameLst>
                                      </p:cBhvr>
                                      <p:to>
                                        <p:strVal val="visible"/>
                                      </p:to>
                                    </p:set>
                                    <p:animEffect transition="in" filter="fade">
                                      <p:cBhvr>
                                        <p:cTn id="46" dur="1000"/>
                                        <p:tgtEl>
                                          <p:spTgt spid="3482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0" presetClass="path" presetSubtype="0" repeatCount="2000" accel="50000" decel="50000" fill="hold" nodeType="clickEffect">
                                  <p:stCondLst>
                                    <p:cond delay="0"/>
                                  </p:stCondLst>
                                  <p:childTnLst>
                                    <p:animMotion origin="layout" path="M -1.38889E-6 -6.18497E-6 C 0.00174 -0.00694 0.00399 -0.01157 0.00781 -0.01689 C 0.01007 -0.00741 0.00938 0.01687 0.01268 -0.01041 C 0.0132 -0.00417 0.01215 0.00277 0.01424 0.00855 C 0.01493 0.01063 0.01858 0.00855 0.01893 0.00647 C 0.01945 0.00346 0.01684 0.00069 0.0158 -0.00209 C 0.01372 -0.00139 0.01077 -0.00232 0.00938 -6.18497E-6 C 0.00712 0.00346 0.00625 0.01271 0.00625 0.01271 C 0.00938 0.02589 0.01111 0.02335 0.02222 0.02126 C 0.02344 0.01595 0.02691 0.00647 0.02049 0.0023 C 0.01667 -0.00024 0.01198 0.00369 0.00781 0.00439 C 0.0099 0.0178 0.00903 0.0171 0.01893 0.0171 " pathEditMode="relative" ptsTypes="fffffffffffA">
                                      <p:cBhvr>
                                        <p:cTn id="50" dur="3000" fill="hold"/>
                                        <p:tgtEl>
                                          <p:spTgt spid="3482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animBg="1"/>
      <p:bldP spid="34824" grpId="1" animBg="1"/>
      <p:bldP spid="34825" grpId="0" animBg="1"/>
      <p:bldP spid="34825" grpId="1" animBg="1"/>
      <p:bldP spid="348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9" name="WordArt 5"/>
          <p:cNvSpPr>
            <a:spLocks noChangeArrowheads="1" noChangeShapeType="1" noTextEdit="1"/>
          </p:cNvSpPr>
          <p:nvPr/>
        </p:nvSpPr>
        <p:spPr bwMode="auto">
          <a:xfrm>
            <a:off x="2627313" y="1600200"/>
            <a:ext cx="7924800" cy="160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oubleWave1">
              <a:avLst>
                <a:gd name="adj1" fmla="val 6500"/>
                <a:gd name="adj2" fmla="val 0"/>
              </a:avLst>
            </a:prstTxWarp>
          </a:bodyPr>
          <a:lstStyle/>
          <a:p>
            <a:pPr algn="ctr"/>
            <a:r>
              <a:rPr lang="en-US" sz="3600" kern="10">
                <a:solidFill>
                  <a:srgbClr val="0000FF"/>
                </a:solidFill>
                <a:effectLst>
                  <a:outerShdw blurRad="38100" dist="19049" dir="2700000" algn="tl" rotWithShape="0">
                    <a:schemeClr val="tx1">
                      <a:alpha val="39998"/>
                    </a:schemeClr>
                  </a:outerShdw>
                </a:effectLst>
                <a:latin typeface="Times New Roman" panose="02020603050405020304" pitchFamily="18" charset="0"/>
                <a:cs typeface="Times New Roman" panose="02020603050405020304" pitchFamily="18" charset="0"/>
              </a:rPr>
              <a:t>Câu hỏi đàm thoại giúp trẻ hiểu nội dung câu chuyện</a:t>
            </a:r>
          </a:p>
        </p:txBody>
      </p:sp>
      <p:sp>
        <p:nvSpPr>
          <p:cNvPr id="9222" name="WordArt 6"/>
          <p:cNvSpPr>
            <a:spLocks noChangeArrowheads="1" noChangeShapeType="1" noTextEdit="1"/>
          </p:cNvSpPr>
          <p:nvPr/>
        </p:nvSpPr>
        <p:spPr bwMode="auto">
          <a:xfrm>
            <a:off x="3124200" y="3200400"/>
            <a:ext cx="6931025" cy="806450"/>
          </a:xfrm>
          <a:prstGeom prst="rect">
            <a:avLst/>
          </a:prstGeom>
        </p:spPr>
        <p:txBody>
          <a:bodyPr wrap="none" fromWordArt="1">
            <a:prstTxWarp prst="textPlain">
              <a:avLst>
                <a:gd name="adj" fmla="val 50000"/>
              </a:avLst>
            </a:prstTxWarp>
          </a:bodyPr>
          <a:lstStyle/>
          <a:p>
            <a:pPr algn="ctr"/>
            <a:r>
              <a:rPr lang="en-US" sz="3600" b="1" kern="10">
                <a:ln w="9525">
                  <a:solidFill>
                    <a:schemeClr val="bg1"/>
                  </a:solidFill>
                  <a:round/>
                  <a:headEnd/>
                  <a:tailEnd/>
                </a:ln>
                <a:solidFill>
                  <a:srgbClr val="FF0000"/>
                </a:solidFill>
                <a:effectLst>
                  <a:outerShdw blurRad="12700" dist="38100" dir="2700000" algn="tl" rotWithShape="0">
                    <a:srgbClr val="7F7F7F"/>
                  </a:outerShdw>
                </a:effectLst>
                <a:latin typeface="Times New Roman" panose="02020603050405020304" pitchFamily="18" charset="0"/>
                <a:cs typeface="Times New Roman" panose="02020603050405020304" pitchFamily="18" charset="0"/>
              </a:rPr>
              <a:t>- Cô vừa kể cho các con nghe câu chuyện gì?</a:t>
            </a:r>
          </a:p>
        </p:txBody>
      </p:sp>
      <p:sp>
        <p:nvSpPr>
          <p:cNvPr id="5" name="WordArt 6"/>
          <p:cNvSpPr>
            <a:spLocks noChangeArrowheads="1" noChangeShapeType="1" noTextEdit="1"/>
          </p:cNvSpPr>
          <p:nvPr/>
        </p:nvSpPr>
        <p:spPr bwMode="auto">
          <a:xfrm>
            <a:off x="3124200" y="4051300"/>
            <a:ext cx="6931025" cy="546100"/>
          </a:xfrm>
          <a:prstGeom prst="rect">
            <a:avLst/>
          </a:prstGeom>
        </p:spPr>
        <p:txBody>
          <a:bodyPr wrap="none" fromWordArt="1">
            <a:prstTxWarp prst="textPlain">
              <a:avLst>
                <a:gd name="adj" fmla="val 50000"/>
              </a:avLst>
            </a:prstTxWarp>
          </a:bodyPr>
          <a:lstStyle/>
          <a:p>
            <a:pPr algn="ctr"/>
            <a:r>
              <a:rPr lang="en-US" sz="2800" b="1" kern="10">
                <a:ln w="9525">
                  <a:solidFill>
                    <a:schemeClr val="bg1"/>
                  </a:solidFill>
                  <a:round/>
                  <a:headEnd/>
                  <a:tailEnd/>
                </a:ln>
                <a:solidFill>
                  <a:srgbClr val="FF0000"/>
                </a:solidFill>
                <a:effectLst>
                  <a:outerShdw blurRad="12700" dist="38100" dir="2700000" algn="tl" rotWithShape="0">
                    <a:srgbClr val="7F7F7F"/>
                  </a:outerShdw>
                </a:effectLst>
                <a:latin typeface="Times New Roman" panose="02020603050405020304" pitchFamily="18" charset="0"/>
                <a:cs typeface="Times New Roman" panose="02020603050405020304" pitchFamily="18" charset="0"/>
              </a:rPr>
              <a:t>- Trong chuyện có những nhân vật nào</a:t>
            </a:r>
          </a:p>
        </p:txBody>
      </p:sp>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strips(downLeft)">
                                      <p:cBhvr>
                                        <p:cTn id="7" dur="500"/>
                                        <p:tgtEl>
                                          <p:spTgt spid="92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strips(downLeft)">
                                      <p:cBhvr>
                                        <p:cTn id="12" dur="500"/>
                                        <p:tgtEl>
                                          <p:spTgt spid="92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922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nen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rua quay dau"/>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96200" y="4972050"/>
            <a:ext cx="2133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ong bay"/>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0400" y="1981200"/>
            <a:ext cx="10668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descr="oc sen1"/>
          <p:cNvPicPr>
            <a:picLocks noChangeAspect="1" noChangeArrowheads="1"/>
          </p:cNvPicPr>
          <p:nvPr/>
        </p:nvPicPr>
        <p:blipFill>
          <a:blip r:embed="rId5">
            <a:clrChange>
              <a:clrFrom>
                <a:srgbClr val="EFF4F8"/>
              </a:clrFrom>
              <a:clrTo>
                <a:srgbClr val="EFF4F8">
                  <a:alpha val="0"/>
                </a:srgbClr>
              </a:clrTo>
            </a:clrChange>
            <a:extLst>
              <a:ext uri="{28A0092B-C50C-407E-A947-70E740481C1C}">
                <a14:useLocalDpi xmlns:a14="http://schemas.microsoft.com/office/drawing/2010/main" val="0"/>
              </a:ext>
            </a:extLst>
          </a:blip>
          <a:srcRect/>
          <a:stretch>
            <a:fillRect/>
          </a:stretch>
        </p:blipFill>
        <p:spPr bwMode="auto">
          <a:xfrm>
            <a:off x="4267200" y="4038600"/>
            <a:ext cx="2057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descr="con chuo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4495800"/>
            <a:ext cx="16002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9" descr="ong bay"/>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0" y="2667000"/>
            <a:ext cx="10668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10" descr="ong bay"/>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1905000"/>
            <a:ext cx="1066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randombar(horizontal)">
                                      <p:cBhvr>
                                        <p:cTn id="7" dur="1000"/>
                                        <p:tgtEl>
                                          <p:spTgt spid="297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29703"/>
                                        </p:tgtEl>
                                        <p:attrNameLst>
                                          <p:attrName>style.visibility</p:attrName>
                                        </p:attrNameLst>
                                      </p:cBhvr>
                                      <p:to>
                                        <p:strVal val="visible"/>
                                      </p:to>
                                    </p:set>
                                    <p:anim calcmode="lin" valueType="num">
                                      <p:cBhvr>
                                        <p:cTn id="12" dur="1000" fill="hold"/>
                                        <p:tgtEl>
                                          <p:spTgt spid="29703"/>
                                        </p:tgtEl>
                                        <p:attrNameLst>
                                          <p:attrName>ppt_w</p:attrName>
                                        </p:attrNameLst>
                                      </p:cBhvr>
                                      <p:tavLst>
                                        <p:tav tm="0">
                                          <p:val>
                                            <p:fltVal val="0"/>
                                          </p:val>
                                        </p:tav>
                                        <p:tav tm="100000">
                                          <p:val>
                                            <p:strVal val="#ppt_w"/>
                                          </p:val>
                                        </p:tav>
                                      </p:tavLst>
                                    </p:anim>
                                    <p:anim calcmode="lin" valueType="num">
                                      <p:cBhvr>
                                        <p:cTn id="13" dur="1000" fill="hold"/>
                                        <p:tgtEl>
                                          <p:spTgt spid="29703"/>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nodeType="clickEffect">
                                  <p:stCondLst>
                                    <p:cond delay="0"/>
                                  </p:stCondLst>
                                  <p:childTnLst>
                                    <p:set>
                                      <p:cBhvr>
                                        <p:cTn id="17" dur="1" fill="hold">
                                          <p:stCondLst>
                                            <p:cond delay="0"/>
                                          </p:stCondLst>
                                        </p:cTn>
                                        <p:tgtEl>
                                          <p:spTgt spid="14344"/>
                                        </p:tgtEl>
                                        <p:attrNameLst>
                                          <p:attrName>style.visibility</p:attrName>
                                        </p:attrNameLst>
                                      </p:cBhvr>
                                      <p:to>
                                        <p:strVal val="visible"/>
                                      </p:to>
                                    </p:set>
                                    <p:animEffect transition="in" filter="strips(downLeft)">
                                      <p:cBhvr>
                                        <p:cTn id="18" dur="1000"/>
                                        <p:tgtEl>
                                          <p:spTgt spid="1434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nodeType="clickEffect">
                                  <p:stCondLst>
                                    <p:cond delay="0"/>
                                  </p:stCondLst>
                                  <p:childTnLst>
                                    <p:set>
                                      <p:cBhvr>
                                        <p:cTn id="22" dur="1" fill="hold">
                                          <p:stCondLst>
                                            <p:cond delay="0"/>
                                          </p:stCondLst>
                                        </p:cTn>
                                        <p:tgtEl>
                                          <p:spTgt spid="29702"/>
                                        </p:tgtEl>
                                        <p:attrNameLst>
                                          <p:attrName>style.visibility</p:attrName>
                                        </p:attrNameLst>
                                      </p:cBhvr>
                                      <p:to>
                                        <p:strVal val="visible"/>
                                      </p:to>
                                    </p:set>
                                    <p:anim calcmode="lin" valueType="num">
                                      <p:cBhvr>
                                        <p:cTn id="23" dur="1000" fill="hold"/>
                                        <p:tgtEl>
                                          <p:spTgt spid="29702"/>
                                        </p:tgtEl>
                                        <p:attrNameLst>
                                          <p:attrName>ppt_w</p:attrName>
                                        </p:attrNameLst>
                                      </p:cBhvr>
                                      <p:tavLst>
                                        <p:tav tm="0">
                                          <p:val>
                                            <p:strVal val="#ppt_w*0.70"/>
                                          </p:val>
                                        </p:tav>
                                        <p:tav tm="100000">
                                          <p:val>
                                            <p:strVal val="#ppt_w"/>
                                          </p:val>
                                        </p:tav>
                                      </p:tavLst>
                                    </p:anim>
                                    <p:anim calcmode="lin" valueType="num">
                                      <p:cBhvr>
                                        <p:cTn id="24" dur="1000" fill="hold"/>
                                        <p:tgtEl>
                                          <p:spTgt spid="29702"/>
                                        </p:tgtEl>
                                        <p:attrNameLst>
                                          <p:attrName>ppt_h</p:attrName>
                                        </p:attrNameLst>
                                      </p:cBhvr>
                                      <p:tavLst>
                                        <p:tav tm="0">
                                          <p:val>
                                            <p:strVal val="#ppt_h"/>
                                          </p:val>
                                        </p:tav>
                                        <p:tav tm="100000">
                                          <p:val>
                                            <p:strVal val="#ppt_h"/>
                                          </p:val>
                                        </p:tav>
                                      </p:tavLst>
                                    </p:anim>
                                    <p:animEffect transition="in" filter="fade">
                                      <p:cBhvr>
                                        <p:cTn id="25" dur="1000"/>
                                        <p:tgtEl>
                                          <p:spTgt spid="29702"/>
                                        </p:tgtEl>
                                      </p:cBhvr>
                                    </p:animEffect>
                                  </p:childTnLst>
                                </p:cTn>
                              </p:par>
                              <p:par>
                                <p:cTn id="26" presetID="55" presetClass="entr" presetSubtype="0" fill="hold" nodeType="withEffect">
                                  <p:stCondLst>
                                    <p:cond delay="0"/>
                                  </p:stCondLst>
                                  <p:childTnLst>
                                    <p:set>
                                      <p:cBhvr>
                                        <p:cTn id="27" dur="1" fill="hold">
                                          <p:stCondLst>
                                            <p:cond delay="0"/>
                                          </p:stCondLst>
                                        </p:cTn>
                                        <p:tgtEl>
                                          <p:spTgt spid="29705"/>
                                        </p:tgtEl>
                                        <p:attrNameLst>
                                          <p:attrName>style.visibility</p:attrName>
                                        </p:attrNameLst>
                                      </p:cBhvr>
                                      <p:to>
                                        <p:strVal val="visible"/>
                                      </p:to>
                                    </p:set>
                                    <p:anim calcmode="lin" valueType="num">
                                      <p:cBhvr>
                                        <p:cTn id="28" dur="1000" fill="hold"/>
                                        <p:tgtEl>
                                          <p:spTgt spid="29705"/>
                                        </p:tgtEl>
                                        <p:attrNameLst>
                                          <p:attrName>ppt_w</p:attrName>
                                        </p:attrNameLst>
                                      </p:cBhvr>
                                      <p:tavLst>
                                        <p:tav tm="0">
                                          <p:val>
                                            <p:strVal val="#ppt_w*0.70"/>
                                          </p:val>
                                        </p:tav>
                                        <p:tav tm="100000">
                                          <p:val>
                                            <p:strVal val="#ppt_w"/>
                                          </p:val>
                                        </p:tav>
                                      </p:tavLst>
                                    </p:anim>
                                    <p:anim calcmode="lin" valueType="num">
                                      <p:cBhvr>
                                        <p:cTn id="29" dur="1000" fill="hold"/>
                                        <p:tgtEl>
                                          <p:spTgt spid="29705"/>
                                        </p:tgtEl>
                                        <p:attrNameLst>
                                          <p:attrName>ppt_h</p:attrName>
                                        </p:attrNameLst>
                                      </p:cBhvr>
                                      <p:tavLst>
                                        <p:tav tm="0">
                                          <p:val>
                                            <p:strVal val="#ppt_h"/>
                                          </p:val>
                                        </p:tav>
                                        <p:tav tm="100000">
                                          <p:val>
                                            <p:strVal val="#ppt_h"/>
                                          </p:val>
                                        </p:tav>
                                      </p:tavLst>
                                    </p:anim>
                                    <p:animEffect transition="in" filter="fade">
                                      <p:cBhvr>
                                        <p:cTn id="30" dur="1000"/>
                                        <p:tgtEl>
                                          <p:spTgt spid="29705"/>
                                        </p:tgtEl>
                                      </p:cBhvr>
                                    </p:animEffect>
                                  </p:childTnLst>
                                </p:cTn>
                              </p:par>
                              <p:par>
                                <p:cTn id="31" presetID="55" presetClass="entr" presetSubtype="0" fill="hold" nodeType="withEffect">
                                  <p:stCondLst>
                                    <p:cond delay="0"/>
                                  </p:stCondLst>
                                  <p:childTnLst>
                                    <p:set>
                                      <p:cBhvr>
                                        <p:cTn id="32" dur="1" fill="hold">
                                          <p:stCondLst>
                                            <p:cond delay="0"/>
                                          </p:stCondLst>
                                        </p:cTn>
                                        <p:tgtEl>
                                          <p:spTgt spid="29706"/>
                                        </p:tgtEl>
                                        <p:attrNameLst>
                                          <p:attrName>style.visibility</p:attrName>
                                        </p:attrNameLst>
                                      </p:cBhvr>
                                      <p:to>
                                        <p:strVal val="visible"/>
                                      </p:to>
                                    </p:set>
                                    <p:anim calcmode="lin" valueType="num">
                                      <p:cBhvr>
                                        <p:cTn id="33" dur="1000" fill="hold"/>
                                        <p:tgtEl>
                                          <p:spTgt spid="29706"/>
                                        </p:tgtEl>
                                        <p:attrNameLst>
                                          <p:attrName>ppt_w</p:attrName>
                                        </p:attrNameLst>
                                      </p:cBhvr>
                                      <p:tavLst>
                                        <p:tav tm="0">
                                          <p:val>
                                            <p:strVal val="#ppt_w*0.70"/>
                                          </p:val>
                                        </p:tav>
                                        <p:tav tm="100000">
                                          <p:val>
                                            <p:strVal val="#ppt_w"/>
                                          </p:val>
                                        </p:tav>
                                      </p:tavLst>
                                    </p:anim>
                                    <p:anim calcmode="lin" valueType="num">
                                      <p:cBhvr>
                                        <p:cTn id="34" dur="1000" fill="hold"/>
                                        <p:tgtEl>
                                          <p:spTgt spid="29706"/>
                                        </p:tgtEl>
                                        <p:attrNameLst>
                                          <p:attrName>ppt_h</p:attrName>
                                        </p:attrNameLst>
                                      </p:cBhvr>
                                      <p:tavLst>
                                        <p:tav tm="0">
                                          <p:val>
                                            <p:strVal val="#ppt_h"/>
                                          </p:val>
                                        </p:tav>
                                        <p:tav tm="100000">
                                          <p:val>
                                            <p:strVal val="#ppt_h"/>
                                          </p:val>
                                        </p:tav>
                                      </p:tavLst>
                                    </p:anim>
                                    <p:animEffect transition="in" filter="fade">
                                      <p:cBhvr>
                                        <p:cTn id="35" dur="1000"/>
                                        <p:tgtEl>
                                          <p:spTgt spid="29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10&quot;&gt;&lt;property id=&quot;20148&quot; value=&quot;5&quot;/&gt;&lt;property id=&quot;20300&quot; value=&quot;Slide 7&quot;/&gt;&lt;property id=&quot;20307&quot; value=&quot;261&quot;/&gt;&lt;/object&gt;&lt;object type=&quot;3&quot; unique_id=&quot;10011&quot;&gt;&lt;property id=&quot;20148&quot; value=&quot;5&quot;/&gt;&lt;property id=&quot;20300&quot; value=&quot;Slide 8&quot;/&gt;&lt;property id=&quot;20307&quot; value=&quot;271&quot;/&gt;&lt;/object&gt;&lt;object type=&quot;3&quot; unique_id=&quot;10012&quot;&gt;&lt;property id=&quot;20148&quot; value=&quot;5&quot;/&gt;&lt;property id=&quot;20300&quot; value=&quot;Slide 10&quot;/&gt;&lt;property id=&quot;20307&quot; value=&quot;274&quot;/&gt;&lt;/object&gt;&lt;object type=&quot;3&quot; unique_id=&quot;10014&quot;&gt;&lt;property id=&quot;20148&quot; value=&quot;5&quot;/&gt;&lt;property id=&quot;20300&quot; value=&quot;Slide 12&quot;/&gt;&lt;property id=&quot;20307&quot; value=&quot;276&quot;/&gt;&lt;/object&gt;&lt;object type=&quot;3&quot; unique_id=&quot;10015&quot;&gt;&lt;property id=&quot;20148&quot; value=&quot;5&quot;/&gt;&lt;property id=&quot;20300&quot; value=&quot;Slide 13&quot;/&gt;&lt;property id=&quot;20307&quot; value=&quot;277&quot;/&gt;&lt;/object&gt;&lt;object type=&quot;3&quot; unique_id=&quot;10016&quot;&gt;&lt;property id=&quot;20148&quot; value=&quot;5&quot;/&gt;&lt;property id=&quot;20300&quot; value=&quot;Slide 14&quot;/&gt;&lt;property id=&quot;20307&quot; value=&quot;278&quot;/&gt;&lt;/object&gt;&lt;object type=&quot;3&quot; unique_id=&quot;10017&quot;&gt;&lt;property id=&quot;20148&quot; value=&quot;5&quot;/&gt;&lt;property id=&quot;20300&quot; value=&quot;Slide 15&quot;/&gt;&lt;property id=&quot;20307&quot; value=&quot;279&quot;/&gt;&lt;/object&gt;&lt;object type=&quot;3&quot; unique_id=&quot;10018&quot;&gt;&lt;property id=&quot;20148&quot; value=&quot;5&quot;/&gt;&lt;property id=&quot;20300&quot; value=&quot;Slide 16&quot;/&gt;&lt;property id=&quot;20307&quot; value=&quot;273&quot;/&gt;&lt;/object&gt;&lt;object type=&quot;3&quot; unique_id=&quot;10020&quot;&gt;&lt;property id=&quot;20148&quot; value=&quot;5&quot;/&gt;&lt;property id=&quot;20300&quot; value=&quot;Slide 2&quot;/&gt;&lt;property id=&quot;20307&quot; value=&quot;281&quot;/&gt;&lt;/object&gt;&lt;object type=&quot;3&quot; unique_id=&quot;10021&quot;&gt;&lt;property id=&quot;20148&quot; value=&quot;5&quot;/&gt;&lt;property id=&quot;20300&quot; value=&quot;Slide 3&quot;/&gt;&lt;property id=&quot;20307&quot; value=&quot;282&quot;/&gt;&lt;/object&gt;&lt;object type=&quot;3&quot; unique_id=&quot;10022&quot;&gt;&lt;property id=&quot;20148&quot; value=&quot;5&quot;/&gt;&lt;property id=&quot;20300&quot; value=&quot;Slide 4&quot;/&gt;&lt;property id=&quot;20307&quot; value=&quot;283&quot;/&gt;&lt;/object&gt;&lt;object type=&quot;3&quot; unique_id=&quot;10023&quot;&gt;&lt;property id=&quot;20148&quot; value=&quot;5&quot;/&gt;&lt;property id=&quot;20300&quot; value=&quot;Slide 5&quot;/&gt;&lt;property id=&quot;20307&quot; value=&quot;284&quot;/&gt;&lt;/object&gt;&lt;object type=&quot;3&quot; unique_id=&quot;10024&quot;&gt;&lt;property id=&quot;20148&quot; value=&quot;5&quot;/&gt;&lt;property id=&quot;20300&quot; value=&quot;Slide 6&quot;/&gt;&lt;property id=&quot;20307&quot; value=&quot;285&quot;/&gt;&lt;/object&gt;&lt;object type=&quot;3&quot; unique_id=&quot;10025&quot;&gt;&lt;property id=&quot;20148&quot; value=&quot;5&quot;/&gt;&lt;property id=&quot;20300&quot; value=&quot;Slide 9&quot;/&gt;&lt;property id=&quot;20307&quot; value=&quot;280&quot;/&gt;&lt;/object&gt;&lt;object type=&quot;3&quot; unique_id=&quot;10026&quot;&gt;&lt;property id=&quot;20148&quot; value=&quot;5&quot;/&gt;&lt;property id=&quot;20300&quot; value=&quot;Slide 11&quot;/&gt;&lt;property id=&quot;20307&quot; value=&quot;286&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468</Words>
  <Application>Microsoft Office PowerPoint</Application>
  <PresentationFormat>Widescreen</PresentationFormat>
  <Paragraphs>122</Paragraphs>
  <Slides>18</Slides>
  <Notes>0</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Arial Black</vt:lpstr>
      <vt:lpstr>Calibri</vt:lpstr>
      <vt:lpstr>Calibri Light</vt:lpstr>
      <vt:lpstr>Times New Roman</vt:lpstr>
      <vt:lpstr>Verdana</vt:lpstr>
      <vt:lpstr>Default Design</vt:lpstr>
      <vt:lpstr>Office Theme</vt:lpstr>
      <vt:lpstr>PowerPoint Presentation</vt:lpstr>
      <vt:lpstr>I. MỤC ĐÍCH – YÊU CẦU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BK Computer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DDCam</dc:creator>
  <cp:lastModifiedBy>Phong4T1</cp:lastModifiedBy>
  <cp:revision>58</cp:revision>
  <dcterms:created xsi:type="dcterms:W3CDTF">2012-02-07T04:59:18Z</dcterms:created>
  <dcterms:modified xsi:type="dcterms:W3CDTF">2022-09-16T05:33:31Z</dcterms:modified>
</cp:coreProperties>
</file>