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3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B04E40-7DB5-44AF-8484-3B5C8278AAE6}" type="datetimeFigureOut">
              <a:rPr lang="en-US" smtClean="0"/>
              <a:t>14/4/2023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14/4/2023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B04E40-7DB5-44AF-8484-3B5C8278AAE6}" type="datetimeFigureOut">
              <a:rPr lang="en-US" smtClean="0"/>
              <a:t>14/4/2023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B04E40-7DB5-44AF-8484-3B5C8278AAE6}" type="datetimeFigureOut">
              <a:rPr lang="en-US" smtClean="0"/>
              <a:t>14/4/2023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B04E40-7DB5-44AF-8484-3B5C8278AAE6}" type="datetimeFigureOut">
              <a:rPr lang="en-US" smtClean="0"/>
              <a:t>14/4/2023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14/4/2023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14/4/2023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58.jpg"/></Relationships>
</file>

<file path=ppt/slides/_rels/slide2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4.jpeg"/><Relationship Id="rId7"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4638"/>
            <a:ext cx="9144000" cy="6430962"/>
          </a:xfrm>
        </p:spPr>
      </p:pic>
      <p:sp>
        <p:nvSpPr>
          <p:cNvPr id="7" name="TextBox 6"/>
          <p:cNvSpPr txBox="1"/>
          <p:nvPr/>
        </p:nvSpPr>
        <p:spPr>
          <a:xfrm>
            <a:off x="87085" y="911677"/>
            <a:ext cx="3526973" cy="553998"/>
          </a:xfrm>
          <a:prstGeom prst="rect">
            <a:avLst/>
          </a:prstGeom>
          <a:noFill/>
        </p:spPr>
        <p:txBody>
          <a:bodyPr wrap="square" rtlCol="0">
            <a:spAutoFit/>
          </a:bodyPr>
          <a:lstStyle/>
          <a:p>
            <a:r>
              <a:rPr lang="en-US" sz="1500" b="1" dirty="0">
                <a:solidFill>
                  <a:srgbClr val="0070C0"/>
                </a:solidFill>
                <a:latin typeface="SVN-Avo" panose="02040603050506020204" pitchFamily="18" charset="0"/>
              </a:rPr>
              <a:t>PHÒNG GD- </a:t>
            </a:r>
            <a:r>
              <a:rPr lang="en-US" sz="1500" b="1">
                <a:solidFill>
                  <a:srgbClr val="0070C0"/>
                </a:solidFill>
                <a:latin typeface="SVN-Avo" panose="02040603050506020204" pitchFamily="18" charset="0"/>
              </a:rPr>
              <a:t>ĐT QUẬN LONG BIÊN</a:t>
            </a:r>
          </a:p>
          <a:p>
            <a:r>
              <a:rPr lang="en-US" sz="1500" b="1">
                <a:solidFill>
                  <a:srgbClr val="0070C0"/>
                </a:solidFill>
                <a:latin typeface="SVN-Avo" panose="02040603050506020204" pitchFamily="18" charset="0"/>
              </a:rPr>
              <a:t>TRƯỜNG </a:t>
            </a:r>
            <a:r>
              <a:rPr lang="en-US" sz="1500" b="1" dirty="0">
                <a:solidFill>
                  <a:srgbClr val="0070C0"/>
                </a:solidFill>
                <a:latin typeface="SVN-Avo" panose="02040603050506020204" pitchFamily="18" charset="0"/>
              </a:rPr>
              <a:t>MẦM </a:t>
            </a:r>
            <a:r>
              <a:rPr lang="en-US" sz="1500" b="1">
                <a:solidFill>
                  <a:srgbClr val="0070C0"/>
                </a:solidFill>
                <a:latin typeface="SVN-Avo" panose="02040603050506020204" pitchFamily="18" charset="0"/>
              </a:rPr>
              <a:t>NON HOA SỮA</a:t>
            </a:r>
            <a:endParaRPr lang="en-US" sz="1500" b="1" dirty="0">
              <a:solidFill>
                <a:srgbClr val="0070C0"/>
              </a:solidFill>
              <a:latin typeface="SVN-Avo" panose="02040603050506020204" pitchFamily="18" charset="0"/>
            </a:endParaRPr>
          </a:p>
        </p:txBody>
      </p:sp>
      <p:sp>
        <p:nvSpPr>
          <p:cNvPr id="9" name="Rectangle 8"/>
          <p:cNvSpPr/>
          <p:nvPr/>
        </p:nvSpPr>
        <p:spPr>
          <a:xfrm>
            <a:off x="3198784" y="2309865"/>
            <a:ext cx="3922099" cy="438582"/>
          </a:xfrm>
          <a:prstGeom prst="rect">
            <a:avLst/>
          </a:prstGeom>
          <a:noFill/>
        </p:spPr>
        <p:txBody>
          <a:bodyPr wrap="none" lIns="68580" tIns="34290" rIns="68580" bIns="34290">
            <a:spAutoFit/>
          </a:bodyPr>
          <a:lstStyle/>
          <a:p>
            <a:pPr algn="ctr"/>
            <a:r>
              <a:rPr lang="en-US" sz="2400"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Lĩnh</a:t>
            </a:r>
            <a:r>
              <a:rPr lang="en-US" sz="24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 </a:t>
            </a:r>
            <a:r>
              <a:rPr lang="en-US" sz="2400"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vực</a:t>
            </a:r>
            <a:r>
              <a:rPr lang="en-US" sz="24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 </a:t>
            </a:r>
            <a:r>
              <a:rPr lang="en-US" sz="2400"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Phát</a:t>
            </a:r>
            <a:r>
              <a:rPr lang="en-US" sz="24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 </a:t>
            </a:r>
            <a:r>
              <a:rPr lang="en-US" sz="2400"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triển</a:t>
            </a:r>
            <a:r>
              <a:rPr lang="en-US" sz="24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 </a:t>
            </a:r>
            <a:r>
              <a:rPr lang="en-US" sz="2400"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ngôn</a:t>
            </a:r>
            <a:r>
              <a:rPr lang="en-US" sz="24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 </a:t>
            </a:r>
            <a:r>
              <a:rPr lang="en-US" sz="2400"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ngữ</a:t>
            </a:r>
            <a:endParaRPr lang="en-US" sz="24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endParaRPr>
          </a:p>
        </p:txBody>
      </p:sp>
      <p:sp>
        <p:nvSpPr>
          <p:cNvPr id="10" name="Rectangle 9"/>
          <p:cNvSpPr/>
          <p:nvPr/>
        </p:nvSpPr>
        <p:spPr>
          <a:xfrm>
            <a:off x="2221159" y="2756177"/>
            <a:ext cx="5899115" cy="530915"/>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3000" b="1" dirty="0" err="1">
                <a:ln/>
                <a:solidFill>
                  <a:srgbClr val="FF0000"/>
                </a:solidFill>
                <a:latin typeface="SVN-Avo" panose="02040603050506020204" pitchFamily="18" charset="0"/>
              </a:rPr>
              <a:t>Đề</a:t>
            </a:r>
            <a:r>
              <a:rPr lang="en-US" sz="3000" b="1" dirty="0">
                <a:ln/>
                <a:solidFill>
                  <a:srgbClr val="FF0000"/>
                </a:solidFill>
                <a:latin typeface="SVN-Avo" panose="02040603050506020204" pitchFamily="18" charset="0"/>
              </a:rPr>
              <a:t> </a:t>
            </a:r>
            <a:r>
              <a:rPr lang="en-US" sz="3000" b="1" dirty="0" err="1">
                <a:ln/>
                <a:solidFill>
                  <a:srgbClr val="FF0000"/>
                </a:solidFill>
                <a:latin typeface="SVN-Avo" panose="02040603050506020204" pitchFamily="18" charset="0"/>
              </a:rPr>
              <a:t>tài</a:t>
            </a:r>
            <a:r>
              <a:rPr lang="en-US" sz="3000" b="1" dirty="0">
                <a:ln/>
                <a:solidFill>
                  <a:srgbClr val="FF0000"/>
                </a:solidFill>
                <a:latin typeface="SVN-Avo" panose="02040603050506020204" pitchFamily="18" charset="0"/>
              </a:rPr>
              <a:t>: </a:t>
            </a:r>
            <a:r>
              <a:rPr lang="en-US" sz="3000" b="1" err="1">
                <a:ln/>
                <a:solidFill>
                  <a:srgbClr val="FF0000"/>
                </a:solidFill>
                <a:latin typeface="SVN-Avo" panose="02040603050506020204" pitchFamily="18" charset="0"/>
              </a:rPr>
              <a:t>Thơ</a:t>
            </a:r>
            <a:r>
              <a:rPr lang="en-US" sz="3000" b="1">
                <a:ln/>
                <a:solidFill>
                  <a:srgbClr val="FF0000"/>
                </a:solidFill>
                <a:latin typeface="SVN-Avo" panose="02040603050506020204" pitchFamily="18" charset="0"/>
              </a:rPr>
              <a:t>”Bé làm bao nhiêu nghề”</a:t>
            </a:r>
            <a:endParaRPr lang="en-US" sz="3000" b="1" dirty="0">
              <a:ln/>
              <a:solidFill>
                <a:srgbClr val="FF0000"/>
              </a:solidFill>
              <a:latin typeface="SVN-Avo" panose="02040603050506020204" pitchFamily="18" charset="0"/>
            </a:endParaRPr>
          </a:p>
        </p:txBody>
      </p:sp>
      <p:sp>
        <p:nvSpPr>
          <p:cNvPr id="11" name="Rectangle 10"/>
          <p:cNvSpPr/>
          <p:nvPr/>
        </p:nvSpPr>
        <p:spPr>
          <a:xfrm>
            <a:off x="3584563" y="3266859"/>
            <a:ext cx="3150542" cy="346249"/>
          </a:xfrm>
          <a:prstGeom prst="rect">
            <a:avLst/>
          </a:prstGeom>
          <a:noFill/>
        </p:spPr>
        <p:txBody>
          <a:bodyPr wrap="none" lIns="68580" tIns="34290" rIns="68580" bIns="34290">
            <a:spAutoFit/>
          </a:bodyPr>
          <a:lstStyle/>
          <a:p>
            <a:pPr algn="ctr"/>
            <a:r>
              <a:rPr lang="en-US" b="1" i="1">
                <a:ln w="6600">
                  <a:solidFill>
                    <a:schemeClr val="accent2"/>
                  </a:solidFill>
                  <a:prstDash val="solid"/>
                </a:ln>
                <a:solidFill>
                  <a:srgbClr val="0070C0"/>
                </a:solidFill>
                <a:effectLst>
                  <a:outerShdw dist="38100" dir="2700000" algn="tl" rotWithShape="0">
                    <a:schemeClr val="accent2"/>
                  </a:outerShdw>
                </a:effectLst>
                <a:latin typeface="SVN-Avo" panose="02040603050506020204" pitchFamily="18" charset="0"/>
              </a:rPr>
              <a:t>Giáo viên: Khúc Thị Thúy Huyền</a:t>
            </a:r>
            <a:endParaRPr lang="en-US" b="1" i="1" dirty="0">
              <a:ln w="6600">
                <a:solidFill>
                  <a:schemeClr val="accent2"/>
                </a:solidFill>
                <a:prstDash val="solid"/>
              </a:ln>
              <a:solidFill>
                <a:srgbClr val="0070C0"/>
              </a:solidFill>
              <a:effectLst>
                <a:outerShdw dist="38100" dir="2700000" algn="tl" rotWithShape="0">
                  <a:schemeClr val="accent2"/>
                </a:outerShdw>
              </a:effectLst>
              <a:latin typeface="SVN-Avo" panose="02040603050506020204" pitchFamily="18" charset="0"/>
            </a:endParaRPr>
          </a:p>
        </p:txBody>
      </p:sp>
      <p:sp>
        <p:nvSpPr>
          <p:cNvPr id="12" name="Rectangle 11"/>
          <p:cNvSpPr/>
          <p:nvPr/>
        </p:nvSpPr>
        <p:spPr>
          <a:xfrm>
            <a:off x="3725508" y="3762911"/>
            <a:ext cx="2565447" cy="484748"/>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700" b="1" dirty="0" err="1">
                <a:ln/>
                <a:solidFill>
                  <a:srgbClr val="00B050"/>
                </a:solidFill>
                <a:latin typeface="SVN-Avo" panose="02040603050506020204" pitchFamily="18" charset="0"/>
              </a:rPr>
              <a:t>Độ</a:t>
            </a:r>
            <a:r>
              <a:rPr lang="en-US" sz="2700" b="1" dirty="0">
                <a:ln/>
                <a:solidFill>
                  <a:srgbClr val="00B050"/>
                </a:solidFill>
                <a:latin typeface="SVN-Avo" panose="02040603050506020204" pitchFamily="18" charset="0"/>
              </a:rPr>
              <a:t> </a:t>
            </a:r>
            <a:r>
              <a:rPr lang="en-US" sz="2700" b="1" dirty="0" err="1">
                <a:ln/>
                <a:solidFill>
                  <a:srgbClr val="00B050"/>
                </a:solidFill>
                <a:latin typeface="SVN-Avo" panose="02040603050506020204" pitchFamily="18" charset="0"/>
              </a:rPr>
              <a:t>tuổi</a:t>
            </a:r>
            <a:r>
              <a:rPr lang="en-US" sz="2700" b="1">
                <a:ln/>
                <a:solidFill>
                  <a:srgbClr val="00B050"/>
                </a:solidFill>
                <a:latin typeface="SVN-Avo" panose="02040603050506020204" pitchFamily="18" charset="0"/>
              </a:rPr>
              <a:t>: 4- 5 tuổi</a:t>
            </a:r>
            <a:endParaRPr lang="en-US" sz="2700" b="1" dirty="0">
              <a:ln/>
              <a:solidFill>
                <a:srgbClr val="00B050"/>
              </a:solidFill>
              <a:latin typeface="SVN-Avo" panose="02040603050506020204" pitchFamily="18" charset="0"/>
            </a:endParaRPr>
          </a:p>
        </p:txBody>
      </p:sp>
      <p:sp>
        <p:nvSpPr>
          <p:cNvPr id="3" name="TextBox 2">
            <a:extLst>
              <a:ext uri="{FF2B5EF4-FFF2-40B4-BE49-F238E27FC236}">
                <a16:creationId xmlns:a16="http://schemas.microsoft.com/office/drawing/2014/main" id="{DB758CE8-B530-7E22-EA77-035BDBAF68F7}"/>
              </a:ext>
            </a:extLst>
          </p:cNvPr>
          <p:cNvSpPr txBox="1"/>
          <p:nvPr/>
        </p:nvSpPr>
        <p:spPr>
          <a:xfrm>
            <a:off x="2871682" y="5441535"/>
            <a:ext cx="2769576" cy="1131079"/>
          </a:xfrm>
          <a:prstGeom prst="rect">
            <a:avLst/>
          </a:prstGeom>
          <a:noFill/>
        </p:spPr>
        <p:txBody>
          <a:bodyPr wrap="square" rtlCol="0">
            <a:spAutoFit/>
          </a:bodyPr>
          <a:lstStyle/>
          <a:p>
            <a:endParaRPr lang="en-US" sz="1350"/>
          </a:p>
          <a:p>
            <a:endParaRPr lang="en-US" sz="1350"/>
          </a:p>
          <a:p>
            <a:r>
              <a:rPr lang="en-US" sz="1350"/>
              <a:t>                 </a:t>
            </a:r>
          </a:p>
          <a:p>
            <a:endParaRPr lang="en-US" sz="1350"/>
          </a:p>
          <a:p>
            <a:r>
              <a:rPr lang="en-US" sz="1350"/>
              <a:t>                 Năm học 2022-2023</a:t>
            </a:r>
          </a:p>
        </p:txBody>
      </p:sp>
    </p:spTree>
    <p:extLst>
      <p:ext uri="{BB962C8B-B14F-4D97-AF65-F5344CB8AC3E}">
        <p14:creationId xmlns:p14="http://schemas.microsoft.com/office/powerpoint/2010/main" val="159750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838200" y="1600200"/>
            <a:ext cx="7924800" cy="2677656"/>
          </a:xfrm>
          <a:prstGeom prst="rect">
            <a:avLst/>
          </a:prstGeom>
        </p:spPr>
        <p:txBody>
          <a:bodyPr wrap="square">
            <a:spAutoFit/>
          </a:bodyPr>
          <a:lstStyle/>
          <a:p>
            <a:r>
              <a:rPr lang="en-US" sz="2800" b="1">
                <a:latin typeface="Times New Roman" pitchFamily="18" charset="0"/>
                <a:cs typeface="Times New Roman" pitchFamily="18" charset="0"/>
              </a:rPr>
              <a:t>Giảng nội dung: </a:t>
            </a:r>
            <a:r>
              <a:rPr lang="en-US" sz="2800">
                <a:latin typeface="Times New Roman" pitchFamily="18" charset="0"/>
                <a:cs typeface="Times New Roman" pitchFamily="18" charset="0"/>
              </a:rPr>
              <a:t>Các con ạ! Trong bài thơ vừa rồi nói về rất nhiều nghề trong xã hội đấy và mỗi nghề đều mang lại những lợi ích riêng cho xã hội. Em bé trong bài thơ đã được thử sức mình làm rất nhiều nghề khi trên lớp. Nhưng khi trở về nhà thì bé vẫn là “Cái cún” của mẹ.</a:t>
            </a:r>
          </a:p>
        </p:txBody>
      </p:sp>
    </p:spTree>
    <p:extLst>
      <p:ext uri="{BB962C8B-B14F-4D97-AF65-F5344CB8AC3E}">
        <p14:creationId xmlns:p14="http://schemas.microsoft.com/office/powerpoint/2010/main" val="126674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a:solidFill>
                  <a:schemeClr val="tx1"/>
                </a:solidFill>
                <a:latin typeface="Times New Roman" pitchFamily="18" charset="0"/>
              </a:rPr>
              <a:t>B</a:t>
            </a:r>
            <a:r>
              <a:rPr lang="en-US" sz="4000" b="1">
                <a:solidFill>
                  <a:schemeClr val="tx1"/>
                </a:solidFill>
                <a:latin typeface="Times New Roman" pitchFamily="18" charset="0"/>
              </a:rPr>
              <a:t>é chơi làm thợ nề</a:t>
            </a:r>
          </a:p>
          <a:p>
            <a:pPr eaLnBrk="1" hangingPunct="1">
              <a:lnSpc>
                <a:spcPct val="80000"/>
              </a:lnSpc>
            </a:pPr>
            <a:r>
              <a:rPr lang="en-US" sz="4000" b="1">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hàn làm gì nhỉ?</a:t>
            </a:r>
          </a:p>
        </p:txBody>
      </p:sp>
    </p:spTree>
    <p:extLst>
      <p:ext uri="{BB962C8B-B14F-4D97-AF65-F5344CB8AC3E}">
        <p14:creationId xmlns:p14="http://schemas.microsoft.com/office/powerpoint/2010/main" val="120677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hauYeuCoChuCongNhan-VA-68286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02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7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a:p>
        </p:txBody>
      </p:sp>
      <p:sp>
        <p:nvSpPr>
          <p:cNvPr id="8195" name="Rectangle 3"/>
          <p:cNvSpPr>
            <a:spLocks noGrp="1" noChangeArrowheads="1"/>
          </p:cNvSpPr>
          <p:nvPr>
            <p:ph type="body" idx="1"/>
          </p:nvPr>
        </p:nvSpPr>
        <p:spPr/>
        <p:txBody>
          <a:bodyPr/>
          <a:lstStyle/>
          <a:p>
            <a:pPr eaLnBrk="1" hangingPunct="1"/>
            <a:endParaRPr lang="vi-VN"/>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0000"/>
                </a:solidFill>
                <a:latin typeface=".VnArialH" pitchFamily="34" charset="0"/>
              </a:rPr>
              <a:t>Bµi th¬: “BÐ lµm bao nhiªu nghÒ”</a:t>
            </a:r>
          </a:p>
          <a:p>
            <a:pPr algn="ctr" eaLnBrk="1" hangingPunct="1">
              <a:spcBef>
                <a:spcPct val="50000"/>
              </a:spcBef>
            </a:pPr>
            <a:r>
              <a:rPr lang="en-US" sz="3600" b="1">
                <a:solidFill>
                  <a:srgbClr val="FF0000"/>
                </a:solidFill>
                <a:latin typeface=".VnTime" pitchFamily="34" charset="0"/>
              </a:rPr>
              <a:t>S¸ng t¸c: </a:t>
            </a:r>
            <a:r>
              <a:rPr lang="en-US" sz="3600" b="1">
                <a:solidFill>
                  <a:srgbClr val="FF0000"/>
                </a:solidFill>
                <a:latin typeface="Times New Roman" pitchFamily="18" charset="0"/>
                <a:cs typeface="Times New Roman" pitchFamily="18" charset="0"/>
              </a:rPr>
              <a:t>Yến Thảo</a:t>
            </a: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914400" y="2274838"/>
            <a:ext cx="7162800" cy="1015663"/>
          </a:xfrm>
          <a:prstGeom prst="rect">
            <a:avLst/>
          </a:prstGeom>
        </p:spPr>
        <p:txBody>
          <a:bodyPr wrap="square">
            <a:spAutoFit/>
          </a:bodyPr>
          <a:lstStyle/>
          <a:p>
            <a:r>
              <a:rPr lang="fr-FR" sz="2000">
                <a:latin typeface="Times New Roman" pitchFamily="18" charset="0"/>
                <a:cs typeface="Times New Roman" pitchFamily="18" charset="0"/>
              </a:rPr>
              <a:t>- Cô khái quát: Khi bé được bố mẹ đón về bé lại trở thành con yêu bé nhỏ của bố mẹ. Ở nhà các con được bố mẹ đặt cho những cái tên đáng yêu đấy !</a:t>
            </a:r>
            <a:endParaRPr lang="en-US" sz="2000">
              <a:latin typeface="Times New Roman" pitchFamily="18" charset="0"/>
              <a:cs typeface="Times New Roman" pitchFamily="18" charset="0"/>
            </a:endParaRPr>
          </a:p>
        </p:txBody>
      </p:sp>
      <p:sp>
        <p:nvSpPr>
          <p:cNvPr id="6" name="Rectangle 5"/>
          <p:cNvSpPr/>
          <p:nvPr/>
        </p:nvSpPr>
        <p:spPr>
          <a:xfrm>
            <a:off x="914400" y="2362200"/>
            <a:ext cx="6858000" cy="1015663"/>
          </a:xfrm>
          <a:prstGeom prst="rect">
            <a:avLst/>
          </a:prstGeom>
        </p:spPr>
        <p:txBody>
          <a:bodyPr wrap="square">
            <a:spAutoFit/>
          </a:bodyPr>
          <a:lstStyle/>
          <a:p>
            <a:r>
              <a:rPr lang="fr-FR" sz="2000">
                <a:latin typeface="Times New Roman" pitchFamily="18" charset="0"/>
                <a:cs typeface="Times New Roman" pitchFamily="18" charset="0"/>
              </a:rPr>
              <a:t>+ Bài thơ đã thể hiện bé có thể đóng vai vào rất nhiều nghề khác nhau. Để giúp ích cho xã hội thì con ước mơ sẽ làm nghề gì? Các con phải như thế nào?</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9968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220200" cy="6858000"/>
          </a:xfrm>
        </p:spPr>
      </p:pic>
      <p:sp>
        <p:nvSpPr>
          <p:cNvPr id="5" name="Rectangle 4"/>
          <p:cNvSpPr/>
          <p:nvPr/>
        </p:nvSpPr>
        <p:spPr>
          <a:xfrm>
            <a:off x="1295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7483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0725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82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a:solidFill>
                  <a:srgbClr val="0070C0"/>
                </a:solidFill>
                <a:latin typeface="Times New Roman" pitchFamily="18" charset="0"/>
                <a:cs typeface="Times New Roman" pitchFamily="18" charset="0"/>
              </a:rPr>
              <a:t>Trò chơi: Đọc câu thơ qua tranh</a:t>
            </a:r>
          </a:p>
        </p:txBody>
      </p:sp>
    </p:spTree>
    <p:extLst>
      <p:ext uri="{BB962C8B-B14F-4D97-AF65-F5344CB8AC3E}">
        <p14:creationId xmlns:p14="http://schemas.microsoft.com/office/powerpoint/2010/main" val="3478883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cop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0" y="1371600"/>
            <a:ext cx="27432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Untitled-1 copy"/>
          <p:cNvPicPr>
            <a:picLocks noChangeAspect="1" noChangeArrowheads="1"/>
          </p:cNvPicPr>
          <p:nvPr/>
        </p:nvPicPr>
        <p:blipFill>
          <a:blip r:embed="rId3">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5334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9"/>
          <p:cNvPicPr>
            <a:picLocks noChangeAspect="1" noChangeArrowheads="1"/>
          </p:cNvPicPr>
          <p:nvPr/>
        </p:nvPicPr>
        <p:blipFill>
          <a:blip r:embed="rId4"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3528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25"/>
          <p:cNvPicPr>
            <a:picLocks noChangeAspect="1" noChangeArrowheads="1"/>
          </p:cNvPicPr>
          <p:nvPr/>
        </p:nvPicPr>
        <p:blipFill>
          <a:blip r:embed="rId5">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381000" y="39624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066800"/>
            <a:ext cx="1981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789325"/>
          <p:cNvPicPr>
            <a:picLocks noChangeAspect="1" noChangeArrowheads="1"/>
          </p:cNvPicPr>
          <p:nvPr/>
        </p:nvPicPr>
        <p:blipFill>
          <a:blip r:embed="rId7"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2200" y="4191000"/>
            <a:ext cx="26670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971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743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8" name="Group 18"/>
          <p:cNvGrpSpPr>
            <a:grpSpLocks/>
          </p:cNvGrpSpPr>
          <p:nvPr/>
        </p:nvGrpSpPr>
        <p:grpSpPr bwMode="auto">
          <a:xfrm>
            <a:off x="0" y="304800"/>
            <a:ext cx="2971800" cy="2971800"/>
            <a:chOff x="0" y="0"/>
            <a:chExt cx="2832" cy="2112"/>
          </a:xfrm>
        </p:grpSpPr>
        <p:sp>
          <p:nvSpPr>
            <p:cNvPr id="25619" name="Rectangle 19"/>
            <p:cNvSpPr>
              <a:spLocks noChangeArrowheads="1"/>
            </p:cNvSpPr>
            <p:nvPr/>
          </p:nvSpPr>
          <p:spPr bwMode="auto">
            <a:xfrm>
              <a:off x="0" y="0"/>
              <a:ext cx="2832" cy="21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1" name="Group 21"/>
          <p:cNvGrpSpPr>
            <a:grpSpLocks/>
          </p:cNvGrpSpPr>
          <p:nvPr/>
        </p:nvGrpSpPr>
        <p:grpSpPr bwMode="auto">
          <a:xfrm>
            <a:off x="3048000" y="1371600"/>
            <a:ext cx="2971800" cy="2971800"/>
            <a:chOff x="0" y="0"/>
            <a:chExt cx="2832" cy="2112"/>
          </a:xfrm>
        </p:grpSpPr>
        <p:sp>
          <p:nvSpPr>
            <p:cNvPr id="25622" name="Rectangle 22"/>
            <p:cNvSpPr>
              <a:spLocks noChangeArrowheads="1"/>
            </p:cNvSpPr>
            <p:nvPr/>
          </p:nvSpPr>
          <p:spPr bwMode="auto">
            <a:xfrm>
              <a:off x="0" y="0"/>
              <a:ext cx="2832" cy="2112"/>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66FF"/>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4" name="Group 24"/>
          <p:cNvGrpSpPr>
            <a:grpSpLocks/>
          </p:cNvGrpSpPr>
          <p:nvPr/>
        </p:nvGrpSpPr>
        <p:grpSpPr bwMode="auto">
          <a:xfrm>
            <a:off x="6172200" y="228600"/>
            <a:ext cx="2971800" cy="2971800"/>
            <a:chOff x="0" y="0"/>
            <a:chExt cx="2832" cy="2112"/>
          </a:xfrm>
        </p:grpSpPr>
        <p:sp>
          <p:nvSpPr>
            <p:cNvPr id="25625" name="Rectangle 25"/>
            <p:cNvSpPr>
              <a:spLocks noChangeArrowheads="1"/>
            </p:cNvSpPr>
            <p:nvPr/>
          </p:nvSpPr>
          <p:spPr bwMode="auto">
            <a:xfrm>
              <a:off x="0" y="0"/>
              <a:ext cx="2832" cy="211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6FF33"/>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7" name="Group 27"/>
          <p:cNvGrpSpPr>
            <a:grpSpLocks/>
          </p:cNvGrpSpPr>
          <p:nvPr/>
        </p:nvGrpSpPr>
        <p:grpSpPr bwMode="auto">
          <a:xfrm>
            <a:off x="5943600" y="3886200"/>
            <a:ext cx="2971800" cy="2971800"/>
            <a:chOff x="0" y="0"/>
            <a:chExt cx="2832" cy="2112"/>
          </a:xfrm>
        </p:grpSpPr>
        <p:sp>
          <p:nvSpPr>
            <p:cNvPr id="25628" name="Rectangle 28"/>
            <p:cNvSpPr>
              <a:spLocks noChangeArrowheads="1"/>
            </p:cNvSpPr>
            <p:nvPr/>
          </p:nvSpPr>
          <p:spPr bwMode="auto">
            <a:xfrm>
              <a:off x="0" y="0"/>
              <a:ext cx="2832" cy="2112"/>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0099"/>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30" name="Group 30"/>
          <p:cNvGrpSpPr>
            <a:grpSpLocks/>
          </p:cNvGrpSpPr>
          <p:nvPr/>
        </p:nvGrpSpPr>
        <p:grpSpPr bwMode="auto">
          <a:xfrm>
            <a:off x="0" y="3733800"/>
            <a:ext cx="2895600" cy="3124200"/>
            <a:chOff x="0" y="0"/>
            <a:chExt cx="2832" cy="2112"/>
          </a:xfrm>
        </p:grpSpPr>
        <p:sp>
          <p:nvSpPr>
            <p:cNvPr id="25631" name="Rectangle 31"/>
            <p:cNvSpPr>
              <a:spLocks noChangeArrowheads="1"/>
            </p:cNvSpPr>
            <p:nvPr/>
          </p:nvSpPr>
          <p:spPr bwMode="auto">
            <a:xfrm>
              <a:off x="0" y="0"/>
              <a:ext cx="2832" cy="21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r>
                <a:rPr lang="en-US" sz="2400">
                  <a:solidFill>
                    <a:schemeClr val="bg1"/>
                  </a:solidFill>
                </a:rPr>
                <a:t>1</a:t>
              </a:r>
              <a:endParaRPr lang="en-US" sz="2400">
                <a:solidFill>
                  <a:schemeClr val="bg1"/>
                </a:solidFill>
                <a:hlinkClick r:id="rId8" action="ppaction://hlinksldjump"/>
              </a:endParaRPr>
            </a:p>
          </p:txBody>
        </p:sp>
      </p:grpSp>
    </p:spTree>
    <p:extLst>
      <p:ext uri="{BB962C8B-B14F-4D97-AF65-F5344CB8AC3E}">
        <p14:creationId xmlns:p14="http://schemas.microsoft.com/office/powerpoint/2010/main" val="24453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5618"/>
                                        </p:tgtEl>
                                      </p:cBhvr>
                                    </p:animEffect>
                                    <p:set>
                                      <p:cBhvr>
                                        <p:cTn id="7" dur="1" fill="hold">
                                          <p:stCondLst>
                                            <p:cond delay="499"/>
                                          </p:stCondLst>
                                        </p:cTn>
                                        <p:tgtEl>
                                          <p:spTgt spid="25618"/>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seq concurrent="1" nextAc="seek">
              <p:cTn id="8" restart="whenNotActive" fill="hold" evtFilter="cancelBubble" nodeType="interactiveSeq">
                <p:stCondLst>
                  <p:cond evt="onClick" delay="0">
                    <p:tgtEl>
                      <p:spTgt spid="256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5621"/>
                                        </p:tgtEl>
                                      </p:cBhvr>
                                    </p:animEffect>
                                    <p:set>
                                      <p:cBhvr>
                                        <p:cTn id="13" dur="1" fill="hold">
                                          <p:stCondLst>
                                            <p:cond delay="499"/>
                                          </p:stCondLst>
                                        </p:cTn>
                                        <p:tgtEl>
                                          <p:spTgt spid="25621"/>
                                        </p:tgtEl>
                                        <p:attrNameLst>
                                          <p:attrName>style.visibility</p:attrName>
                                        </p:attrNameLst>
                                      </p:cBhvr>
                                      <p:to>
                                        <p:strVal val="hidden"/>
                                      </p:to>
                                    </p:set>
                                  </p:childTnLst>
                                </p:cTn>
                              </p:par>
                            </p:childTnLst>
                          </p:cTn>
                        </p:par>
                      </p:childTnLst>
                    </p:cTn>
                  </p:par>
                </p:childTnLst>
              </p:cTn>
              <p:nextCondLst>
                <p:cond evt="onClick" delay="0">
                  <p:tgtEl>
                    <p:spTgt spid="25621"/>
                  </p:tgtEl>
                </p:cond>
              </p:nextCondLst>
            </p:seq>
            <p:seq concurrent="1" nextAc="seek">
              <p:cTn id="14" restart="whenNotActive" fill="hold" evtFilter="cancelBubble" nodeType="interactiveSeq">
                <p:stCondLst>
                  <p:cond evt="onClick" delay="0">
                    <p:tgtEl>
                      <p:spTgt spid="256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5624"/>
                                        </p:tgtEl>
                                      </p:cBhvr>
                                    </p:animEffect>
                                    <p:set>
                                      <p:cBhvr>
                                        <p:cTn id="19" dur="1" fill="hold">
                                          <p:stCondLst>
                                            <p:cond delay="499"/>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24"/>
                  </p:tgtEl>
                </p:cond>
              </p:nextCondLst>
            </p:seq>
            <p:seq concurrent="1" nextAc="seek">
              <p:cTn id="20" restart="whenNotActive" fill="hold" evtFilter="cancelBubble" nodeType="interactiveSeq">
                <p:stCondLst>
                  <p:cond evt="onClick" delay="0">
                    <p:tgtEl>
                      <p:spTgt spid="2562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5627"/>
                                        </p:tgtEl>
                                      </p:cBhvr>
                                    </p:animEffect>
                                    <p:set>
                                      <p:cBhvr>
                                        <p:cTn id="25" dur="1" fill="hold">
                                          <p:stCondLst>
                                            <p:cond delay="499"/>
                                          </p:stCondLst>
                                        </p:cTn>
                                        <p:tgtEl>
                                          <p:spTgt spid="25627"/>
                                        </p:tgtEl>
                                        <p:attrNameLst>
                                          <p:attrName>style.visibility</p:attrName>
                                        </p:attrNameLst>
                                      </p:cBhvr>
                                      <p:to>
                                        <p:strVal val="hidden"/>
                                      </p:to>
                                    </p:set>
                                  </p:childTnLst>
                                </p:cTn>
                              </p:par>
                            </p:childTnLst>
                          </p:cTn>
                        </p:par>
                      </p:childTnLst>
                    </p:cTn>
                  </p:par>
                </p:childTnLst>
              </p:cTn>
              <p:nextCondLst>
                <p:cond evt="onClick" delay="0">
                  <p:tgtEl>
                    <p:spTgt spid="25627"/>
                  </p:tgtEl>
                </p:cond>
              </p:nextCondLst>
            </p:seq>
            <p:seq concurrent="1" nextAc="seek">
              <p:cTn id="26" restart="whenNotActive" fill="hold" evtFilter="cancelBubble" nodeType="interactiveSeq">
                <p:stCondLst>
                  <p:cond evt="onClick" delay="0">
                    <p:tgtEl>
                      <p:spTgt spid="256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5630"/>
                                        </p:tgtEl>
                                      </p:cBhvr>
                                    </p:animEffect>
                                    <p:set>
                                      <p:cBhvr>
                                        <p:cTn id="31" dur="1" fill="hold">
                                          <p:stCondLst>
                                            <p:cond delay="499"/>
                                          </p:stCondLst>
                                        </p:cTn>
                                        <p:tgtEl>
                                          <p:spTgt spid="25630"/>
                                        </p:tgtEl>
                                        <p:attrNameLst>
                                          <p:attrName>style.visibility</p:attrName>
                                        </p:attrNameLst>
                                      </p:cBhvr>
                                      <p:to>
                                        <p:strVal val="hidden"/>
                                      </p:to>
                                    </p:set>
                                  </p:childTnLst>
                                </p:cTn>
                              </p:par>
                            </p:childTnLst>
                          </p:cTn>
                        </p:par>
                      </p:childTnLst>
                    </p:cTn>
                  </p:par>
                </p:childTnLst>
              </p:cTn>
              <p:nextCondLst>
                <p:cond evt="onClick" delay="0">
                  <p:tgtEl>
                    <p:spTgt spid="256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a:solidFill>
                  <a:schemeClr val="tx1">
                    <a:lumMod val="65000"/>
                    <a:lumOff val="35000"/>
                  </a:schemeClr>
                </a:solidFill>
                <a:latin typeface="Times New Roman" pitchFamily="18" charset="0"/>
              </a:rPr>
              <a:t>B</a:t>
            </a:r>
            <a:r>
              <a:rPr lang="en-US" sz="4000" b="1">
                <a:solidFill>
                  <a:schemeClr val="tx1">
                    <a:lumMod val="65000"/>
                    <a:lumOff val="35000"/>
                  </a:schemeClr>
                </a:solidFill>
                <a:latin typeface="Times New Roman" pitchFamily="18" charset="0"/>
              </a:rPr>
              <a:t>é chơi làm thợ nề</a:t>
            </a:r>
          </a:p>
          <a:p>
            <a:pPr eaLnBrk="1" hangingPunct="1">
              <a:lnSpc>
                <a:spcPct val="80000"/>
              </a:lnSpc>
            </a:pPr>
            <a:r>
              <a:rPr lang="en-US" sz="4000" b="1">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a:p>
        </p:txBody>
      </p:sp>
      <p:sp>
        <p:nvSpPr>
          <p:cNvPr id="8195" name="Rectangle 3"/>
          <p:cNvSpPr>
            <a:spLocks noGrp="1" noChangeArrowheads="1"/>
          </p:cNvSpPr>
          <p:nvPr>
            <p:ph type="body" idx="1"/>
          </p:nvPr>
        </p:nvSpPr>
        <p:spPr/>
        <p:txBody>
          <a:bodyPr/>
          <a:lstStyle/>
          <a:p>
            <a:pPr eaLnBrk="1" hangingPunct="1"/>
            <a:endParaRPr lang="vi-VN"/>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a:p>
        </p:txBody>
      </p:sp>
      <p:sp>
        <p:nvSpPr>
          <p:cNvPr id="11267" name="Rectangle 3"/>
          <p:cNvSpPr>
            <a:spLocks noGrp="1" noChangeArrowheads="1"/>
          </p:cNvSpPr>
          <p:nvPr>
            <p:ph type="body" idx="1"/>
          </p:nvPr>
        </p:nvSpPr>
        <p:spPr/>
        <p:txBody>
          <a:bodyPr/>
          <a:lstStyle/>
          <a:p>
            <a:pPr eaLnBrk="1" hangingPunct="1"/>
            <a:endParaRPr lang="vi-VN"/>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574</Words>
  <Application>Microsoft Office PowerPoint</Application>
  <PresentationFormat>On-screen Show (4:3)</PresentationFormat>
  <Paragraphs>48</Paragraphs>
  <Slides>35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.VnArialH</vt:lpstr>
      <vt:lpstr>.VnTime</vt:lpstr>
      <vt:lpstr>Arial</vt:lpstr>
      <vt:lpstr>Calibri</vt:lpstr>
      <vt:lpstr>SVN-Avo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Admin</cp:lastModifiedBy>
  <cp:revision>11</cp:revision>
  <dcterms:created xsi:type="dcterms:W3CDTF">2021-11-26T11:59:41Z</dcterms:created>
  <dcterms:modified xsi:type="dcterms:W3CDTF">2023-04-14T01:43:58Z</dcterms:modified>
</cp:coreProperties>
</file>