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5" r:id="rId5"/>
  </p:sldMasterIdLst>
  <p:notesMasterIdLst>
    <p:notesMasterId r:id="rId20"/>
  </p:notesMasterIdLst>
  <p:handoutMasterIdLst>
    <p:handoutMasterId r:id="rId21"/>
  </p:handoutMasterIdLst>
  <p:sldIdLst>
    <p:sldId id="307" r:id="rId6"/>
    <p:sldId id="256" r:id="rId7"/>
    <p:sldId id="288" r:id="rId8"/>
    <p:sldId id="295" r:id="rId9"/>
    <p:sldId id="296" r:id="rId10"/>
    <p:sldId id="297" r:id="rId11"/>
    <p:sldId id="298" r:id="rId12"/>
    <p:sldId id="299" r:id="rId13"/>
    <p:sldId id="303" r:id="rId14"/>
    <p:sldId id="302" r:id="rId15"/>
    <p:sldId id="301" r:id="rId16"/>
    <p:sldId id="304" r:id="rId17"/>
    <p:sldId id="305" r:id="rId18"/>
    <p:sldId id="30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2" autoAdjust="0"/>
    <p:restoredTop sz="95274" autoAdjust="0"/>
  </p:normalViewPr>
  <p:slideViewPr>
    <p:cSldViewPr snapToGrid="0">
      <p:cViewPr varScale="1">
        <p:scale>
          <a:sx n="85" d="100"/>
          <a:sy n="85" d="100"/>
        </p:scale>
        <p:origin x="90" y="84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4/13/2023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4/13/2023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Freeform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" name="Freeform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" name="Freeform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" name="Freeform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" name="Freeform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0" name="Group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49" name="Freeform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50" name="Group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Freeform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59" name="Freeform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60" name="Freeform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61" name="Group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Freeform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1" name="Group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Freeform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7" name="Group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Freeform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9" name="Group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6" name="Group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5" name="Freeform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16" name="Freeform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7" name="Group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Freeform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46" name="Group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Freeform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1" name="Group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4/13/2023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4/13/2023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194B9-53F8-4E56-9B45-4EAC745A1AD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EA268-03A8-42DD-ABAB-AA2CB9F384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1917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194B9-53F8-4E56-9B45-4EAC745A1AD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EA268-03A8-42DD-ABAB-AA2CB9F384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196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194B9-53F8-4E56-9B45-4EAC745A1AD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EA268-03A8-42DD-ABAB-AA2CB9F384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2385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194B9-53F8-4E56-9B45-4EAC745A1AD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EA268-03A8-42DD-ABAB-AA2CB9F384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3040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194B9-53F8-4E56-9B45-4EAC745A1AD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EA268-03A8-42DD-ABAB-AA2CB9F384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6994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194B9-53F8-4E56-9B45-4EAC745A1AD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EA268-03A8-42DD-ABAB-AA2CB9F384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91985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194B9-53F8-4E56-9B45-4EAC745A1AD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EA268-03A8-42DD-ABAB-AA2CB9F384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08698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194B9-53F8-4E56-9B45-4EAC745A1AD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EA268-03A8-42DD-ABAB-AA2CB9F384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1251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4/13/2023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194B9-53F8-4E56-9B45-4EAC745A1AD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EA268-03A8-42DD-ABAB-AA2CB9F384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18593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194B9-53F8-4E56-9B45-4EAC745A1AD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EA268-03A8-42DD-ABAB-AA2CB9F384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18972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194B9-53F8-4E56-9B45-4EAC745A1AD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EA268-03A8-42DD-ABAB-AA2CB9F384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8651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anchor="b">
            <a:normAutofit/>
          </a:bodyPr>
          <a:lstStyle>
            <a:lvl1pPr algn="l">
              <a:defRPr sz="5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4/13/2023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t>4/13/2023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t>4/13/2023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7" name="Freeform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9" name="Group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1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2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3" name="Group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Freeform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6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7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1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2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7" name="Group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0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1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2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3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4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5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6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7" name="Freeform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8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9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0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1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2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3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4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5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6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7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8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9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0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1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2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3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4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5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6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7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8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9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0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1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2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3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4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5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6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7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8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9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0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1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2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3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4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5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6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7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8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9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0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1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2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3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4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5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6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7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8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9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0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1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2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3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4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5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6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7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8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9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0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1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2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3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4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5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6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0" name="Group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Freeform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4" name="Freeform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8" name="Freeform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Freeform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Freeform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89" name="Group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Freeform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Oval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10" name="Freeform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311" name="Group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Freeform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8" name="Group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Group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Freeform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6" name="Freeform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7" name="Freeform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8" name="Freeform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9" name="Freeform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0" name="Freeform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1" name="Freeform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2" name="Freeform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3" name="Freeform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4" name="Freeform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5" name="Freeform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6" name="Freeform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7" name="Freeform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8" name="Freeform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9" name="Freeform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0" name="Freeform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1" name="Freeform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2" name="Freeform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3" name="Freeform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4" name="Freeform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5" name="Freeform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6" name="Freeform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7" name="Freeform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8" name="Freeform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9" name="Freeform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0" name="Freeform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1" name="Freeform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2" name="Freeform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3" name="Freeform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4" name="Freeform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5" name="Freeform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6" name="Freeform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7" name="Freeform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8" name="Freeform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9" name="Freeform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0" name="Freeform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1" name="Freeform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2" name="Freeform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3" name="Freeform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4" name="Freeform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5" name="Freeform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6" name="Freeform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7" name="Freeform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8" name="Freeform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9" name="Freeform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0" name="Freeform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1" name="Freeform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0" name="Group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Freeform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7" name="Freeform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8" name="Freeform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9" name="Freeform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0" name="Freeform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1" name="Freeform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2" name="Freeform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3" name="Freeform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4" name="Freeform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1" name="Group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Freeform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0" name="Freeform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1" name="Freeform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2" name="Freeform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3" name="Freeform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4" name="Freeform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5" name="Freeform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2" name="Group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Freeform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4" name="Freeform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5" name="Freeform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6" name="Freeform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7" name="Freeform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8" name="Freeform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</p:grpSp>
      <p:grpSp>
        <p:nvGrpSpPr>
          <p:cNvPr id="422" name="Group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1" name="Group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3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4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5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6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7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8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9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40" name="Group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4/13/2023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4/13/2023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4/13/2023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4/13/2023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9" name="Freeform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10" name="Group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Freeform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" name="Group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" name="Group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" name="Group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Freeform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1" name="Group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1063198" cy="193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194B9-53F8-4E56-9B45-4EAC745A1AD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EA268-03A8-42DD-ABAB-AA2CB9F384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5274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05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314575" y="342900"/>
          <a:ext cx="7886700" cy="495300"/>
        </p:xfrm>
        <a:graphic>
          <a:graphicData uri="http://schemas.openxmlformats.org/drawingml/2006/table">
            <a:tbl>
              <a:tblPr/>
              <a:tblGrid>
                <a:gridCol w="7886700">
                  <a:extLst>
                    <a:ext uri="{9D8B030D-6E8A-4147-A177-3AD203B41FA5}">
                      <a16:colId xmlns:a16="http://schemas.microsoft.com/office/drawing/2014/main" val="3810403747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vi-VN" sz="1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PHÒNG GD &amp; ĐT QUẬN LONG BIÊN</a:t>
                      </a:r>
                      <a:br>
                        <a:rPr lang="vi-VN" sz="1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vi-VN" sz="1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TRƯỜNG MN HOA SỮA</a:t>
                      </a:r>
                      <a:endParaRPr lang="vi-VN" sz="1400" dirty="0">
                        <a:effectLst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139719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974976" y="2347914"/>
          <a:ext cx="7064375" cy="2536825"/>
        </p:xfrm>
        <a:graphic>
          <a:graphicData uri="http://schemas.openxmlformats.org/drawingml/2006/table">
            <a:tbl>
              <a:tblPr/>
              <a:tblGrid>
                <a:gridCol w="7064375">
                  <a:extLst>
                    <a:ext uri="{9D8B030D-6E8A-4147-A177-3AD203B41FA5}">
                      <a16:colId xmlns:a16="http://schemas.microsoft.com/office/drawing/2014/main" val="3122491144"/>
                    </a:ext>
                  </a:extLst>
                </a:gridCol>
              </a:tblGrid>
              <a:tr h="2536825">
                <a:tc>
                  <a:txBody>
                    <a:bodyPr/>
                    <a:lstStyle/>
                    <a:p>
                      <a:r>
                        <a:rPr lang="vi-VN" sz="2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    </a:t>
                      </a:r>
                      <a:r>
                        <a:rPr lang="en-US" sz="2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LĨNH</a:t>
                      </a:r>
                      <a:r>
                        <a:rPr lang="en-US" sz="2400" b="1" baseline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VỰC </a:t>
                      </a:r>
                      <a:r>
                        <a:rPr lang="vi-VN" sz="2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PHÁT TRIỂN </a:t>
                      </a:r>
                      <a:r>
                        <a:rPr lang="en-US" sz="2400" b="1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NGÔN</a:t>
                      </a:r>
                      <a:r>
                        <a:rPr lang="en-US" sz="24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NGỮ</a:t>
                      </a:r>
                      <a:endParaRPr lang="vi-VN" sz="14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r>
                        <a:rPr lang="vi-VN" sz="2000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vi-VN" sz="2000" dirty="0">
                          <a:solidFill>
                            <a:srgbClr val="0000FF"/>
                          </a:solidFill>
                          <a:effectLst/>
                        </a:rPr>
                      </a:b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</a:rPr>
                        <a:t>                 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  <a:effectLst/>
                        </a:rPr>
                        <a:t>  </a:t>
                      </a: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000" b="1" baseline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ĐỘNG: LÀM QUEN </a:t>
                      </a:r>
                      <a:r>
                        <a:rPr lang="en-US" sz="20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 HỌC</a:t>
                      </a:r>
                      <a:endParaRPr lang="vi-VN" sz="20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</a:br>
                      <a:endParaRPr lang="vi-VN" sz="14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</a:br>
                      <a:endParaRPr lang="vi-VN" sz="14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</a:br>
                      <a:endParaRPr lang="vi-VN" sz="14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r>
                        <a:rPr lang="vi-VN" sz="1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               </a:t>
                      </a:r>
                      <a:endParaRPr lang="vi-VN" sz="1400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67521" marR="67521" marT="33751" marB="337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8646645"/>
                  </a:ext>
                </a:extLst>
              </a:tr>
            </a:tbl>
          </a:graphicData>
        </a:graphic>
      </p:graphicFrame>
      <p:sp>
        <p:nvSpPr>
          <p:cNvPr id="2057" name="Rectangle 7"/>
          <p:cNvSpPr>
            <a:spLocks noChangeArrowheads="1"/>
          </p:cNvSpPr>
          <p:nvPr/>
        </p:nvSpPr>
        <p:spPr bwMode="auto">
          <a:xfrm>
            <a:off x="4457701" y="3824288"/>
            <a:ext cx="58896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Đề tài: </a:t>
            </a:r>
            <a:r>
              <a:rPr kumimoji="0" lang="en-US" alt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Thơ</a:t>
            </a:r>
            <a:r>
              <a:rPr kumimoji="0" lang="en-US" altLang="en-US" sz="1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“</a:t>
            </a:r>
            <a:r>
              <a:rPr kumimoji="0" lang="en-US" altLang="en-US" sz="1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Thỏ</a:t>
            </a:r>
            <a:r>
              <a:rPr kumimoji="0" lang="en-US" altLang="en-US" sz="1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1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bông</a:t>
            </a:r>
            <a:r>
              <a:rPr kumimoji="0" lang="en-US" altLang="en-US" sz="1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1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bị</a:t>
            </a:r>
            <a:r>
              <a:rPr kumimoji="0" lang="en-US" altLang="en-US" sz="1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1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ốm</a:t>
            </a:r>
            <a:r>
              <a:rPr kumimoji="0" lang="en-US" altLang="en-US" sz="1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”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Số lượng: 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18 - 20</a:t>
            </a:r>
            <a:r>
              <a:rPr kumimoji="0" lang="vi-V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trẻ</a:t>
            </a:r>
            <a:r>
              <a:rPr kumimoji="0" lang="vi-V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endParaRPr kumimoji="0" lang="vi-V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095500" y="6391276"/>
          <a:ext cx="7886700" cy="282575"/>
        </p:xfrm>
        <a:graphic>
          <a:graphicData uri="http://schemas.openxmlformats.org/drawingml/2006/table">
            <a:tbl>
              <a:tblPr/>
              <a:tblGrid>
                <a:gridCol w="7886700">
                  <a:extLst>
                    <a:ext uri="{9D8B030D-6E8A-4147-A177-3AD203B41FA5}">
                      <a16:colId xmlns:a16="http://schemas.microsoft.com/office/drawing/2014/main" val="3810403747"/>
                    </a:ext>
                  </a:extLst>
                </a:gridCol>
              </a:tblGrid>
              <a:tr h="28257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Năm</a:t>
                      </a:r>
                      <a:r>
                        <a:rPr lang="en-US" sz="1400" b="1" baseline="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học</a:t>
                      </a:r>
                      <a:r>
                        <a:rPr lang="en-US" sz="1400" b="1" baseline="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2022-2023</a:t>
                      </a:r>
                      <a:endParaRPr lang="vi-VN" sz="1400" dirty="0">
                        <a:effectLst/>
                      </a:endParaRPr>
                    </a:p>
                  </a:txBody>
                  <a:tcPr marL="68580" marR="68580" marT="34367" marB="343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13971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40611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168669" y="526473"/>
            <a:ext cx="8416203" cy="4849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chemeClr val="accent5">
                    <a:lumMod val="75000"/>
                  </a:schemeClr>
                </a:solidFill>
              </a:rPr>
              <a:t>Trong bài thơ có những nhân vật nào ?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321" t="19792" r="35305" b="18655"/>
          <a:stretch/>
        </p:blipFill>
        <p:spPr>
          <a:xfrm>
            <a:off x="2507673" y="1800253"/>
            <a:ext cx="6802581" cy="386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34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168669" y="526473"/>
            <a:ext cx="8416203" cy="141689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chemeClr val="accent5">
                    <a:lumMod val="75000"/>
                  </a:schemeClr>
                </a:solidFill>
              </a:rPr>
              <a:t>Thỏ Bông bị làm sao ?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574" t="20170" r="36796" b="18087"/>
          <a:stretch/>
        </p:blipFill>
        <p:spPr>
          <a:xfrm>
            <a:off x="2382981" y="1943369"/>
            <a:ext cx="6042373" cy="338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05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56596" y="457201"/>
            <a:ext cx="8416203" cy="141689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chemeClr val="accent5">
                    <a:lumMod val="75000"/>
                  </a:schemeClr>
                </a:solidFill>
              </a:rPr>
              <a:t>Ai đã Thỏ Bông đến bệnh viện ?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148" t="19792" r="35945" b="20739"/>
          <a:stretch/>
        </p:blipFill>
        <p:spPr>
          <a:xfrm>
            <a:off x="2348778" y="1620982"/>
            <a:ext cx="6677891" cy="375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05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556596" y="457201"/>
            <a:ext cx="8416203" cy="141689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chemeClr val="accent5">
                    <a:lumMod val="75000"/>
                  </a:schemeClr>
                </a:solidFill>
              </a:rPr>
              <a:t>Thỏ Bông đã nói gì với bác sĩ ?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491" t="19603" r="37435" b="18656"/>
          <a:stretch/>
        </p:blipFill>
        <p:spPr>
          <a:xfrm>
            <a:off x="2556596" y="1510145"/>
            <a:ext cx="6403878" cy="360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45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37941" y="512619"/>
            <a:ext cx="8416203" cy="141689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chemeClr val="accent5">
                    <a:lumMod val="75000"/>
                  </a:schemeClr>
                </a:solidFill>
              </a:rPr>
              <a:t>Bác sĩ kết luận Thỏ Bông bị làm sao?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321" t="19792" r="35305" b="18655"/>
          <a:stretch/>
        </p:blipFill>
        <p:spPr>
          <a:xfrm>
            <a:off x="2507673" y="1800253"/>
            <a:ext cx="6802581" cy="386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9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1288" y="1011382"/>
            <a:ext cx="8416203" cy="1416896"/>
          </a:xfrm>
        </p:spPr>
        <p:txBody>
          <a:bodyPr/>
          <a:lstStyle/>
          <a:p>
            <a:r>
              <a:rPr lang="en-US" b="1" smtClean="0">
                <a:solidFill>
                  <a:schemeClr val="accent5">
                    <a:lumMod val="75000"/>
                  </a:schemeClr>
                </a:solidFill>
              </a:rPr>
              <a:t>Thơ: Thỏ Bông bị ốm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574" t="20170" r="36796" b="18087"/>
          <a:stretch/>
        </p:blipFill>
        <p:spPr>
          <a:xfrm>
            <a:off x="-1" y="0"/>
            <a:ext cx="12192001" cy="683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86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148" t="19792" r="35945" b="2073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45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745" t="20170" r="36796" b="220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10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491" t="19603" r="37435" b="186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83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004" t="26041" r="34241" b="211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52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722" t="19792" r="35305" b="18655"/>
          <a:stretch/>
        </p:blipFill>
        <p:spPr>
          <a:xfrm>
            <a:off x="-193964" y="0"/>
            <a:ext cx="123859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2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168669" y="526473"/>
            <a:ext cx="8416203" cy="141689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chemeClr val="accent5">
                    <a:lumMod val="75000"/>
                  </a:schemeClr>
                </a:solidFill>
              </a:rPr>
              <a:t>Bài thơ cô vừa đọc có tên là gì ?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574" t="20170" r="36796" b="18087"/>
          <a:stretch/>
        </p:blipFill>
        <p:spPr>
          <a:xfrm>
            <a:off x="2382981" y="1943369"/>
            <a:ext cx="6042373" cy="338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54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ck to School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ll fun education presentation (widescreen).potx" id="{13F266B3-3667-4715-838E-2D35384A824B}" vid="{5EC2A2B6-6A5B-436A-9EF3-6607D16C2ED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C9A7CA-BEC5-41E5-AAE1-C9D7FC518E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5F5AFAE-B80F-42D3-94B4-729362BC1BCB}">
  <ds:schemaRefs>
    <ds:schemaRef ds:uri="40262f94-9f35-4ac3-9a90-690165a166b7"/>
    <ds:schemaRef ds:uri="http://schemas.microsoft.com/office/2006/documentManagement/types"/>
    <ds:schemaRef ds:uri="http://purl.org/dc/terms/"/>
    <ds:schemaRef ds:uri="http://schemas.microsoft.com/office/2006/metadata/properties"/>
    <ds:schemaRef ds:uri="a4f35948-e619-41b3-aa29-22878b09cfd2"/>
    <ds:schemaRef ds:uri="http://schemas.microsoft.com/office/infopath/2007/PartnerControls"/>
    <ds:schemaRef ds:uri="http://purl.org/dc/dcmitype/"/>
    <ds:schemaRef ds:uri="http://www.w3.org/XML/1998/namespace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D59B8A7B-DB68-4625-86A7-7FECB4C2AE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Fall fun education presentation (widescreen)</Template>
  <TotalTime>19</TotalTime>
  <Words>85</Words>
  <Application>Microsoft Office PowerPoint</Application>
  <PresentationFormat>Widescreen</PresentationFormat>
  <Paragraphs>17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.VnAvant</vt:lpstr>
      <vt:lpstr>Arial</vt:lpstr>
      <vt:lpstr>Calibri</vt:lpstr>
      <vt:lpstr>Calibri Light</vt:lpstr>
      <vt:lpstr>Cambria</vt:lpstr>
      <vt:lpstr>Times New Roman</vt:lpstr>
      <vt:lpstr>Back to School 16x9</vt:lpstr>
      <vt:lpstr>Office Theme</vt:lpstr>
      <vt:lpstr>PowerPoint Presentation</vt:lpstr>
      <vt:lpstr>Thơ: Thỏ Bông bị ốm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Thơ: Thỏ Bông bị ốm</dc:title>
  <dc:creator>Hồng Thuyết</dc:creator>
  <cp:lastModifiedBy>A333</cp:lastModifiedBy>
  <cp:revision>6</cp:revision>
  <dcterms:created xsi:type="dcterms:W3CDTF">2022-10-06T13:51:45Z</dcterms:created>
  <dcterms:modified xsi:type="dcterms:W3CDTF">2023-04-14T06:39:09Z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