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375" r:id="rId2"/>
    <p:sldId id="258" r:id="rId3"/>
    <p:sldId id="352" r:id="rId4"/>
    <p:sldId id="353" r:id="rId5"/>
    <p:sldId id="354" r:id="rId6"/>
    <p:sldId id="355" r:id="rId7"/>
    <p:sldId id="285" r:id="rId8"/>
    <p:sldId id="356" r:id="rId9"/>
    <p:sldId id="357" r:id="rId10"/>
    <p:sldId id="291" r:id="rId11"/>
    <p:sldId id="293" r:id="rId12"/>
    <p:sldId id="295" r:id="rId13"/>
    <p:sldId id="296" r:id="rId14"/>
    <p:sldId id="299" r:id="rId15"/>
    <p:sldId id="301" r:id="rId16"/>
    <p:sldId id="303" r:id="rId17"/>
    <p:sldId id="30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5" d="100"/>
          <a:sy n="65" d="100"/>
        </p:scale>
        <p:origin x="72"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866F38-24B3-4ABA-A855-D3551A986058}" type="datetimeFigureOut">
              <a:rPr lang="en-US" smtClean="0"/>
              <a:t>4/12/2023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634BEE-B25D-4362-91E4-6910775EA488}" type="slidenum">
              <a:rPr lang="en-US" smtClean="0"/>
              <a:t>‹#›</a:t>
            </a:fld>
            <a:endParaRPr lang="en-US"/>
          </a:p>
        </p:txBody>
      </p:sp>
    </p:spTree>
    <p:extLst>
      <p:ext uri="{BB962C8B-B14F-4D97-AF65-F5344CB8AC3E}">
        <p14:creationId xmlns:p14="http://schemas.microsoft.com/office/powerpoint/2010/main" val="3064418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6F67B2-0CFC-4F9E-896B-6E023E5B0119}" type="slidenum">
              <a:rPr lang="en-US" smtClean="0"/>
              <a:t>3</a:t>
            </a:fld>
            <a:endParaRPr lang="en-US"/>
          </a:p>
        </p:txBody>
      </p:sp>
    </p:spTree>
    <p:extLst>
      <p:ext uri="{BB962C8B-B14F-4D97-AF65-F5344CB8AC3E}">
        <p14:creationId xmlns:p14="http://schemas.microsoft.com/office/powerpoint/2010/main" val="1773469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42194B9-53F8-4E56-9B45-4EAC745A1AD7}" type="datetimeFigureOut">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EA268-03A8-42DD-ABAB-AA2CB9F3849F}" type="slidenum">
              <a:rPr lang="en-US" smtClean="0"/>
              <a:t>‹#›</a:t>
            </a:fld>
            <a:endParaRPr lang="en-US"/>
          </a:p>
        </p:txBody>
      </p:sp>
    </p:spTree>
    <p:extLst>
      <p:ext uri="{BB962C8B-B14F-4D97-AF65-F5344CB8AC3E}">
        <p14:creationId xmlns:p14="http://schemas.microsoft.com/office/powerpoint/2010/main" val="2415090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2194B9-53F8-4E56-9B45-4EAC745A1AD7}" type="datetimeFigureOut">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EA268-03A8-42DD-ABAB-AA2CB9F3849F}" type="slidenum">
              <a:rPr lang="en-US" smtClean="0"/>
              <a:t>‹#›</a:t>
            </a:fld>
            <a:endParaRPr lang="en-US"/>
          </a:p>
        </p:txBody>
      </p:sp>
    </p:spTree>
    <p:extLst>
      <p:ext uri="{BB962C8B-B14F-4D97-AF65-F5344CB8AC3E}">
        <p14:creationId xmlns:p14="http://schemas.microsoft.com/office/powerpoint/2010/main" val="743835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2194B9-53F8-4E56-9B45-4EAC745A1AD7}" type="datetimeFigureOut">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EA268-03A8-42DD-ABAB-AA2CB9F3849F}" type="slidenum">
              <a:rPr lang="en-US" smtClean="0"/>
              <a:t>‹#›</a:t>
            </a:fld>
            <a:endParaRPr lang="en-US"/>
          </a:p>
        </p:txBody>
      </p:sp>
    </p:spTree>
    <p:extLst>
      <p:ext uri="{BB962C8B-B14F-4D97-AF65-F5344CB8AC3E}">
        <p14:creationId xmlns:p14="http://schemas.microsoft.com/office/powerpoint/2010/main" val="163149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2194B9-53F8-4E56-9B45-4EAC745A1AD7}" type="datetimeFigureOut">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EA268-03A8-42DD-ABAB-AA2CB9F3849F}" type="slidenum">
              <a:rPr lang="en-US" smtClean="0"/>
              <a:t>‹#›</a:t>
            </a:fld>
            <a:endParaRPr lang="en-US"/>
          </a:p>
        </p:txBody>
      </p:sp>
    </p:spTree>
    <p:extLst>
      <p:ext uri="{BB962C8B-B14F-4D97-AF65-F5344CB8AC3E}">
        <p14:creationId xmlns:p14="http://schemas.microsoft.com/office/powerpoint/2010/main" val="2648535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2194B9-53F8-4E56-9B45-4EAC745A1AD7}" type="datetimeFigureOut">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EA268-03A8-42DD-ABAB-AA2CB9F3849F}" type="slidenum">
              <a:rPr lang="en-US" smtClean="0"/>
              <a:t>‹#›</a:t>
            </a:fld>
            <a:endParaRPr lang="en-US"/>
          </a:p>
        </p:txBody>
      </p:sp>
    </p:spTree>
    <p:extLst>
      <p:ext uri="{BB962C8B-B14F-4D97-AF65-F5344CB8AC3E}">
        <p14:creationId xmlns:p14="http://schemas.microsoft.com/office/powerpoint/2010/main" val="3338114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2194B9-53F8-4E56-9B45-4EAC745A1AD7}" type="datetimeFigureOut">
              <a:rPr lang="en-US" smtClean="0"/>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6EA268-03A8-42DD-ABAB-AA2CB9F3849F}" type="slidenum">
              <a:rPr lang="en-US" smtClean="0"/>
              <a:t>‹#›</a:t>
            </a:fld>
            <a:endParaRPr lang="en-US"/>
          </a:p>
        </p:txBody>
      </p:sp>
    </p:spTree>
    <p:extLst>
      <p:ext uri="{BB962C8B-B14F-4D97-AF65-F5344CB8AC3E}">
        <p14:creationId xmlns:p14="http://schemas.microsoft.com/office/powerpoint/2010/main" val="2639038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2194B9-53F8-4E56-9B45-4EAC745A1AD7}" type="datetimeFigureOut">
              <a:rPr lang="en-US" smtClean="0"/>
              <a:t>4/12/2023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6EA268-03A8-42DD-ABAB-AA2CB9F3849F}" type="slidenum">
              <a:rPr lang="en-US" smtClean="0"/>
              <a:t>‹#›</a:t>
            </a:fld>
            <a:endParaRPr lang="en-US"/>
          </a:p>
        </p:txBody>
      </p:sp>
    </p:spTree>
    <p:extLst>
      <p:ext uri="{BB962C8B-B14F-4D97-AF65-F5344CB8AC3E}">
        <p14:creationId xmlns:p14="http://schemas.microsoft.com/office/powerpoint/2010/main" val="3234572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2194B9-53F8-4E56-9B45-4EAC745A1AD7}" type="datetimeFigureOut">
              <a:rPr lang="en-US" smtClean="0"/>
              <a:t>4/12/2023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6EA268-03A8-42DD-ABAB-AA2CB9F3849F}" type="slidenum">
              <a:rPr lang="en-US" smtClean="0"/>
              <a:t>‹#›</a:t>
            </a:fld>
            <a:endParaRPr lang="en-US"/>
          </a:p>
        </p:txBody>
      </p:sp>
    </p:spTree>
    <p:extLst>
      <p:ext uri="{BB962C8B-B14F-4D97-AF65-F5344CB8AC3E}">
        <p14:creationId xmlns:p14="http://schemas.microsoft.com/office/powerpoint/2010/main" val="2183477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2194B9-53F8-4E56-9B45-4EAC745A1AD7}" type="datetimeFigureOut">
              <a:rPr lang="en-US" smtClean="0"/>
              <a:t>4/12/2023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6EA268-03A8-42DD-ABAB-AA2CB9F3849F}" type="slidenum">
              <a:rPr lang="en-US" smtClean="0"/>
              <a:t>‹#›</a:t>
            </a:fld>
            <a:endParaRPr lang="en-US"/>
          </a:p>
        </p:txBody>
      </p:sp>
    </p:spTree>
    <p:extLst>
      <p:ext uri="{BB962C8B-B14F-4D97-AF65-F5344CB8AC3E}">
        <p14:creationId xmlns:p14="http://schemas.microsoft.com/office/powerpoint/2010/main" val="3830147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2194B9-53F8-4E56-9B45-4EAC745A1AD7}" type="datetimeFigureOut">
              <a:rPr lang="en-US" smtClean="0"/>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6EA268-03A8-42DD-ABAB-AA2CB9F3849F}" type="slidenum">
              <a:rPr lang="en-US" smtClean="0"/>
              <a:t>‹#›</a:t>
            </a:fld>
            <a:endParaRPr lang="en-US"/>
          </a:p>
        </p:txBody>
      </p:sp>
    </p:spTree>
    <p:extLst>
      <p:ext uri="{BB962C8B-B14F-4D97-AF65-F5344CB8AC3E}">
        <p14:creationId xmlns:p14="http://schemas.microsoft.com/office/powerpoint/2010/main" val="1684335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2194B9-53F8-4E56-9B45-4EAC745A1AD7}" type="datetimeFigureOut">
              <a:rPr lang="en-US" smtClean="0"/>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6EA268-03A8-42DD-ABAB-AA2CB9F3849F}" type="slidenum">
              <a:rPr lang="en-US" smtClean="0"/>
              <a:t>‹#›</a:t>
            </a:fld>
            <a:endParaRPr lang="en-US"/>
          </a:p>
        </p:txBody>
      </p:sp>
    </p:spTree>
    <p:extLst>
      <p:ext uri="{BB962C8B-B14F-4D97-AF65-F5344CB8AC3E}">
        <p14:creationId xmlns:p14="http://schemas.microsoft.com/office/powerpoint/2010/main" val="1792404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2194B9-53F8-4E56-9B45-4EAC745A1AD7}" type="datetimeFigureOut">
              <a:rPr lang="en-US" smtClean="0"/>
              <a:t>4/12/2023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6EA268-03A8-42DD-ABAB-AA2CB9F3849F}" type="slidenum">
              <a:rPr lang="en-US" smtClean="0"/>
              <a:t>‹#›</a:t>
            </a:fld>
            <a:endParaRPr lang="en-US"/>
          </a:p>
        </p:txBody>
      </p:sp>
    </p:spTree>
    <p:extLst>
      <p:ext uri="{BB962C8B-B14F-4D97-AF65-F5344CB8AC3E}">
        <p14:creationId xmlns:p14="http://schemas.microsoft.com/office/powerpoint/2010/main" val="1493447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gif"/></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27.gif"/><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eaLnBrk="1" hangingPunct="1"/>
            <a:endParaRPr lang="en-US" altLang="en-US" smtClean="0"/>
          </a:p>
        </p:txBody>
      </p:sp>
      <p:sp>
        <p:nvSpPr>
          <p:cNvPr id="2051" name="Subtitle 2"/>
          <p:cNvSpPr>
            <a:spLocks noGrp="1"/>
          </p:cNvSpPr>
          <p:nvPr>
            <p:ph type="subTitle" idx="1"/>
          </p:nvPr>
        </p:nvSpPr>
        <p:spPr/>
        <p:txBody>
          <a:bodyPr/>
          <a:lstStyle/>
          <a:p>
            <a:pPr eaLnBrk="1" hangingPunct="1"/>
            <a:endParaRPr lang="en-US" altLang="en-US" smtClean="0"/>
          </a:p>
        </p:txBody>
      </p:sp>
      <p:pic>
        <p:nvPicPr>
          <p:cNvPr id="205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p:cNvGraphicFramePr>
            <a:graphicFrameLocks noGrp="1"/>
          </p:cNvGraphicFramePr>
          <p:nvPr/>
        </p:nvGraphicFramePr>
        <p:xfrm>
          <a:off x="2314575" y="342900"/>
          <a:ext cx="7886700" cy="495300"/>
        </p:xfrm>
        <a:graphic>
          <a:graphicData uri="http://schemas.openxmlformats.org/drawingml/2006/table">
            <a:tbl>
              <a:tblPr/>
              <a:tblGrid>
                <a:gridCol w="7886700">
                  <a:extLst>
                    <a:ext uri="{9D8B030D-6E8A-4147-A177-3AD203B41FA5}">
                      <a16:colId xmlns:a16="http://schemas.microsoft.com/office/drawing/2014/main" val="3810403747"/>
                    </a:ext>
                  </a:extLst>
                </a:gridCol>
              </a:tblGrid>
              <a:tr h="434340">
                <a:tc>
                  <a:txBody>
                    <a:bodyPr/>
                    <a:lstStyle/>
                    <a:p>
                      <a:pPr algn="ctr"/>
                      <a:r>
                        <a:rPr lang="vi-VN" sz="1400" b="1" dirty="0">
                          <a:solidFill>
                            <a:srgbClr val="0000CC"/>
                          </a:solidFill>
                          <a:effectLst/>
                          <a:latin typeface="Times New Roman" panose="02020603050405020304" pitchFamily="18" charset="0"/>
                        </a:rPr>
                        <a:t>PHÒNG GD &amp; ĐT QUẬN LONG BIÊN</a:t>
                      </a:r>
                      <a:br>
                        <a:rPr lang="vi-VN" sz="1400" b="1" dirty="0">
                          <a:solidFill>
                            <a:srgbClr val="0000CC"/>
                          </a:solidFill>
                          <a:effectLst/>
                          <a:latin typeface="Times New Roman" panose="02020603050405020304" pitchFamily="18" charset="0"/>
                        </a:rPr>
                      </a:br>
                      <a:r>
                        <a:rPr lang="vi-VN" sz="1400" b="1" dirty="0">
                          <a:solidFill>
                            <a:srgbClr val="0000CC"/>
                          </a:solidFill>
                          <a:effectLst/>
                          <a:latin typeface="Times New Roman" panose="02020603050405020304" pitchFamily="18" charset="0"/>
                        </a:rPr>
                        <a:t>TRƯỜNG MN HOA SỮA</a:t>
                      </a:r>
                      <a:endParaRPr lang="vi-VN" sz="1400" dirty="0">
                        <a:effectLst/>
                      </a:endParaRPr>
                    </a:p>
                  </a:txBody>
                  <a:tcPr marL="68580" marR="68580" marT="34290" marB="34290" anchor="ctr">
                    <a:lnL>
                      <a:noFill/>
                    </a:lnL>
                    <a:lnR>
                      <a:noFill/>
                    </a:lnR>
                    <a:lnT>
                      <a:noFill/>
                    </a:lnT>
                    <a:lnB>
                      <a:noFill/>
                    </a:lnB>
                  </a:tcPr>
                </a:tc>
                <a:extLst>
                  <a:ext uri="{0D108BD9-81ED-4DB2-BD59-A6C34878D82A}">
                    <a16:rowId xmlns:a16="http://schemas.microsoft.com/office/drawing/2014/main" val="3461397192"/>
                  </a:ext>
                </a:extLst>
              </a:tr>
            </a:tbl>
          </a:graphicData>
        </a:graphic>
      </p:graphicFrame>
      <p:graphicFrame>
        <p:nvGraphicFramePr>
          <p:cNvPr id="7" name="Table 6"/>
          <p:cNvGraphicFramePr>
            <a:graphicFrameLocks noGrp="1"/>
          </p:cNvGraphicFramePr>
          <p:nvPr/>
        </p:nvGraphicFramePr>
        <p:xfrm>
          <a:off x="2974976" y="2347914"/>
          <a:ext cx="7064375" cy="2536825"/>
        </p:xfrm>
        <a:graphic>
          <a:graphicData uri="http://schemas.openxmlformats.org/drawingml/2006/table">
            <a:tbl>
              <a:tblPr/>
              <a:tblGrid>
                <a:gridCol w="7064375">
                  <a:extLst>
                    <a:ext uri="{9D8B030D-6E8A-4147-A177-3AD203B41FA5}">
                      <a16:colId xmlns:a16="http://schemas.microsoft.com/office/drawing/2014/main" val="3122491144"/>
                    </a:ext>
                  </a:extLst>
                </a:gridCol>
              </a:tblGrid>
              <a:tr h="2536825">
                <a:tc>
                  <a:txBody>
                    <a:bodyPr/>
                    <a:lstStyle/>
                    <a:p>
                      <a:r>
                        <a:rPr lang="vi-VN" sz="2400" b="1" dirty="0">
                          <a:solidFill>
                            <a:srgbClr val="0000FF"/>
                          </a:solidFill>
                          <a:effectLst/>
                          <a:latin typeface="Times New Roman" panose="02020603050405020304" pitchFamily="18" charset="0"/>
                        </a:rPr>
                        <a:t>         </a:t>
                      </a:r>
                      <a:r>
                        <a:rPr lang="en-US" sz="2400" b="1" dirty="0">
                          <a:solidFill>
                            <a:srgbClr val="0000FF"/>
                          </a:solidFill>
                          <a:effectLst/>
                          <a:latin typeface="Times New Roman" panose="02020603050405020304" pitchFamily="18" charset="0"/>
                        </a:rPr>
                        <a:t>LĨNH</a:t>
                      </a:r>
                      <a:r>
                        <a:rPr lang="en-US" sz="2400" b="1" baseline="0" dirty="0">
                          <a:solidFill>
                            <a:srgbClr val="0000FF"/>
                          </a:solidFill>
                          <a:effectLst/>
                          <a:latin typeface="Times New Roman" panose="02020603050405020304" pitchFamily="18" charset="0"/>
                        </a:rPr>
                        <a:t> VỰC </a:t>
                      </a:r>
                      <a:r>
                        <a:rPr lang="vi-VN" sz="2400" b="1" dirty="0">
                          <a:solidFill>
                            <a:srgbClr val="0000FF"/>
                          </a:solidFill>
                          <a:effectLst/>
                          <a:latin typeface="Times New Roman" panose="02020603050405020304" pitchFamily="18" charset="0"/>
                        </a:rPr>
                        <a:t>PHÁT TRIỂN </a:t>
                      </a:r>
                      <a:r>
                        <a:rPr lang="en-US" sz="2400" b="1" dirty="0" smtClean="0">
                          <a:solidFill>
                            <a:srgbClr val="0000FF"/>
                          </a:solidFill>
                          <a:effectLst/>
                          <a:latin typeface="Times New Roman" panose="02020603050405020304" pitchFamily="18" charset="0"/>
                        </a:rPr>
                        <a:t>NGÔN</a:t>
                      </a:r>
                      <a:r>
                        <a:rPr lang="en-US" sz="2400" b="1" baseline="0" dirty="0" smtClean="0">
                          <a:solidFill>
                            <a:srgbClr val="0000FF"/>
                          </a:solidFill>
                          <a:effectLst/>
                          <a:latin typeface="Times New Roman" panose="02020603050405020304" pitchFamily="18" charset="0"/>
                        </a:rPr>
                        <a:t> NGỮ</a:t>
                      </a:r>
                      <a:endParaRPr lang="vi-VN" sz="1400" dirty="0">
                        <a:solidFill>
                          <a:srgbClr val="0000FF"/>
                        </a:solidFill>
                        <a:effectLst/>
                      </a:endParaRPr>
                    </a:p>
                    <a:p>
                      <a:r>
                        <a:rPr lang="vi-VN" sz="2000" dirty="0">
                          <a:solidFill>
                            <a:srgbClr val="0000FF"/>
                          </a:solidFill>
                          <a:effectLst/>
                        </a:rPr>
                        <a:t/>
                      </a:r>
                      <a:br>
                        <a:rPr lang="vi-VN" sz="2000" dirty="0">
                          <a:solidFill>
                            <a:srgbClr val="0000FF"/>
                          </a:solidFill>
                          <a:effectLst/>
                        </a:rPr>
                      </a:br>
                      <a:r>
                        <a:rPr lang="en-US" sz="2000" dirty="0">
                          <a:solidFill>
                            <a:srgbClr val="0000FF"/>
                          </a:solidFill>
                          <a:effectLst/>
                        </a:rPr>
                        <a:t>                 </a:t>
                      </a:r>
                      <a:r>
                        <a:rPr lang="en-US" sz="2000" dirty="0" smtClean="0">
                          <a:solidFill>
                            <a:srgbClr val="0000FF"/>
                          </a:solidFill>
                          <a:effectLst/>
                        </a:rPr>
                        <a:t>  </a:t>
                      </a:r>
                      <a:r>
                        <a:rPr lang="en-US" sz="2000" b="1" dirty="0">
                          <a:solidFill>
                            <a:srgbClr val="0000FF"/>
                          </a:solidFill>
                          <a:effectLst/>
                          <a:latin typeface="Times New Roman" panose="02020603050405020304" pitchFamily="18" charset="0"/>
                          <a:cs typeface="Times New Roman" panose="02020603050405020304" pitchFamily="18" charset="0"/>
                        </a:rPr>
                        <a:t>HOẠT</a:t>
                      </a:r>
                      <a:r>
                        <a:rPr lang="en-US" sz="2000" b="1" baseline="0" dirty="0">
                          <a:solidFill>
                            <a:srgbClr val="0000FF"/>
                          </a:solidFill>
                          <a:effectLst/>
                          <a:latin typeface="Times New Roman" panose="02020603050405020304" pitchFamily="18" charset="0"/>
                          <a:cs typeface="Times New Roman" panose="02020603050405020304" pitchFamily="18" charset="0"/>
                        </a:rPr>
                        <a:t> ĐỘNG: LÀM QUEN </a:t>
                      </a:r>
                      <a:r>
                        <a:rPr lang="en-US" sz="2000" b="1" baseline="0" dirty="0" smtClean="0">
                          <a:solidFill>
                            <a:srgbClr val="0000FF"/>
                          </a:solidFill>
                          <a:effectLst/>
                          <a:latin typeface="Times New Roman" panose="02020603050405020304" pitchFamily="18" charset="0"/>
                          <a:cs typeface="Times New Roman" panose="02020603050405020304" pitchFamily="18" charset="0"/>
                        </a:rPr>
                        <a:t>VĂN HỌC</a:t>
                      </a:r>
                      <a:endParaRPr lang="vi-VN" sz="2000" b="1" dirty="0">
                        <a:solidFill>
                          <a:srgbClr val="0000FF"/>
                        </a:solidFill>
                        <a:effectLst/>
                        <a:latin typeface="Times New Roman" panose="02020603050405020304" pitchFamily="18" charset="0"/>
                        <a:cs typeface="Times New Roman" panose="02020603050405020304" pitchFamily="18" charset="0"/>
                      </a:endParaRPr>
                    </a:p>
                    <a:p>
                      <a:r>
                        <a:rPr lang="vi-VN" sz="1400" dirty="0">
                          <a:solidFill>
                            <a:srgbClr val="0000FF"/>
                          </a:solidFill>
                          <a:effectLst/>
                        </a:rPr>
                        <a:t/>
                      </a:r>
                      <a:br>
                        <a:rPr lang="vi-VN" sz="1400" dirty="0">
                          <a:solidFill>
                            <a:srgbClr val="0000FF"/>
                          </a:solidFill>
                          <a:effectLst/>
                        </a:rPr>
                      </a:br>
                      <a:endParaRPr lang="vi-VN" sz="1400" dirty="0">
                        <a:solidFill>
                          <a:srgbClr val="0000FF"/>
                        </a:solidFill>
                        <a:effectLst/>
                      </a:endParaRPr>
                    </a:p>
                    <a:p>
                      <a:r>
                        <a:rPr lang="vi-VN" sz="1400" dirty="0">
                          <a:solidFill>
                            <a:srgbClr val="0000FF"/>
                          </a:solidFill>
                          <a:effectLst/>
                        </a:rPr>
                        <a:t/>
                      </a:r>
                      <a:br>
                        <a:rPr lang="vi-VN" sz="1400" dirty="0">
                          <a:solidFill>
                            <a:srgbClr val="0000FF"/>
                          </a:solidFill>
                          <a:effectLst/>
                        </a:rPr>
                      </a:br>
                      <a:endParaRPr lang="vi-VN" sz="1400" dirty="0">
                        <a:solidFill>
                          <a:srgbClr val="0000FF"/>
                        </a:solidFill>
                        <a:effectLst/>
                      </a:endParaRPr>
                    </a:p>
                    <a:p>
                      <a:r>
                        <a:rPr lang="vi-VN" sz="1400" dirty="0">
                          <a:solidFill>
                            <a:srgbClr val="0000FF"/>
                          </a:solidFill>
                          <a:effectLst/>
                        </a:rPr>
                        <a:t/>
                      </a:r>
                      <a:br>
                        <a:rPr lang="vi-VN" sz="1400" dirty="0">
                          <a:solidFill>
                            <a:srgbClr val="0000FF"/>
                          </a:solidFill>
                          <a:effectLst/>
                        </a:rPr>
                      </a:br>
                      <a:endParaRPr lang="vi-VN" sz="1400" dirty="0">
                        <a:solidFill>
                          <a:srgbClr val="0000FF"/>
                        </a:solidFill>
                        <a:effectLst/>
                      </a:endParaRPr>
                    </a:p>
                    <a:p>
                      <a:r>
                        <a:rPr lang="vi-VN" sz="1400" b="1" dirty="0">
                          <a:solidFill>
                            <a:srgbClr val="0000FF"/>
                          </a:solidFill>
                          <a:effectLst/>
                          <a:latin typeface="Times New Roman" panose="02020603050405020304" pitchFamily="18" charset="0"/>
                        </a:rPr>
                        <a:t>                    </a:t>
                      </a:r>
                      <a:endParaRPr lang="vi-VN" sz="1400" dirty="0">
                        <a:solidFill>
                          <a:srgbClr val="0000FF"/>
                        </a:solidFill>
                        <a:effectLst/>
                      </a:endParaRPr>
                    </a:p>
                  </a:txBody>
                  <a:tcPr marL="67521" marR="67521" marT="33751" marB="33751" anchor="ctr">
                    <a:lnL>
                      <a:noFill/>
                    </a:lnL>
                    <a:lnR>
                      <a:noFill/>
                    </a:lnR>
                    <a:lnT>
                      <a:noFill/>
                    </a:lnT>
                    <a:lnB>
                      <a:noFill/>
                    </a:lnB>
                  </a:tcPr>
                </a:tc>
                <a:extLst>
                  <a:ext uri="{0D108BD9-81ED-4DB2-BD59-A6C34878D82A}">
                    <a16:rowId xmlns:a16="http://schemas.microsoft.com/office/drawing/2014/main" val="3798646645"/>
                  </a:ext>
                </a:extLst>
              </a:tr>
            </a:tbl>
          </a:graphicData>
        </a:graphic>
      </p:graphicFrame>
      <p:sp>
        <p:nvSpPr>
          <p:cNvPr id="2057" name="Rectangle 7"/>
          <p:cNvSpPr>
            <a:spLocks noChangeArrowheads="1"/>
          </p:cNvSpPr>
          <p:nvPr/>
        </p:nvSpPr>
        <p:spPr bwMode="auto">
          <a:xfrm>
            <a:off x="4457701" y="3824288"/>
            <a:ext cx="588962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vi-VN" altLang="en-US" sz="1800" b="1" dirty="0">
                <a:solidFill>
                  <a:srgbClr val="FF0000"/>
                </a:solidFill>
                <a:latin typeface="Times New Roman" panose="02020603050405020304" pitchFamily="18" charset="0"/>
              </a:rPr>
              <a:t>Đề tài: </a:t>
            </a:r>
            <a:r>
              <a:rPr lang="en-US" altLang="en-US" sz="1800" b="1" dirty="0" err="1">
                <a:solidFill>
                  <a:srgbClr val="FF0000"/>
                </a:solidFill>
                <a:latin typeface="Times New Roman" panose="02020603050405020304" pitchFamily="18" charset="0"/>
              </a:rPr>
              <a:t>Truyện</a:t>
            </a:r>
            <a:r>
              <a:rPr lang="en-US" altLang="en-US" sz="1800" b="1" dirty="0">
                <a:solidFill>
                  <a:srgbClr val="FF0000"/>
                </a:solidFill>
                <a:latin typeface="Times New Roman" panose="02020603050405020304" pitchFamily="18" charset="0"/>
              </a:rPr>
              <a:t> </a:t>
            </a:r>
            <a:r>
              <a:rPr lang="en-US" altLang="en-US" sz="1800" b="1" dirty="0" smtClean="0">
                <a:solidFill>
                  <a:srgbClr val="FF0000"/>
                </a:solidFill>
                <a:latin typeface="Times New Roman" panose="02020603050405020304" pitchFamily="18" charset="0"/>
              </a:rPr>
              <a:t>“Hai </a:t>
            </a:r>
            <a:r>
              <a:rPr lang="en-US" altLang="en-US" sz="1800" b="1" dirty="0" err="1" smtClean="0">
                <a:solidFill>
                  <a:srgbClr val="FF0000"/>
                </a:solidFill>
                <a:latin typeface="Times New Roman" panose="02020603050405020304" pitchFamily="18" charset="0"/>
              </a:rPr>
              <a:t>anh</a:t>
            </a:r>
            <a:r>
              <a:rPr lang="en-US" altLang="en-US" sz="1800" b="1" dirty="0" smtClean="0">
                <a:solidFill>
                  <a:srgbClr val="FF0000"/>
                </a:solidFill>
                <a:latin typeface="Times New Roman" panose="02020603050405020304" pitchFamily="18" charset="0"/>
              </a:rPr>
              <a:t> </a:t>
            </a:r>
            <a:r>
              <a:rPr lang="en-US" altLang="en-US" sz="1800" b="1" dirty="0" err="1" smtClean="0">
                <a:solidFill>
                  <a:srgbClr val="FF0000"/>
                </a:solidFill>
                <a:latin typeface="Times New Roman" panose="02020603050405020304" pitchFamily="18" charset="0"/>
              </a:rPr>
              <a:t>em</a:t>
            </a:r>
            <a:r>
              <a:rPr lang="en-US" altLang="en-US" sz="1800" b="1" dirty="0" smtClean="0">
                <a:solidFill>
                  <a:srgbClr val="FF0000"/>
                </a:solidFill>
                <a:latin typeface="Times New Roman" panose="02020603050405020304" pitchFamily="18" charset="0"/>
              </a:rPr>
              <a:t>”</a:t>
            </a:r>
            <a:endParaRPr lang="en-US" altLang="en-US" sz="1800" b="1" dirty="0">
              <a:solidFill>
                <a:srgbClr val="FF0000"/>
              </a:solidFill>
              <a:latin typeface="Times New Roman" panose="02020603050405020304" pitchFamily="18" charset="0"/>
            </a:endParaRPr>
          </a:p>
          <a:p>
            <a:pPr eaLnBrk="1" hangingPunct="1">
              <a:spcBef>
                <a:spcPct val="0"/>
              </a:spcBef>
              <a:buFontTx/>
              <a:buNone/>
            </a:pPr>
            <a:r>
              <a:rPr lang="vi-VN" altLang="en-US" sz="1800" b="1" dirty="0">
                <a:solidFill>
                  <a:srgbClr val="FF0000"/>
                </a:solidFill>
                <a:latin typeface="Times New Roman" panose="02020603050405020304" pitchFamily="18" charset="0"/>
              </a:rPr>
              <a:t>Số lượng: </a:t>
            </a:r>
            <a:r>
              <a:rPr lang="en-US" altLang="en-US" sz="1800" b="1" dirty="0">
                <a:solidFill>
                  <a:srgbClr val="FF0000"/>
                </a:solidFill>
                <a:latin typeface="Times New Roman" panose="02020603050405020304" pitchFamily="18" charset="0"/>
              </a:rPr>
              <a:t>18 - 20</a:t>
            </a:r>
            <a:r>
              <a:rPr lang="vi-VN" altLang="en-US" sz="1800" b="1" dirty="0">
                <a:solidFill>
                  <a:srgbClr val="FF0000"/>
                </a:solidFill>
                <a:latin typeface="Times New Roman" panose="02020603050405020304" pitchFamily="18" charset="0"/>
              </a:rPr>
              <a:t> trẻ</a:t>
            </a:r>
            <a:r>
              <a:rPr lang="vi-VN" altLang="en-US" sz="1800" dirty="0">
                <a:latin typeface=".VnAvant" panose="020B7200000000000000" pitchFamily="34" charset="0"/>
              </a:rPr>
              <a:t> </a:t>
            </a:r>
          </a:p>
          <a:p>
            <a:pPr eaLnBrk="1" hangingPunct="1">
              <a:spcBef>
                <a:spcPct val="0"/>
              </a:spcBef>
              <a:buFontTx/>
              <a:buNone/>
            </a:pPr>
            <a:r>
              <a:rPr lang="vi-VN" altLang="en-US" sz="1800" b="1" dirty="0">
                <a:solidFill>
                  <a:srgbClr val="FF0000"/>
                </a:solidFill>
                <a:latin typeface="Times New Roman" panose="02020603050405020304" pitchFamily="18" charset="0"/>
              </a:rPr>
              <a:t>Lớp: MG</a:t>
            </a:r>
            <a:r>
              <a:rPr lang="en-US" altLang="en-US" sz="1800" b="1" dirty="0">
                <a:solidFill>
                  <a:srgbClr val="FF0000"/>
                </a:solidFill>
                <a:latin typeface="Times New Roman" panose="02020603050405020304" pitchFamily="18" charset="0"/>
              </a:rPr>
              <a:t>L</a:t>
            </a:r>
            <a:r>
              <a:rPr lang="vi-VN" altLang="en-US" sz="1800" b="1" dirty="0">
                <a:solidFill>
                  <a:srgbClr val="FF0000"/>
                </a:solidFill>
                <a:latin typeface="Times New Roman" panose="02020603050405020304" pitchFamily="18" charset="0"/>
              </a:rPr>
              <a:t> A5</a:t>
            </a:r>
            <a:r>
              <a:rPr lang="vi-VN" altLang="en-US" sz="1800" dirty="0">
                <a:latin typeface=".VnAvant" panose="020B7200000000000000" pitchFamily="34" charset="0"/>
              </a:rPr>
              <a:t> </a:t>
            </a:r>
          </a:p>
          <a:p>
            <a:pPr eaLnBrk="1" hangingPunct="1">
              <a:spcBef>
                <a:spcPct val="0"/>
              </a:spcBef>
              <a:buFontTx/>
              <a:buNone/>
            </a:pPr>
            <a:r>
              <a:rPr lang="vi-VN" altLang="en-US" sz="1800" b="1" dirty="0">
                <a:solidFill>
                  <a:srgbClr val="FF0000"/>
                </a:solidFill>
                <a:latin typeface="Times New Roman" panose="02020603050405020304" pitchFamily="18" charset="0"/>
              </a:rPr>
              <a:t>Thời gian: 25-30 phút</a:t>
            </a:r>
            <a:r>
              <a:rPr lang="vi-VN" altLang="en-US" sz="1800" dirty="0">
                <a:latin typeface=".VnAvant" panose="020B7200000000000000" pitchFamily="34" charset="0"/>
              </a:rPr>
              <a:t> </a:t>
            </a:r>
          </a:p>
          <a:p>
            <a:pPr eaLnBrk="1" hangingPunct="1">
              <a:spcBef>
                <a:spcPct val="0"/>
              </a:spcBef>
              <a:buFontTx/>
              <a:buNone/>
            </a:pPr>
            <a:r>
              <a:rPr lang="vi-VN" altLang="en-US" sz="1800" b="1" dirty="0">
                <a:solidFill>
                  <a:srgbClr val="FF0000"/>
                </a:solidFill>
                <a:latin typeface="Times New Roman" panose="02020603050405020304" pitchFamily="18" charset="0"/>
              </a:rPr>
              <a:t>Giáo viên: Nguyễn Thị </a:t>
            </a:r>
            <a:r>
              <a:rPr lang="en-US" altLang="en-US" sz="1800" b="1" smtClean="0">
                <a:solidFill>
                  <a:srgbClr val="FF0000"/>
                </a:solidFill>
                <a:latin typeface="Times New Roman" panose="02020603050405020304" pitchFamily="18" charset="0"/>
              </a:rPr>
              <a:t>Huyền</a:t>
            </a:r>
            <a:endParaRPr lang="vi-VN" altLang="en-US" sz="1800" dirty="0">
              <a:latin typeface=".VnAvant" panose="020B7200000000000000" pitchFamily="34" charset="0"/>
            </a:endParaRPr>
          </a:p>
        </p:txBody>
      </p:sp>
      <p:graphicFrame>
        <p:nvGraphicFramePr>
          <p:cNvPr id="9" name="Table 8"/>
          <p:cNvGraphicFramePr>
            <a:graphicFrameLocks noGrp="1"/>
          </p:cNvGraphicFramePr>
          <p:nvPr/>
        </p:nvGraphicFramePr>
        <p:xfrm>
          <a:off x="2095500" y="6391276"/>
          <a:ext cx="7886700" cy="282575"/>
        </p:xfrm>
        <a:graphic>
          <a:graphicData uri="http://schemas.openxmlformats.org/drawingml/2006/table">
            <a:tbl>
              <a:tblPr/>
              <a:tblGrid>
                <a:gridCol w="7886700">
                  <a:extLst>
                    <a:ext uri="{9D8B030D-6E8A-4147-A177-3AD203B41FA5}">
                      <a16:colId xmlns:a16="http://schemas.microsoft.com/office/drawing/2014/main" val="3810403747"/>
                    </a:ext>
                  </a:extLst>
                </a:gridCol>
              </a:tblGrid>
              <a:tr h="282575">
                <a:tc>
                  <a:txBody>
                    <a:bodyPr/>
                    <a:lstStyle/>
                    <a:p>
                      <a:pPr algn="ctr"/>
                      <a:r>
                        <a:rPr lang="en-US" sz="1400" b="1" dirty="0" err="1">
                          <a:solidFill>
                            <a:srgbClr val="0000CC"/>
                          </a:solidFill>
                          <a:effectLst/>
                          <a:latin typeface="Times New Roman" panose="02020603050405020304" pitchFamily="18" charset="0"/>
                        </a:rPr>
                        <a:t>Năm</a:t>
                      </a:r>
                      <a:r>
                        <a:rPr lang="en-US" sz="1400" b="1" baseline="0" dirty="0">
                          <a:solidFill>
                            <a:srgbClr val="0000CC"/>
                          </a:solidFill>
                          <a:effectLst/>
                          <a:latin typeface="Times New Roman" panose="02020603050405020304" pitchFamily="18" charset="0"/>
                        </a:rPr>
                        <a:t> </a:t>
                      </a:r>
                      <a:r>
                        <a:rPr lang="en-US" sz="1400" b="1" baseline="0" dirty="0" err="1">
                          <a:solidFill>
                            <a:srgbClr val="0000CC"/>
                          </a:solidFill>
                          <a:effectLst/>
                          <a:latin typeface="Times New Roman" panose="02020603050405020304" pitchFamily="18" charset="0"/>
                        </a:rPr>
                        <a:t>học</a:t>
                      </a:r>
                      <a:r>
                        <a:rPr lang="en-US" sz="1400" b="1" baseline="0" dirty="0">
                          <a:solidFill>
                            <a:srgbClr val="0000CC"/>
                          </a:solidFill>
                          <a:effectLst/>
                          <a:latin typeface="Times New Roman" panose="02020603050405020304" pitchFamily="18" charset="0"/>
                        </a:rPr>
                        <a:t> 2022-2023</a:t>
                      </a:r>
                      <a:endParaRPr lang="vi-VN" sz="1400" dirty="0">
                        <a:effectLst/>
                      </a:endParaRPr>
                    </a:p>
                  </a:txBody>
                  <a:tcPr marL="68580" marR="68580" marT="34367" marB="34367" anchor="ctr">
                    <a:lnL>
                      <a:noFill/>
                    </a:lnL>
                    <a:lnR>
                      <a:noFill/>
                    </a:lnR>
                    <a:lnT>
                      <a:noFill/>
                    </a:lnT>
                    <a:lnB>
                      <a:noFill/>
                    </a:lnB>
                  </a:tcPr>
                </a:tc>
                <a:extLst>
                  <a:ext uri="{0D108BD9-81ED-4DB2-BD59-A6C34878D82A}">
                    <a16:rowId xmlns:a16="http://schemas.microsoft.com/office/drawing/2014/main" val="3461397192"/>
                  </a:ext>
                </a:extLst>
              </a:tr>
            </a:tbl>
          </a:graphicData>
        </a:graphic>
      </p:graphicFrame>
    </p:spTree>
    <p:extLst>
      <p:ext uri="{BB962C8B-B14F-4D97-AF65-F5344CB8AC3E}">
        <p14:creationId xmlns:p14="http://schemas.microsoft.com/office/powerpoint/2010/main" val="1860261742"/>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a:extLst>
              <a:ext uri="{FF2B5EF4-FFF2-40B4-BE49-F238E27FC236}">
                <a16:creationId xmlns:a16="http://schemas.microsoft.com/office/drawing/2014/main" id="{B53740AE-341E-EF8F-BB3F-7026FD91B8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5">
            <a:extLst>
              <a:ext uri="{FF2B5EF4-FFF2-40B4-BE49-F238E27FC236}">
                <a16:creationId xmlns:a16="http://schemas.microsoft.com/office/drawing/2014/main" id="{76BD8F05-4C8F-A1D7-EA55-DFCA62050AB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53201" y="933450"/>
            <a:ext cx="5076825" cy="592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6">
            <a:extLst>
              <a:ext uri="{FF2B5EF4-FFF2-40B4-BE49-F238E27FC236}">
                <a16:creationId xmlns:a16="http://schemas.microsoft.com/office/drawing/2014/main" id="{22B782AA-8802-0771-447A-86A90176FAD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5400" y="1057276"/>
            <a:ext cx="3143250" cy="580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EBE4E89C-8A68-090A-CB35-005871631F74}"/>
              </a:ext>
            </a:extLst>
          </p:cNvPr>
          <p:cNvSpPr txBox="1"/>
          <p:nvPr/>
        </p:nvSpPr>
        <p:spPr>
          <a:xfrm>
            <a:off x="0" y="8964"/>
            <a:ext cx="8202706" cy="646331"/>
          </a:xfrm>
          <a:prstGeom prst="rect">
            <a:avLst/>
          </a:prstGeom>
          <a:solidFill>
            <a:schemeClr val="accent4">
              <a:lumMod val="20000"/>
              <a:lumOff val="80000"/>
            </a:schemeClr>
          </a:solidFill>
        </p:spPr>
        <p:txBody>
          <a:bodyPr wrap="square">
            <a:spAutoFit/>
          </a:bodyPr>
          <a:lstStyle/>
          <a:p>
            <a:r>
              <a:rPr lang="en-US" sz="1800" dirty="0" err="1">
                <a:solidFill>
                  <a:srgbClr val="000099"/>
                </a:solidFill>
                <a:latin typeface="Times New Roman" panose="02020603050405020304" pitchFamily="18" charset="0"/>
                <a:cs typeface="Times New Roman" panose="02020603050405020304" pitchFamily="18" charset="0"/>
              </a:rPr>
              <a:t>Một</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hôm</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anh</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ra</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ruộng</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bí</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để</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chăm</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sóc</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thì</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gặp</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cụ</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già</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đến</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tặng</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cho</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anh</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quả</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bí</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cụ</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nói</a:t>
            </a:r>
            <a:r>
              <a:rPr lang="en-US" sz="1800" dirty="0">
                <a:solidFill>
                  <a:srgbClr val="000099"/>
                </a:solidFill>
                <a:latin typeface="Times New Roman" panose="02020603050405020304" pitchFamily="18" charset="0"/>
                <a:cs typeface="Times New Roman" panose="02020603050405020304" pitchFamily="18" charset="0"/>
              </a:rPr>
              <a:t>:</a:t>
            </a:r>
          </a:p>
          <a:p>
            <a:pPr marL="285750" indent="-285750">
              <a:buFontTx/>
              <a:buChar char="-"/>
            </a:pPr>
            <a:r>
              <a:rPr lang="en-US" sz="1800" dirty="0">
                <a:solidFill>
                  <a:srgbClr val="000099"/>
                </a:solidFill>
                <a:latin typeface="Times New Roman" panose="02020603050405020304" pitchFamily="18" charset="0"/>
                <a:cs typeface="Times New Roman" panose="02020603050405020304" pitchFamily="18" charset="0"/>
              </a:rPr>
              <a:t>Con </a:t>
            </a:r>
            <a:r>
              <a:rPr lang="en-US" sz="1800" dirty="0" err="1">
                <a:solidFill>
                  <a:srgbClr val="000099"/>
                </a:solidFill>
                <a:latin typeface="Times New Roman" panose="02020603050405020304" pitchFamily="18" charset="0"/>
                <a:cs typeface="Times New Roman" panose="02020603050405020304" pitchFamily="18" charset="0"/>
              </a:rPr>
              <a:t>đã</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vất</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vả</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chăm</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sóc</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và</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cứu</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sống</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ruộng</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bí</a:t>
            </a:r>
            <a:r>
              <a:rPr lang="en-US" sz="1800" dirty="0">
                <a:solidFill>
                  <a:srgbClr val="000099"/>
                </a:solidFill>
                <a:latin typeface="Times New Roman" panose="02020603050405020304" pitchFamily="18" charset="0"/>
                <a:cs typeface="Times New Roman" panose="02020603050405020304" pitchFamily="18" charset="0"/>
              </a:rPr>
              <a:t>. Ta </a:t>
            </a:r>
            <a:r>
              <a:rPr lang="en-US" sz="1800" dirty="0" err="1">
                <a:solidFill>
                  <a:srgbClr val="000099"/>
                </a:solidFill>
                <a:latin typeface="Times New Roman" panose="02020603050405020304" pitchFamily="18" charset="0"/>
                <a:cs typeface="Times New Roman" panose="02020603050405020304" pitchFamily="18" charset="0"/>
              </a:rPr>
              <a:t>tặng</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cho</a:t>
            </a:r>
            <a:r>
              <a:rPr lang="en-US" sz="1800" dirty="0">
                <a:solidFill>
                  <a:srgbClr val="000099"/>
                </a:solidFill>
                <a:latin typeface="Times New Roman" panose="02020603050405020304" pitchFamily="18" charset="0"/>
                <a:cs typeface="Times New Roman" panose="02020603050405020304" pitchFamily="18" charset="0"/>
              </a:rPr>
              <a:t> con </a:t>
            </a:r>
            <a:r>
              <a:rPr lang="en-US" sz="1800" dirty="0" err="1">
                <a:solidFill>
                  <a:srgbClr val="000099"/>
                </a:solidFill>
                <a:latin typeface="Times New Roman" panose="02020603050405020304" pitchFamily="18" charset="0"/>
                <a:cs typeface="Times New Roman" panose="02020603050405020304" pitchFamily="18" charset="0"/>
              </a:rPr>
              <a:t>quả</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bí</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này</a:t>
            </a:r>
            <a:r>
              <a:rPr lang="en-US" sz="1800" dirty="0">
                <a:solidFill>
                  <a:srgbClr val="000099"/>
                </a:solidFill>
                <a:latin typeface="Times New Roman" panose="02020603050405020304" pitchFamily="18" charset="0"/>
                <a:cs typeface="Times New Roman" panose="02020603050405020304" pitchFamily="18" charset="0"/>
              </a:rPr>
              <a:t>.</a:t>
            </a:r>
          </a:p>
        </p:txBody>
      </p:sp>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9398"/>
                                        </p:tgtEl>
                                        <p:attrNameLst>
                                          <p:attrName>style.visibility</p:attrName>
                                        </p:attrNameLst>
                                      </p:cBhvr>
                                      <p:to>
                                        <p:strVal val="visible"/>
                                      </p:to>
                                    </p:set>
                                    <p:animEffect transition="in" filter="circle(in)">
                                      <p:cBhvr>
                                        <p:cTn id="7" dur="2000"/>
                                        <p:tgtEl>
                                          <p:spTgt spid="593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59397"/>
                                        </p:tgtEl>
                                        <p:attrNameLst>
                                          <p:attrName>style.visibility</p:attrName>
                                        </p:attrNameLst>
                                      </p:cBhvr>
                                      <p:to>
                                        <p:strVal val="visible"/>
                                      </p:to>
                                    </p:set>
                                    <p:animEffect transition="in" filter="barn(inHorizontal)">
                                      <p:cBhvr>
                                        <p:cTn id="12" dur="2000"/>
                                        <p:tgtEl>
                                          <p:spTgt spid="5939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0" presetClass="path" presetSubtype="0" accel="50000" decel="50000" fill="hold" nodeType="clickEffect">
                                  <p:stCondLst>
                                    <p:cond delay="0"/>
                                  </p:stCondLst>
                                  <p:childTnLst>
                                    <p:animMotion origin="layout" path="M 3.33333E-6 7.80347E-6 C -0.00122 -0.11121 -0.00226 -0.22219 -0.03976 -0.26011 C -0.07726 -0.29803 -0.15139 -0.26312 -0.22535 -0.2282 " pathEditMode="relative" ptsTypes="aaA">
                                      <p:cBhvr>
                                        <p:cTn id="16" dur="5000" fill="hold"/>
                                        <p:tgtEl>
                                          <p:spTgt spid="5939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a:extLst>
              <a:ext uri="{FF2B5EF4-FFF2-40B4-BE49-F238E27FC236}">
                <a16:creationId xmlns:a16="http://schemas.microsoft.com/office/drawing/2014/main" id="{2FB9F0BD-C1AC-EDB7-69D1-E1108A7219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5">
            <a:extLst>
              <a:ext uri="{FF2B5EF4-FFF2-40B4-BE49-F238E27FC236}">
                <a16:creationId xmlns:a16="http://schemas.microsoft.com/office/drawing/2014/main" id="{1233176D-92A7-C8DB-B1FF-6CE390270E2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71801" y="1371600"/>
            <a:ext cx="41243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6">
            <a:extLst>
              <a:ext uri="{FF2B5EF4-FFF2-40B4-BE49-F238E27FC236}">
                <a16:creationId xmlns:a16="http://schemas.microsoft.com/office/drawing/2014/main" id="{F61CC2BF-F209-B693-3DC4-381A39113E34}"/>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67400" y="552450"/>
            <a:ext cx="5524500" cy="630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AB9B6D2-9E4B-C574-5CBE-E958ECF86208}"/>
              </a:ext>
            </a:extLst>
          </p:cNvPr>
          <p:cNvSpPr txBox="1"/>
          <p:nvPr/>
        </p:nvSpPr>
        <p:spPr>
          <a:xfrm>
            <a:off x="0" y="-4465"/>
            <a:ext cx="12192000" cy="646331"/>
          </a:xfrm>
          <a:prstGeom prst="rect">
            <a:avLst/>
          </a:prstGeom>
          <a:solidFill>
            <a:schemeClr val="accent4">
              <a:lumMod val="20000"/>
              <a:lumOff val="80000"/>
            </a:schemeClr>
          </a:solidFill>
        </p:spPr>
        <p:txBody>
          <a:bodyPr wrap="square">
            <a:spAutoFit/>
          </a:bodyPr>
          <a:lstStyle/>
          <a:p>
            <a:pPr marL="285750" indent="-285750">
              <a:buFontTx/>
              <a:buChar char="-"/>
            </a:pPr>
            <a:r>
              <a:rPr lang="en-US" sz="1800" dirty="0" err="1">
                <a:solidFill>
                  <a:srgbClr val="000099"/>
                </a:solidFill>
                <a:latin typeface="Times New Roman" panose="02020603050405020304" pitchFamily="18" charset="0"/>
                <a:cs typeface="Times New Roman" panose="02020603050405020304" pitchFamily="18" charset="0"/>
              </a:rPr>
              <a:t>Người</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anh</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vui</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vẻ</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bổ</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bí</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ra.</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Thấy</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bên</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trong</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toàn</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là</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vàng</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người</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anh</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nghĩ</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chắc</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ông</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tiên</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cho</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mình</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đây</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rồi</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thu</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nhặt</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vàng</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mang</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về</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nhà</a:t>
            </a:r>
            <a:r>
              <a:rPr lang="en-US" sz="1800" dirty="0">
                <a:solidFill>
                  <a:srgbClr val="000099"/>
                </a:solidFill>
                <a:latin typeface="Times New Roman" panose="02020603050405020304" pitchFamily="18" charset="0"/>
                <a:cs typeface="Times New Roman" panose="02020603050405020304" pitchFamily="18" charset="0"/>
              </a:rPr>
              <a:t>.</a:t>
            </a:r>
          </a:p>
        </p:txBody>
      </p:sp>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1445"/>
                                        </p:tgtEl>
                                        <p:attrNameLst>
                                          <p:attrName>style.visibility</p:attrName>
                                        </p:attrNameLst>
                                      </p:cBhvr>
                                      <p:to>
                                        <p:strVal val="visible"/>
                                      </p:to>
                                    </p:set>
                                    <p:animEffect transition="in" filter="wipe(down)">
                                      <p:cBhvr>
                                        <p:cTn id="7" dur="3000"/>
                                        <p:tgtEl>
                                          <p:spTgt spid="614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61446"/>
                                        </p:tgtEl>
                                        <p:attrNameLst>
                                          <p:attrName>style.visibility</p:attrName>
                                        </p:attrNameLst>
                                      </p:cBhvr>
                                      <p:to>
                                        <p:strVal val="visible"/>
                                      </p:to>
                                    </p:set>
                                    <p:anim calcmode="lin" valueType="num">
                                      <p:cBhvr>
                                        <p:cTn id="12" dur="3000" fill="hold"/>
                                        <p:tgtEl>
                                          <p:spTgt spid="61446"/>
                                        </p:tgtEl>
                                        <p:attrNameLst>
                                          <p:attrName>ppt_w</p:attrName>
                                        </p:attrNameLst>
                                      </p:cBhvr>
                                      <p:tavLst>
                                        <p:tav tm="0">
                                          <p:val>
                                            <p:fltVal val="0"/>
                                          </p:val>
                                        </p:tav>
                                        <p:tav tm="100000">
                                          <p:val>
                                            <p:strVal val="#ppt_w"/>
                                          </p:val>
                                        </p:tav>
                                      </p:tavLst>
                                    </p:anim>
                                    <p:anim calcmode="lin" valueType="num">
                                      <p:cBhvr>
                                        <p:cTn id="13" dur="3000" fill="hold"/>
                                        <p:tgtEl>
                                          <p:spTgt spid="61446"/>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xit" presetSubtype="0" fill="hold" nodeType="clickEffect">
                                  <p:stCondLst>
                                    <p:cond delay="0"/>
                                  </p:stCondLst>
                                  <p:childTnLst>
                                    <p:anim calcmode="lin" valueType="num">
                                      <p:cBhvr>
                                        <p:cTn id="17" dur="5000"/>
                                        <p:tgtEl>
                                          <p:spTgt spid="61446"/>
                                        </p:tgtEl>
                                        <p:attrNameLst>
                                          <p:attrName>ppt_w</p:attrName>
                                        </p:attrNameLst>
                                      </p:cBhvr>
                                      <p:tavLst>
                                        <p:tav tm="0">
                                          <p:val>
                                            <p:strVal val="ppt_w"/>
                                          </p:val>
                                        </p:tav>
                                        <p:tav tm="100000">
                                          <p:val>
                                            <p:fltVal val="0"/>
                                          </p:val>
                                        </p:tav>
                                      </p:tavLst>
                                    </p:anim>
                                    <p:anim calcmode="lin" valueType="num">
                                      <p:cBhvr>
                                        <p:cTn id="18" dur="5000"/>
                                        <p:tgtEl>
                                          <p:spTgt spid="61446"/>
                                        </p:tgtEl>
                                        <p:attrNameLst>
                                          <p:attrName>ppt_h</p:attrName>
                                        </p:attrNameLst>
                                      </p:cBhvr>
                                      <p:tavLst>
                                        <p:tav tm="0">
                                          <p:val>
                                            <p:strVal val="ppt_h"/>
                                          </p:val>
                                        </p:tav>
                                        <p:tav tm="100000">
                                          <p:val>
                                            <p:fltVal val="0"/>
                                          </p:val>
                                        </p:tav>
                                      </p:tavLst>
                                    </p:anim>
                                    <p:animEffect transition="out" filter="fade">
                                      <p:cBhvr>
                                        <p:cTn id="19" dur="5000"/>
                                        <p:tgtEl>
                                          <p:spTgt spid="61446"/>
                                        </p:tgtEl>
                                      </p:cBhvr>
                                    </p:animEffect>
                                    <p:set>
                                      <p:cBhvr>
                                        <p:cTn id="20" dur="1" fill="hold">
                                          <p:stCondLst>
                                            <p:cond delay="4999"/>
                                          </p:stCondLst>
                                        </p:cTn>
                                        <p:tgtEl>
                                          <p:spTgt spid="614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a:extLst>
              <a:ext uri="{FF2B5EF4-FFF2-40B4-BE49-F238E27FC236}">
                <a16:creationId xmlns:a16="http://schemas.microsoft.com/office/drawing/2014/main" id="{995E4B5A-E817-976C-1404-AFAEAC0D68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5">
            <a:extLst>
              <a:ext uri="{FF2B5EF4-FFF2-40B4-BE49-F238E27FC236}">
                <a16:creationId xmlns:a16="http://schemas.microsoft.com/office/drawing/2014/main" id="{F51F7AEE-5871-7212-324A-0FEBE93F3F0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53226" y="1295400"/>
            <a:ext cx="3914775"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362CF5FF-7282-5136-D7AD-85E5E2EECD18}"/>
              </a:ext>
            </a:extLst>
          </p:cNvPr>
          <p:cNvSpPr txBox="1"/>
          <p:nvPr/>
        </p:nvSpPr>
        <p:spPr>
          <a:xfrm>
            <a:off x="0" y="0"/>
            <a:ext cx="12192000" cy="1200329"/>
          </a:xfrm>
          <a:prstGeom prst="rect">
            <a:avLst/>
          </a:prstGeom>
          <a:solidFill>
            <a:schemeClr val="accent4">
              <a:lumMod val="20000"/>
              <a:lumOff val="80000"/>
            </a:schemeClr>
          </a:solidFill>
        </p:spPr>
        <p:txBody>
          <a:bodyPr wrap="square">
            <a:spAutoFit/>
          </a:bodyPr>
          <a:lstStyle/>
          <a:p>
            <a:pPr algn="just" fontAlgn="base"/>
            <a:r>
              <a:rPr lang="vi-VN" b="0" i="0" dirty="0">
                <a:solidFill>
                  <a:srgbClr val="222222"/>
                </a:solidFill>
                <a:effectLst/>
                <a:latin typeface="+mj-lt"/>
              </a:rPr>
              <a:t>Còn người em, từ lúc ra đi cũng gặp một đồng lúa chín rộ. Những người thợ cũng nhờ người em gặt giúp. Nhưng người em đáp:</a:t>
            </a:r>
          </a:p>
          <a:p>
            <a:pPr algn="just" fontAlgn="base"/>
            <a:r>
              <a:rPr lang="vi-VN" b="0" i="0" dirty="0">
                <a:solidFill>
                  <a:srgbClr val="222222"/>
                </a:solidFill>
                <a:effectLst/>
                <a:latin typeface="+mj-lt"/>
              </a:rPr>
              <a:t>    - Gặt lúa phải cúi đau lưng lắm.</a:t>
            </a:r>
          </a:p>
          <a:p>
            <a:pPr algn="just" fontAlgn="base"/>
            <a:r>
              <a:rPr lang="vi-VN" b="0" i="0" dirty="0">
                <a:solidFill>
                  <a:srgbClr val="222222"/>
                </a:solidFill>
                <a:effectLst/>
                <a:latin typeface="+mj-lt"/>
              </a:rPr>
              <a:t>Anh ta nói thế rồi bỏ đi. Những người thợ gặt nhìn theo anh ta mắng:</a:t>
            </a:r>
          </a:p>
          <a:p>
            <a:pPr algn="just" fontAlgn="base"/>
            <a:r>
              <a:rPr lang="vi-VN" b="0" i="0" dirty="0">
                <a:solidFill>
                  <a:srgbClr val="222222"/>
                </a:solidFill>
                <a:effectLst/>
                <a:latin typeface="+mj-lt"/>
              </a:rPr>
              <a:t>    - Rõ là đồ lười biếng.</a:t>
            </a:r>
          </a:p>
        </p:txBody>
      </p:sp>
    </p:spTree>
  </p:cSld>
  <p:clrMapOvr>
    <a:masterClrMapping/>
  </p:clrMapOvr>
  <p:transition spd="slow">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63493"/>
                                        </p:tgtEl>
                                        <p:attrNameLst>
                                          <p:attrName>style.visibility</p:attrName>
                                        </p:attrNameLst>
                                      </p:cBhvr>
                                      <p:to>
                                        <p:strVal val="visible"/>
                                      </p:to>
                                    </p:set>
                                    <p:animEffect transition="in" filter="box(in)">
                                      <p:cBhvr>
                                        <p:cTn id="7" dur="500"/>
                                        <p:tgtEl>
                                          <p:spTgt spid="634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0" presetClass="path" presetSubtype="0" accel="50000" decel="50000" fill="hold" nodeType="clickEffect">
                                  <p:stCondLst>
                                    <p:cond delay="0"/>
                                  </p:stCondLst>
                                  <p:childTnLst>
                                    <p:animMotion origin="layout" path="M -7.5E-6 -4.21965E-6 L -0.92501 0.18867 " pathEditMode="relative" ptsTypes="AA">
                                      <p:cBhvr>
                                        <p:cTn id="11" dur="5000" fill="hold"/>
                                        <p:tgtEl>
                                          <p:spTgt spid="6349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a:extLst>
              <a:ext uri="{FF2B5EF4-FFF2-40B4-BE49-F238E27FC236}">
                <a16:creationId xmlns:a16="http://schemas.microsoft.com/office/drawing/2014/main" id="{A730C44E-0630-6175-D86A-081FD204BA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5">
            <a:extLst>
              <a:ext uri="{FF2B5EF4-FFF2-40B4-BE49-F238E27FC236}">
                <a16:creationId xmlns:a16="http://schemas.microsoft.com/office/drawing/2014/main" id="{46D3FA17-E530-3363-8FE2-4C0D5ABF5C8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1046164"/>
            <a:ext cx="3276600" cy="581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7">
            <a:extLst>
              <a:ext uri="{FF2B5EF4-FFF2-40B4-BE49-F238E27FC236}">
                <a16:creationId xmlns:a16="http://schemas.microsoft.com/office/drawing/2014/main" id="{A12D0EB1-2E98-4B26-0C92-DAB586B8C5B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38400" y="1676401"/>
            <a:ext cx="30099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21CB813-7279-9D22-899C-8DD496DFB0CF}"/>
              </a:ext>
            </a:extLst>
          </p:cNvPr>
          <p:cNvSpPr txBox="1"/>
          <p:nvPr/>
        </p:nvSpPr>
        <p:spPr>
          <a:xfrm>
            <a:off x="0" y="0"/>
            <a:ext cx="12191999" cy="1200329"/>
          </a:xfrm>
          <a:prstGeom prst="rect">
            <a:avLst/>
          </a:prstGeom>
          <a:solidFill>
            <a:schemeClr val="accent6">
              <a:lumMod val="20000"/>
              <a:lumOff val="80000"/>
            </a:schemeClr>
          </a:solidFill>
        </p:spPr>
        <p:txBody>
          <a:bodyPr wrap="square">
            <a:spAutoFit/>
          </a:bodyPr>
          <a:lstStyle/>
          <a:p>
            <a:pPr algn="just" fontAlgn="base"/>
            <a:r>
              <a:rPr lang="vi-VN" b="0" i="0" dirty="0">
                <a:solidFill>
                  <a:srgbClr val="222222"/>
                </a:solidFill>
                <a:effectLst/>
                <a:latin typeface="+mj-lt"/>
              </a:rPr>
              <a:t>Đi qua một quãng, người em cũng gặp một cánh đồng bông. Những người hái bông cũng nhờ người em hái giúp. Nhưng người em đáp:</a:t>
            </a:r>
          </a:p>
          <a:p>
            <a:pPr algn="just" fontAlgn="base"/>
            <a:r>
              <a:rPr lang="vi-VN" b="0" i="0" dirty="0">
                <a:solidFill>
                  <a:srgbClr val="222222"/>
                </a:solidFill>
                <a:effectLst/>
                <a:latin typeface="+mj-lt"/>
              </a:rPr>
              <a:t>    - Hái bông cũng đau tay chết. Tôi chịu thôi.</a:t>
            </a:r>
          </a:p>
          <a:p>
            <a:pPr algn="just" fontAlgn="base"/>
            <a:r>
              <a:rPr lang="vi-VN" b="0" i="0" dirty="0">
                <a:solidFill>
                  <a:srgbClr val="222222"/>
                </a:solidFill>
                <a:effectLst/>
                <a:latin typeface="+mj-lt"/>
              </a:rPr>
              <a:t>    Rồi anh ta bỏ đi.</a:t>
            </a:r>
            <a:endParaRPr lang="en-US" dirty="0">
              <a:latin typeface="+mj-lt"/>
            </a:endParaRPr>
          </a:p>
        </p:txBody>
      </p:sp>
    </p:spTree>
  </p:cSld>
  <p:clrMapOvr>
    <a:masterClrMapping/>
  </p:clrMapOvr>
  <p:transition spd="slow">
    <p:strips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4517"/>
                                        </p:tgtEl>
                                        <p:attrNameLst>
                                          <p:attrName>style.visibility</p:attrName>
                                        </p:attrNameLst>
                                      </p:cBhvr>
                                      <p:to>
                                        <p:strVal val="visible"/>
                                      </p:to>
                                    </p:set>
                                    <p:animEffect transition="in" filter="diamond(in)">
                                      <p:cBhvr>
                                        <p:cTn id="7" dur="2000"/>
                                        <p:tgtEl>
                                          <p:spTgt spid="645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64519"/>
                                        </p:tgtEl>
                                        <p:attrNameLst>
                                          <p:attrName>style.visibility</p:attrName>
                                        </p:attrNameLst>
                                      </p:cBhvr>
                                      <p:to>
                                        <p:strVal val="visible"/>
                                      </p:to>
                                    </p:set>
                                    <p:animEffect transition="in" filter="barn(inHorizontal)">
                                      <p:cBhvr>
                                        <p:cTn id="12" dur="500"/>
                                        <p:tgtEl>
                                          <p:spTgt spid="645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7" presetClass="path" presetSubtype="0" accel="50000" decel="50000" fill="hold" nodeType="clickEffect">
                                  <p:stCondLst>
                                    <p:cond delay="0"/>
                                  </p:stCondLst>
                                  <p:childTnLst>
                                    <p:animMotion origin="layout" path="M 0 0  C 0.002 0.0839  0.009 0.14383  0.016 0.14383  C 0.023 0.14383  0.029 0.0839  0.031 0  C 0.034 0.0839  0.04 0.14383  0.047 0.14383  C 0.054 0.14383  0.06 0.0839  0.062 0  C 0.065 0.0839  0.071 0.14383  0.078 0.14383  C 0.085 0.14383  0.092 0.0839  0.094 0  C 0.096 0.0839  0.102 0.14383  0.11 0.14383  C 0.116 0.14383  0.123 0.0839  0.125 0  C 0.127 0.0839  0.134 0.14383  0.141 0.14383  C 0.148 0.14383  0.154 0.0839  0.156 0  C 0.159 0.0839  0.165 0.14383  0.172 0.14383  C 0.179 0.14383  0.185 0.0839  0.188 0  C 0.19 0.0839  0.196 0.14383  0.203 0.14383  C 0.21 0.14383  0.217 0.0839  0.219 0  C 0.221 0.0839  0.227 0.14383  0.235 0.14383  C 0.242 0.14383  0.248 0.0839  0.25 0  E" pathEditMode="relative" ptsTypes="">
                                      <p:cBhvr>
                                        <p:cTn id="16" dur="5000" fill="hold"/>
                                        <p:tgtEl>
                                          <p:spTgt spid="64517"/>
                                        </p:tgtEl>
                                        <p:attrNameLst>
                                          <p:attrName>ppt_x</p:attrName>
                                          <p:attrName>ppt_y</p:attrName>
                                        </p:attrNameLst>
                                      </p:cBhvr>
                                    </p:animMotion>
                                  </p:childTnLst>
                                </p:cTn>
                              </p:par>
                            </p:childTnLst>
                          </p:cTn>
                        </p:par>
                      </p:childTnLst>
                    </p:cTn>
                  </p:par>
                  <p:par>
                    <p:cTn id="17" fill="hold" nodeType="clickPar">
                      <p:stCondLst>
                        <p:cond delay="indefinite"/>
                      </p:stCondLst>
                      <p:childTnLst>
                        <p:par>
                          <p:cTn id="18" fill="hold" nodeType="withGroup">
                            <p:stCondLst>
                              <p:cond delay="0"/>
                            </p:stCondLst>
                            <p:childTnLst>
                              <p:par>
                                <p:cTn id="19" presetID="0" presetClass="path" presetSubtype="0" accel="50000" decel="50000" fill="hold" nodeType="clickEffect">
                                  <p:stCondLst>
                                    <p:cond delay="0"/>
                                  </p:stCondLst>
                                  <p:childTnLst>
                                    <p:animMotion origin="layout" path="M 0.25 -2.89017E-6 L 0.775 0.07769 " pathEditMode="relative" rAng="0" ptsTypes="AA">
                                      <p:cBhvr>
                                        <p:cTn id="20" dur="3000" fill="hold"/>
                                        <p:tgtEl>
                                          <p:spTgt spid="64517"/>
                                        </p:tgtEl>
                                        <p:attrNameLst>
                                          <p:attrName>ppt_x</p:attrName>
                                          <p:attrName>ppt_y</p:attrName>
                                        </p:attrNameLst>
                                      </p:cBhvr>
                                      <p:rCtr x="26250" y="38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a:extLst>
              <a:ext uri="{FF2B5EF4-FFF2-40B4-BE49-F238E27FC236}">
                <a16:creationId xmlns:a16="http://schemas.microsoft.com/office/drawing/2014/main" id="{A6E5DE98-87D2-8891-B77B-5785BF54E0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7">
            <a:extLst>
              <a:ext uri="{FF2B5EF4-FFF2-40B4-BE49-F238E27FC236}">
                <a16:creationId xmlns:a16="http://schemas.microsoft.com/office/drawing/2014/main" id="{B324AF03-7B95-9368-8E76-37F1AB1EF25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33800" y="1"/>
            <a:ext cx="4629150"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8">
            <a:extLst>
              <a:ext uri="{FF2B5EF4-FFF2-40B4-BE49-F238E27FC236}">
                <a16:creationId xmlns:a16="http://schemas.microsoft.com/office/drawing/2014/main" id="{8C28501E-FA7B-4A03-9351-70E62CCC86A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86601" y="1019176"/>
            <a:ext cx="3933825" cy="583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F109E7A4-F433-79A5-51E5-DDF557C1DAA7}"/>
              </a:ext>
            </a:extLst>
          </p:cNvPr>
          <p:cNvSpPr txBox="1"/>
          <p:nvPr/>
        </p:nvSpPr>
        <p:spPr>
          <a:xfrm>
            <a:off x="7286" y="5934669"/>
            <a:ext cx="8453718" cy="923330"/>
          </a:xfrm>
          <a:prstGeom prst="rect">
            <a:avLst/>
          </a:prstGeom>
          <a:solidFill>
            <a:schemeClr val="accent6">
              <a:lumMod val="20000"/>
              <a:lumOff val="80000"/>
            </a:schemeClr>
          </a:solidFill>
        </p:spPr>
        <p:txBody>
          <a:bodyPr wrap="square">
            <a:spAutoFit/>
          </a:bodyPr>
          <a:lstStyle/>
          <a:p>
            <a:pPr algn="just" fontAlgn="base"/>
            <a:r>
              <a:rPr lang="vi-VN" b="0" i="0" dirty="0">
                <a:solidFill>
                  <a:srgbClr val="222222"/>
                </a:solidFill>
                <a:effectLst/>
                <a:latin typeface="+mj-lt"/>
              </a:rPr>
              <a:t>Đi được một quãng nữa gặp cụ già, cụ già cũng nhờ người em tưới cho cây bí ngô. Người em từ chối. Cụ già mắng:</a:t>
            </a:r>
          </a:p>
          <a:p>
            <a:pPr algn="just" fontAlgn="base"/>
            <a:r>
              <a:rPr lang="vi-VN" b="0" i="0" dirty="0">
                <a:solidFill>
                  <a:srgbClr val="222222"/>
                </a:solidFill>
                <a:effectLst/>
                <a:latin typeface="+mj-lt"/>
              </a:rPr>
              <a:t>    - Rõ đồ lười biếng.</a:t>
            </a: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67592"/>
                                        </p:tgtEl>
                                        <p:attrNameLst>
                                          <p:attrName>style.visibility</p:attrName>
                                        </p:attrNameLst>
                                      </p:cBhvr>
                                      <p:to>
                                        <p:strVal val="visible"/>
                                      </p:to>
                                    </p:set>
                                    <p:animEffect transition="in" filter="box(in)">
                                      <p:cBhvr>
                                        <p:cTn id="7" dur="500"/>
                                        <p:tgtEl>
                                          <p:spTgt spid="675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67591"/>
                                        </p:tgtEl>
                                        <p:attrNameLst>
                                          <p:attrName>style.visibility</p:attrName>
                                        </p:attrNameLst>
                                      </p:cBhvr>
                                      <p:to>
                                        <p:strVal val="visible"/>
                                      </p:to>
                                    </p:set>
                                    <p:animEffect transition="in" filter="barn(inHorizontal)">
                                      <p:cBhvr>
                                        <p:cTn id="12" dur="500"/>
                                        <p:tgtEl>
                                          <p:spTgt spid="675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0" presetClass="path" presetSubtype="0" accel="50000" decel="50000" fill="hold" nodeType="clickEffect">
                                  <p:stCondLst>
                                    <p:cond delay="0"/>
                                  </p:stCondLst>
                                  <p:childTnLst>
                                    <p:animMotion origin="layout" path="M -1.66667E-6 -6.53179E-6 L -0.71666 0.33294 " pathEditMode="relative" ptsTypes="AA">
                                      <p:cBhvr>
                                        <p:cTn id="16" dur="5000" fill="hold"/>
                                        <p:tgtEl>
                                          <p:spTgt spid="6759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a:extLst>
              <a:ext uri="{FF2B5EF4-FFF2-40B4-BE49-F238E27FC236}">
                <a16:creationId xmlns:a16="http://schemas.microsoft.com/office/drawing/2014/main" id="{7BCBAE8C-9F3B-40E5-3615-323426B173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5">
            <a:extLst>
              <a:ext uri="{FF2B5EF4-FFF2-40B4-BE49-F238E27FC236}">
                <a16:creationId xmlns:a16="http://schemas.microsoft.com/office/drawing/2014/main" id="{7152D57D-F797-E22E-BB79-21EF3216B5E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0800" y="1809750"/>
            <a:ext cx="4476750"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6">
            <a:extLst>
              <a:ext uri="{FF2B5EF4-FFF2-40B4-BE49-F238E27FC236}">
                <a16:creationId xmlns:a16="http://schemas.microsoft.com/office/drawing/2014/main" id="{E3DF89A0-F0C7-E649-9F1D-08790E96127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2201" y="2133601"/>
            <a:ext cx="1590675"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7">
            <a:extLst>
              <a:ext uri="{FF2B5EF4-FFF2-40B4-BE49-F238E27FC236}">
                <a16:creationId xmlns:a16="http://schemas.microsoft.com/office/drawing/2014/main" id="{44459141-EE62-143F-13DB-FD0B532715C6}"/>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39001" y="3048001"/>
            <a:ext cx="2181225"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0" name="Picture 8">
            <a:extLst>
              <a:ext uri="{FF2B5EF4-FFF2-40B4-BE49-F238E27FC236}">
                <a16:creationId xmlns:a16="http://schemas.microsoft.com/office/drawing/2014/main" id="{A9AB54F1-EDDF-C418-1BDF-5B5D5BA63CAB}"/>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09800" y="2209801"/>
            <a:ext cx="230505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1" name="Picture 9">
            <a:extLst>
              <a:ext uri="{FF2B5EF4-FFF2-40B4-BE49-F238E27FC236}">
                <a16:creationId xmlns:a16="http://schemas.microsoft.com/office/drawing/2014/main" id="{32C6339A-0A21-0DFC-3ABA-E943CB9AA454}"/>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43801" y="-228600"/>
            <a:ext cx="2924175"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DD72558-3031-5DC5-C8BD-4F10EEB10103}"/>
              </a:ext>
            </a:extLst>
          </p:cNvPr>
          <p:cNvSpPr txBox="1"/>
          <p:nvPr/>
        </p:nvSpPr>
        <p:spPr>
          <a:xfrm>
            <a:off x="-1" y="-7586"/>
            <a:ext cx="7324165" cy="1477328"/>
          </a:xfrm>
          <a:prstGeom prst="rect">
            <a:avLst/>
          </a:prstGeom>
          <a:solidFill>
            <a:schemeClr val="accent1">
              <a:lumMod val="20000"/>
              <a:lumOff val="80000"/>
            </a:schemeClr>
          </a:solidFill>
        </p:spPr>
        <p:txBody>
          <a:bodyPr wrap="square">
            <a:spAutoFit/>
          </a:bodyPr>
          <a:lstStyle/>
          <a:p>
            <a:pPr algn="just" fontAlgn="base"/>
            <a:r>
              <a:rPr lang="en-US" b="0" i="0" dirty="0" err="1">
                <a:solidFill>
                  <a:srgbClr val="222222"/>
                </a:solidFill>
                <a:effectLst/>
                <a:latin typeface="Times New Roman" panose="02020603050405020304" pitchFamily="18" charset="0"/>
                <a:cs typeface="Times New Roman" panose="02020603050405020304" pitchFamily="18" charset="0"/>
              </a:rPr>
              <a:t>Người</a:t>
            </a:r>
            <a:r>
              <a:rPr lang="en-US" b="0" i="0" dirty="0">
                <a:solidFill>
                  <a:srgbClr val="222222"/>
                </a:solidFill>
                <a:effectLst/>
                <a:latin typeface="Times New Roman" panose="02020603050405020304" pitchFamily="18" charset="0"/>
                <a:cs typeface="Times New Roman" panose="02020603050405020304" pitchFamily="18" charset="0"/>
              </a:rPr>
              <a:t> </a:t>
            </a:r>
            <a:r>
              <a:rPr lang="en-US" b="0" i="0" dirty="0" err="1">
                <a:solidFill>
                  <a:srgbClr val="222222"/>
                </a:solidFill>
                <a:effectLst/>
                <a:latin typeface="Times New Roman" panose="02020603050405020304" pitchFamily="18" charset="0"/>
                <a:cs typeface="Times New Roman" panose="02020603050405020304" pitchFamily="18" charset="0"/>
              </a:rPr>
              <a:t>em</a:t>
            </a:r>
            <a:r>
              <a:rPr lang="en-US" b="0" i="0" dirty="0">
                <a:solidFill>
                  <a:srgbClr val="222222"/>
                </a:solidFill>
                <a:effectLst/>
                <a:latin typeface="Times New Roman" panose="02020603050405020304" pitchFamily="18" charset="0"/>
                <a:cs typeface="Times New Roman" panose="02020603050405020304" pitchFamily="18" charset="0"/>
              </a:rPr>
              <a:t> </a:t>
            </a:r>
            <a:r>
              <a:rPr lang="vi-VN" b="0" i="0" dirty="0">
                <a:solidFill>
                  <a:srgbClr val="222222"/>
                </a:solidFill>
                <a:effectLst/>
                <a:latin typeface="Times New Roman" panose="02020603050405020304" pitchFamily="18" charset="0"/>
                <a:cs typeface="Times New Roman" panose="02020603050405020304" pitchFamily="18" charset="0"/>
              </a:rPr>
              <a:t>chẳng </a:t>
            </a:r>
            <a:r>
              <a:rPr lang="vi-VN" b="0" i="0" dirty="0">
                <a:solidFill>
                  <a:srgbClr val="222222"/>
                </a:solidFill>
                <a:effectLst/>
                <a:latin typeface="+mj-lt"/>
              </a:rPr>
              <a:t>chịu làm gì nên không ai cho lúa, không ai cho bông. Vì thế không có gạo ăn, không có vải mặc. Đói khát, rách rưới phải đến gặp cụ già xin một quả bí ngô cho ăn tạm. Cụ già cho người em một quả bí ngô xấu xí. Bổ ra trong ruột chỉ toàn đất là đất. Xấu hổ người em không dám quay về gặp anh nữa.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69637"/>
                                        </p:tgtEl>
                                        <p:attrNameLst>
                                          <p:attrName>style.visibility</p:attrName>
                                        </p:attrNameLst>
                                      </p:cBhvr>
                                      <p:to>
                                        <p:strVal val="visible"/>
                                      </p:to>
                                    </p:set>
                                    <p:animEffect transition="in" filter="box(in)">
                                      <p:cBhvr>
                                        <p:cTn id="7" dur="500"/>
                                        <p:tgtEl>
                                          <p:spTgt spid="696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3" presetClass="entr" presetSubtype="16" fill="hold" nodeType="clickEffect">
                                  <p:stCondLst>
                                    <p:cond delay="0"/>
                                  </p:stCondLst>
                                  <p:childTnLst>
                                    <p:set>
                                      <p:cBhvr>
                                        <p:cTn id="11" dur="1" fill="hold">
                                          <p:stCondLst>
                                            <p:cond delay="0"/>
                                          </p:stCondLst>
                                        </p:cTn>
                                        <p:tgtEl>
                                          <p:spTgt spid="69638"/>
                                        </p:tgtEl>
                                        <p:attrNameLst>
                                          <p:attrName>style.visibility</p:attrName>
                                        </p:attrNameLst>
                                      </p:cBhvr>
                                      <p:to>
                                        <p:strVal val="visible"/>
                                      </p:to>
                                    </p:set>
                                    <p:animEffect transition="in" filter="plus(in)">
                                      <p:cBhvr>
                                        <p:cTn id="12" dur="2000"/>
                                        <p:tgtEl>
                                          <p:spTgt spid="69638"/>
                                        </p:tgtEl>
                                      </p:cBhvr>
                                    </p:animEffect>
                                  </p:childTnLst>
                                </p:cTn>
                              </p:par>
                              <p:par>
                                <p:cTn id="13" presetID="13" presetClass="entr" presetSubtype="16" fill="hold" nodeType="withEffect">
                                  <p:stCondLst>
                                    <p:cond delay="0"/>
                                  </p:stCondLst>
                                  <p:childTnLst>
                                    <p:set>
                                      <p:cBhvr>
                                        <p:cTn id="14" dur="1" fill="hold">
                                          <p:stCondLst>
                                            <p:cond delay="0"/>
                                          </p:stCondLst>
                                        </p:cTn>
                                        <p:tgtEl>
                                          <p:spTgt spid="69639"/>
                                        </p:tgtEl>
                                        <p:attrNameLst>
                                          <p:attrName>style.visibility</p:attrName>
                                        </p:attrNameLst>
                                      </p:cBhvr>
                                      <p:to>
                                        <p:strVal val="visible"/>
                                      </p:to>
                                    </p:set>
                                    <p:animEffect transition="in" filter="plus(in)">
                                      <p:cBhvr>
                                        <p:cTn id="15" dur="2000"/>
                                        <p:tgtEl>
                                          <p:spTgt spid="69639"/>
                                        </p:tgtEl>
                                      </p:cBhvr>
                                    </p:animEffect>
                                  </p:childTnLst>
                                </p:cTn>
                              </p:par>
                              <p:par>
                                <p:cTn id="16" presetID="13" presetClass="entr" presetSubtype="16" fill="hold" nodeType="withEffect">
                                  <p:stCondLst>
                                    <p:cond delay="0"/>
                                  </p:stCondLst>
                                  <p:childTnLst>
                                    <p:set>
                                      <p:cBhvr>
                                        <p:cTn id="17" dur="1" fill="hold">
                                          <p:stCondLst>
                                            <p:cond delay="0"/>
                                          </p:stCondLst>
                                        </p:cTn>
                                        <p:tgtEl>
                                          <p:spTgt spid="69640"/>
                                        </p:tgtEl>
                                        <p:attrNameLst>
                                          <p:attrName>style.visibility</p:attrName>
                                        </p:attrNameLst>
                                      </p:cBhvr>
                                      <p:to>
                                        <p:strVal val="visible"/>
                                      </p:to>
                                    </p:set>
                                    <p:animEffect transition="in" filter="plus(in)">
                                      <p:cBhvr>
                                        <p:cTn id="18" dur="2000"/>
                                        <p:tgtEl>
                                          <p:spTgt spid="6964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5" presetClass="entr" presetSubtype="0" fill="hold" nodeType="clickEffect">
                                  <p:stCondLst>
                                    <p:cond delay="0"/>
                                  </p:stCondLst>
                                  <p:childTnLst>
                                    <p:set>
                                      <p:cBhvr>
                                        <p:cTn id="22" dur="1" fill="hold">
                                          <p:stCondLst>
                                            <p:cond delay="0"/>
                                          </p:stCondLst>
                                        </p:cTn>
                                        <p:tgtEl>
                                          <p:spTgt spid="69641"/>
                                        </p:tgtEl>
                                        <p:attrNameLst>
                                          <p:attrName>style.visibility</p:attrName>
                                        </p:attrNameLst>
                                      </p:cBhvr>
                                      <p:to>
                                        <p:strVal val="visible"/>
                                      </p:to>
                                    </p:set>
                                    <p:anim calcmode="lin" valueType="num">
                                      <p:cBhvr>
                                        <p:cTn id="23" dur="1000" fill="hold"/>
                                        <p:tgtEl>
                                          <p:spTgt spid="69641"/>
                                        </p:tgtEl>
                                        <p:attrNameLst>
                                          <p:attrName>ppt_w</p:attrName>
                                        </p:attrNameLst>
                                      </p:cBhvr>
                                      <p:tavLst>
                                        <p:tav tm="0">
                                          <p:val>
                                            <p:strVal val="#ppt_w*0.70"/>
                                          </p:val>
                                        </p:tav>
                                        <p:tav tm="100000">
                                          <p:val>
                                            <p:strVal val="#ppt_w"/>
                                          </p:val>
                                        </p:tav>
                                      </p:tavLst>
                                    </p:anim>
                                    <p:anim calcmode="lin" valueType="num">
                                      <p:cBhvr>
                                        <p:cTn id="24" dur="1000" fill="hold"/>
                                        <p:tgtEl>
                                          <p:spTgt spid="69641"/>
                                        </p:tgtEl>
                                        <p:attrNameLst>
                                          <p:attrName>ppt_h</p:attrName>
                                        </p:attrNameLst>
                                      </p:cBhvr>
                                      <p:tavLst>
                                        <p:tav tm="0">
                                          <p:val>
                                            <p:strVal val="#ppt_h"/>
                                          </p:val>
                                        </p:tav>
                                        <p:tav tm="100000">
                                          <p:val>
                                            <p:strVal val="#ppt_h"/>
                                          </p:val>
                                        </p:tav>
                                      </p:tavLst>
                                    </p:anim>
                                    <p:animEffect transition="in" filter="fade">
                                      <p:cBhvr>
                                        <p:cTn id="25" dur="1000"/>
                                        <p:tgtEl>
                                          <p:spTgt spid="6964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7" presetClass="path" presetSubtype="0" accel="50000" decel="50000" fill="hold" nodeType="clickEffect">
                                  <p:stCondLst>
                                    <p:cond delay="0"/>
                                  </p:stCondLst>
                                  <p:childTnLst>
                                    <p:animMotion origin="layout" path="M 0 0  C 0.002 0.0839  0.009 0.14383  0.016 0.14383  C 0.023 0.14383  0.029 0.0839  0.031 0  C 0.034 0.0839  0.04 0.14383  0.047 0.14383  C 0.054 0.14383  0.06 0.0839  0.062 0  C 0.065 0.0839  0.071 0.14383  0.078 0.14383  C 0.085 0.14383  0.092 0.0839  0.094 0  C 0.096 0.0839  0.102 0.14383  0.11 0.14383  C 0.116 0.14383  0.123 0.0839  0.125 0  C 0.127 0.0839  0.134 0.14383  0.141 0.14383  C 0.148 0.14383  0.154 0.0839  0.156 0  C 0.159 0.0839  0.165 0.14383  0.172 0.14383  C 0.179 0.14383  0.185 0.0839  0.188 0  C 0.19 0.0839  0.196 0.14383  0.203 0.14383  C 0.21 0.14383  0.217 0.0839  0.219 0  C 0.221 0.0839  0.227 0.14383  0.235 0.14383  C 0.242 0.14383  0.248 0.0839  0.25 0  E" pathEditMode="relative" ptsTypes="">
                                      <p:cBhvr>
                                        <p:cTn id="29" dur="5000" fill="hold"/>
                                        <p:tgtEl>
                                          <p:spTgt spid="6963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a:extLst>
              <a:ext uri="{FF2B5EF4-FFF2-40B4-BE49-F238E27FC236}">
                <a16:creationId xmlns:a16="http://schemas.microsoft.com/office/drawing/2014/main" id="{E15ED15E-D7D4-6CF5-9FCB-5A75B05547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5">
            <a:extLst>
              <a:ext uri="{FF2B5EF4-FFF2-40B4-BE49-F238E27FC236}">
                <a16:creationId xmlns:a16="http://schemas.microsoft.com/office/drawing/2014/main" id="{B512E2AF-2B4D-CF52-F3BF-9FBE476C7A3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96150" y="990600"/>
            <a:ext cx="337185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6">
            <a:extLst>
              <a:ext uri="{FF2B5EF4-FFF2-40B4-BE49-F238E27FC236}">
                <a16:creationId xmlns:a16="http://schemas.microsoft.com/office/drawing/2014/main" id="{C3E196EF-FEEA-9D58-E44F-F2F7BBA8D7B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4600" y="3371850"/>
            <a:ext cx="417195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354C4A6-83E5-F102-9E79-D4C061F434FD}"/>
              </a:ext>
            </a:extLst>
          </p:cNvPr>
          <p:cNvSpPr txBox="1"/>
          <p:nvPr/>
        </p:nvSpPr>
        <p:spPr>
          <a:xfrm>
            <a:off x="0" y="0"/>
            <a:ext cx="12191999" cy="923330"/>
          </a:xfrm>
          <a:prstGeom prst="rect">
            <a:avLst/>
          </a:prstGeom>
          <a:solidFill>
            <a:schemeClr val="accent6">
              <a:lumMod val="20000"/>
              <a:lumOff val="80000"/>
            </a:schemeClr>
          </a:solidFill>
        </p:spPr>
        <p:txBody>
          <a:bodyPr wrap="square">
            <a:spAutoFit/>
          </a:bodyPr>
          <a:lstStyle/>
          <a:p>
            <a:pPr algn="just" fontAlgn="base"/>
            <a:r>
              <a:rPr lang="vi-VN" b="0" i="0" dirty="0">
                <a:solidFill>
                  <a:srgbClr val="222222"/>
                </a:solidFill>
                <a:effectLst/>
                <a:latin typeface="+mj-lt"/>
              </a:rPr>
              <a:t>Chờ mãi không thấy em về, người anh bèn đi tìm thì thấy người em nằm lả ra cạnh một ruộng bí ngô vì đói quá. Người anh đưa em về lấy cơm cho em ăn, lấy nước cho em uống, lấy áo cho em mặc. Được ăn uống người em dần dần tỉnh táo trở lại. Rồi kể cho anh nghe chuyện mình không chịu gặ</a:t>
            </a:r>
            <a:r>
              <a:rPr lang="en-US" b="0" i="0" dirty="0">
                <a:solidFill>
                  <a:srgbClr val="222222"/>
                </a:solidFill>
                <a:effectLst/>
                <a:latin typeface="Times New Roman" panose="02020603050405020304" pitchFamily="18" charset="0"/>
                <a:cs typeface="Times New Roman" panose="02020603050405020304" pitchFamily="18" charset="0"/>
              </a:rPr>
              <a:t>t</a:t>
            </a:r>
            <a:r>
              <a:rPr lang="vi-VN" b="0" i="0" dirty="0">
                <a:solidFill>
                  <a:srgbClr val="222222"/>
                </a:solidFill>
                <a:effectLst/>
                <a:latin typeface="+mj-lt"/>
              </a:rPr>
              <a:t> lúa, không chịu hái bông, và không cho bí ngô uống nước.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1685"/>
                                        </p:tgtEl>
                                        <p:attrNameLst>
                                          <p:attrName>style.visibility</p:attrName>
                                        </p:attrNameLst>
                                      </p:cBhvr>
                                      <p:to>
                                        <p:strVal val="visible"/>
                                      </p:to>
                                    </p:set>
                                    <p:animEffect transition="in" filter="wipe(down)">
                                      <p:cBhvr>
                                        <p:cTn id="7" dur="500"/>
                                        <p:tgtEl>
                                          <p:spTgt spid="716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71686"/>
                                        </p:tgtEl>
                                        <p:attrNameLst>
                                          <p:attrName>style.visibility</p:attrName>
                                        </p:attrNameLst>
                                      </p:cBhvr>
                                      <p:to>
                                        <p:strVal val="visible"/>
                                      </p:to>
                                    </p:set>
                                    <p:animEffect transition="in" filter="box(in)">
                                      <p:cBhvr>
                                        <p:cTn id="12" dur="500"/>
                                        <p:tgtEl>
                                          <p:spTgt spid="716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0" presetClass="path" presetSubtype="0" accel="50000" decel="50000" fill="hold" nodeType="clickEffect">
                                  <p:stCondLst>
                                    <p:cond delay="0"/>
                                  </p:stCondLst>
                                  <p:childTnLst>
                                    <p:animMotion origin="layout" path="M 1.66667E-6 -1.6185E-6 L -0.49167 0.13318 " pathEditMode="relative" ptsTypes="AA">
                                      <p:cBhvr>
                                        <p:cTn id="16" dur="2000" fill="hold"/>
                                        <p:tgtEl>
                                          <p:spTgt spid="7168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78" name="Picture 5">
            <a:extLst>
              <a:ext uri="{FF2B5EF4-FFF2-40B4-BE49-F238E27FC236}">
                <a16:creationId xmlns:a16="http://schemas.microsoft.com/office/drawing/2014/main" id="{10A2C021-6557-7F46-537B-6F6BD9912D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8">
            <a:extLst>
              <a:ext uri="{FF2B5EF4-FFF2-40B4-BE49-F238E27FC236}">
                <a16:creationId xmlns:a16="http://schemas.microsoft.com/office/drawing/2014/main" id="{D77900A4-6EC3-8B9C-1595-674AA91E195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08730" y="525676"/>
            <a:ext cx="6163143" cy="631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5F9BA01A-2F6F-7C46-3A10-016B3298C8C0}"/>
              </a:ext>
            </a:extLst>
          </p:cNvPr>
          <p:cNvSpPr txBox="1"/>
          <p:nvPr/>
        </p:nvSpPr>
        <p:spPr>
          <a:xfrm>
            <a:off x="0" y="17929"/>
            <a:ext cx="3074894" cy="2862322"/>
          </a:xfrm>
          <a:prstGeom prst="rect">
            <a:avLst/>
          </a:prstGeom>
          <a:solidFill>
            <a:schemeClr val="accent4">
              <a:lumMod val="20000"/>
              <a:lumOff val="80000"/>
            </a:schemeClr>
          </a:solidFill>
        </p:spPr>
        <p:txBody>
          <a:bodyPr wrap="square">
            <a:spAutoFit/>
          </a:bodyPr>
          <a:lstStyle/>
          <a:p>
            <a:pPr algn="just" fontAlgn="base"/>
            <a:r>
              <a:rPr lang="vi-VN" b="0" i="0" dirty="0">
                <a:solidFill>
                  <a:srgbClr val="000099"/>
                </a:solidFill>
                <a:effectLst/>
                <a:latin typeface="+mj-lt"/>
              </a:rPr>
              <a:t>Nghe xong người anh bảo:</a:t>
            </a:r>
          </a:p>
          <a:p>
            <a:pPr algn="just" fontAlgn="base"/>
            <a:r>
              <a:rPr lang="vi-VN" b="0" i="0" dirty="0">
                <a:solidFill>
                  <a:srgbClr val="000099"/>
                </a:solidFill>
                <a:effectLst/>
                <a:latin typeface="+mj-lt"/>
              </a:rPr>
              <a:t>    - Tại e lười biếng không chịu làm việc nên suýt bị chết đói đấy! Nếu em chịu khó làm lụng thì</a:t>
            </a:r>
            <a:r>
              <a:rPr lang="en-US" b="0" i="0" dirty="0">
                <a:solidFill>
                  <a:srgbClr val="000099"/>
                </a:solidFill>
                <a:effectLst/>
                <a:latin typeface="+mj-lt"/>
              </a:rPr>
              <a:t> </a:t>
            </a:r>
            <a:r>
              <a:rPr lang="vi-VN" b="0" i="0" dirty="0">
                <a:solidFill>
                  <a:srgbClr val="000099"/>
                </a:solidFill>
                <a:effectLst/>
                <a:latin typeface="+mj-lt"/>
              </a:rPr>
              <a:t>em cũng sẽ sung sướng như mọi người thôi.</a:t>
            </a:r>
          </a:p>
          <a:p>
            <a:pPr algn="just" fontAlgn="base"/>
            <a:r>
              <a:rPr lang="vi-VN" b="0" i="0" dirty="0">
                <a:solidFill>
                  <a:srgbClr val="000099"/>
                </a:solidFill>
                <a:effectLst/>
                <a:latin typeface="+mj-lt"/>
              </a:rPr>
              <a:t>    Nghe anh nói người em thật sự hối hận. Từ đấy người em rất chăm chỉ lao động. Hai anh em sống rất </a:t>
            </a:r>
            <a:r>
              <a:rPr lang="en-US" b="0" i="0" dirty="0" err="1">
                <a:solidFill>
                  <a:srgbClr val="000099"/>
                </a:solidFill>
                <a:effectLst/>
                <a:latin typeface="Times New Roman" panose="02020603050405020304" pitchFamily="18" charset="0"/>
                <a:cs typeface="Times New Roman" panose="02020603050405020304" pitchFamily="18" charset="0"/>
              </a:rPr>
              <a:t>hạnh</a:t>
            </a:r>
            <a:r>
              <a:rPr lang="en-US" b="0" i="0" dirty="0">
                <a:solidFill>
                  <a:srgbClr val="000099"/>
                </a:solidFill>
                <a:effectLst/>
                <a:latin typeface="Times New Roman" panose="02020603050405020304" pitchFamily="18" charset="0"/>
                <a:cs typeface="Times New Roman" panose="02020603050405020304" pitchFamily="18" charset="0"/>
              </a:rPr>
              <a:t> </a:t>
            </a:r>
            <a:r>
              <a:rPr lang="en-US" b="0" i="0" dirty="0" err="1">
                <a:solidFill>
                  <a:srgbClr val="000099"/>
                </a:solidFill>
                <a:effectLst/>
                <a:latin typeface="Times New Roman" panose="02020603050405020304" pitchFamily="18" charset="0"/>
                <a:cs typeface="Times New Roman" panose="02020603050405020304" pitchFamily="18" charset="0"/>
              </a:rPr>
              <a:t>phúc</a:t>
            </a:r>
            <a:r>
              <a:rPr lang="vi-VN" b="0" i="0" dirty="0">
                <a:solidFill>
                  <a:srgbClr val="000099"/>
                </a:solidFill>
                <a:effectLst/>
                <a:latin typeface="+mj-lt"/>
              </a:rPr>
              <a:t>.</a:t>
            </a:r>
          </a:p>
        </p:txBody>
      </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3736"/>
                                        </p:tgtEl>
                                        <p:attrNameLst>
                                          <p:attrName>style.visibility</p:attrName>
                                        </p:attrNameLst>
                                      </p:cBhvr>
                                      <p:to>
                                        <p:strVal val="visible"/>
                                      </p:to>
                                    </p:set>
                                    <p:animEffect transition="in" filter="circle(in)">
                                      <p:cBhvr>
                                        <p:cTn id="7" dur="2000"/>
                                        <p:tgtEl>
                                          <p:spTgt spid="737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0" presetClass="path" presetSubtype="0" accel="50000" decel="50000" fill="hold" nodeType="clickEffect">
                                  <p:stCondLst>
                                    <p:cond delay="0"/>
                                  </p:stCondLst>
                                  <p:childTnLst>
                                    <p:animMotion origin="layout" path="M -2.5E-6 -5.62804E-6 L 0.36667 0.0222 " pathEditMode="relative" ptsTypes="AA">
                                      <p:cBhvr>
                                        <p:cTn id="11" dur="5000" fill="hold"/>
                                        <p:tgtEl>
                                          <p:spTgt spid="7373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Tranh ảnh dạy học\Hinh nen dep\SLGG_2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3182938" y="1900238"/>
            <a:ext cx="7485062"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7200" b="1">
                <a:solidFill>
                  <a:srgbClr val="CC0099"/>
                </a:solidFill>
                <a:latin typeface="Times New Roman" panose="02020603050405020304" pitchFamily="18" charset="0"/>
                <a:cs typeface="Times New Roman" panose="02020603050405020304" pitchFamily="18" charset="0"/>
              </a:rPr>
              <a:t>1. Ổn định tổ chức</a:t>
            </a:r>
          </a:p>
        </p:txBody>
      </p:sp>
      <p:pic>
        <p:nvPicPr>
          <p:cNvPr id="7" name="Picture 7" descr="Firewrk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96150" y="4400550"/>
            <a:ext cx="10858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Firewrk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1750" y="817563"/>
            <a:ext cx="108585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30276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repeatCount="indefinite" fill="hold" nodeType="withEffect">
                                  <p:stCondLst>
                                    <p:cond delay="500"/>
                                  </p:stCondLst>
                                  <p:endCondLst>
                                    <p:cond evt="onNext" delay="0">
                                      <p:tgtEl>
                                        <p:sldTgt/>
                                      </p:tgtEl>
                                    </p:cond>
                                  </p:endCondLst>
                                  <p:childTnLst>
                                    <p:set>
                                      <p:cBhvr>
                                        <p:cTn id="6" dur="1" fill="hold">
                                          <p:stCondLst>
                                            <p:cond delay="0"/>
                                          </p:stCondLst>
                                        </p:cTn>
                                        <p:tgtEl>
                                          <p:spTgt spid="7"/>
                                        </p:tgtEl>
                                        <p:attrNameLst>
                                          <p:attrName>style.visibility</p:attrName>
                                        </p:attrNameLst>
                                      </p:cBhvr>
                                      <p:to>
                                        <p:strVal val="visible"/>
                                      </p:to>
                                    </p:set>
                                    <p:anim calcmode="lin" valueType="num">
                                      <p:cBhvr>
                                        <p:cTn id="7" dur="3000" fill="hold"/>
                                        <p:tgtEl>
                                          <p:spTgt spid="7"/>
                                        </p:tgtEl>
                                        <p:attrNameLst>
                                          <p:attrName>ppt_w</p:attrName>
                                        </p:attrNameLst>
                                      </p:cBhvr>
                                      <p:tavLst>
                                        <p:tav tm="0">
                                          <p:val>
                                            <p:fltVal val="0"/>
                                          </p:val>
                                        </p:tav>
                                        <p:tav tm="100000">
                                          <p:val>
                                            <p:strVal val="#ppt_w"/>
                                          </p:val>
                                        </p:tav>
                                      </p:tavLst>
                                    </p:anim>
                                    <p:anim calcmode="lin" valueType="num">
                                      <p:cBhvr>
                                        <p:cTn id="8" dur="3000" fill="hold"/>
                                        <p:tgtEl>
                                          <p:spTgt spid="7"/>
                                        </p:tgtEl>
                                        <p:attrNameLst>
                                          <p:attrName>ppt_h</p:attrName>
                                        </p:attrNameLst>
                                      </p:cBhvr>
                                      <p:tavLst>
                                        <p:tav tm="0">
                                          <p:val>
                                            <p:fltVal val="0"/>
                                          </p:val>
                                        </p:tav>
                                        <p:tav tm="100000">
                                          <p:val>
                                            <p:strVal val="#ppt_h"/>
                                          </p:val>
                                        </p:tav>
                                      </p:tavLst>
                                    </p:anim>
                                  </p:childTnLst>
                                </p:cTn>
                              </p:par>
                              <p:par>
                                <p:cTn id="9" presetID="23" presetClass="entr" presetSubtype="16" repeatCount="indefinite" fill="hold" nodeType="withEffect">
                                  <p:stCondLst>
                                    <p:cond delay="500"/>
                                  </p:stCondLst>
                                  <p:endCondLst>
                                    <p:cond evt="onNext" delay="0">
                                      <p:tgtEl>
                                        <p:sldTgt/>
                                      </p:tgtEl>
                                    </p:cond>
                                  </p:endCondLst>
                                  <p:childTnLst>
                                    <p:set>
                                      <p:cBhvr>
                                        <p:cTn id="10" dur="1" fill="hold">
                                          <p:stCondLst>
                                            <p:cond delay="0"/>
                                          </p:stCondLst>
                                        </p:cTn>
                                        <p:tgtEl>
                                          <p:spTgt spid="8"/>
                                        </p:tgtEl>
                                        <p:attrNameLst>
                                          <p:attrName>style.visibility</p:attrName>
                                        </p:attrNameLst>
                                      </p:cBhvr>
                                      <p:to>
                                        <p:strVal val="visible"/>
                                      </p:to>
                                    </p:set>
                                    <p:anim calcmode="lin" valueType="num">
                                      <p:cBhvr>
                                        <p:cTn id="11" dur="3000" fill="hold"/>
                                        <p:tgtEl>
                                          <p:spTgt spid="8"/>
                                        </p:tgtEl>
                                        <p:attrNameLst>
                                          <p:attrName>ppt_w</p:attrName>
                                        </p:attrNameLst>
                                      </p:cBhvr>
                                      <p:tavLst>
                                        <p:tav tm="0">
                                          <p:val>
                                            <p:fltVal val="0"/>
                                          </p:val>
                                        </p:tav>
                                        <p:tav tm="100000">
                                          <p:val>
                                            <p:strVal val="#ppt_w"/>
                                          </p:val>
                                        </p:tav>
                                      </p:tavLst>
                                    </p:anim>
                                    <p:anim calcmode="lin" valueType="num">
                                      <p:cBhvr>
                                        <p:cTn id="12" dur="3000" fill="hold"/>
                                        <p:tgtEl>
                                          <p:spTgt spid="8"/>
                                        </p:tgtEl>
                                        <p:attrNameLst>
                                          <p:attrName>ppt_h</p:attrName>
                                        </p:attrNameLst>
                                      </p:cBhvr>
                                      <p:tavLst>
                                        <p:tav tm="0">
                                          <p:val>
                                            <p:fltVal val="0"/>
                                          </p:val>
                                        </p:tav>
                                        <p:tav tm="100000">
                                          <p:val>
                                            <p:strVal val="#ppt_h"/>
                                          </p:val>
                                        </p:tav>
                                      </p:tavLst>
                                    </p:anim>
                                  </p:childTnLst>
                                </p:cTn>
                              </p:par>
                              <p:par>
                                <p:cTn id="13" presetID="16" presetClass="entr" presetSubtype="21" fill="hold" grpId="0" nodeType="with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bia chuyen">
            <a:extLst>
              <a:ext uri="{FF2B5EF4-FFF2-40B4-BE49-F238E27FC236}">
                <a16:creationId xmlns:a16="http://schemas.microsoft.com/office/drawing/2014/main" id="{350ABD33-0A03-FAF5-BE87-C4442E02941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checkerboard(across)">
                                      <p:cBhvr>
                                        <p:cTn id="7"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69128CB4-8BA0-04E6-B062-214C50A4A7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5">
            <a:extLst>
              <a:ext uri="{FF2B5EF4-FFF2-40B4-BE49-F238E27FC236}">
                <a16:creationId xmlns:a16="http://schemas.microsoft.com/office/drawing/2014/main" id="{87460244-1166-4744-9DCD-E1EC68C22EC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28800" y="1447800"/>
            <a:ext cx="50101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Picture 7">
            <a:extLst>
              <a:ext uri="{FF2B5EF4-FFF2-40B4-BE49-F238E27FC236}">
                <a16:creationId xmlns:a16="http://schemas.microsoft.com/office/drawing/2014/main" id="{A1B605BB-8389-66F4-D0FD-68DD7B464B6D}"/>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53200" y="1371601"/>
            <a:ext cx="260985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F5FF393-0DEE-DEC6-681E-4E82289D13F5}"/>
              </a:ext>
            </a:extLst>
          </p:cNvPr>
          <p:cNvSpPr txBox="1"/>
          <p:nvPr/>
        </p:nvSpPr>
        <p:spPr>
          <a:xfrm>
            <a:off x="62753" y="6211669"/>
            <a:ext cx="6167718" cy="646331"/>
          </a:xfrm>
          <a:prstGeom prst="rect">
            <a:avLst/>
          </a:prstGeom>
          <a:solidFill>
            <a:schemeClr val="accent4">
              <a:lumMod val="20000"/>
              <a:lumOff val="80000"/>
            </a:schemeClr>
          </a:solidFill>
        </p:spPr>
        <p:txBody>
          <a:bodyPr wrap="square">
            <a:spAutoFit/>
          </a:bodyPr>
          <a:lstStyle/>
          <a:p>
            <a:r>
              <a:rPr lang="en-US" sz="1800" cap="none" spc="0" dirty="0" err="1">
                <a:ln w="0"/>
                <a:solidFill>
                  <a:srgbClr val="000099"/>
                </a:solidFill>
                <a:latin typeface="Times New Roman" panose="02020603050405020304" pitchFamily="18" charset="0"/>
                <a:cs typeface="Times New Roman" panose="02020603050405020304" pitchFamily="18" charset="0"/>
              </a:rPr>
              <a:t>Ngày</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xưa</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có</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hai</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anh</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em</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mồ</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côi</a:t>
            </a:r>
            <a:r>
              <a:rPr lang="en-US" sz="1800" cap="none" spc="0" dirty="0">
                <a:ln w="0"/>
                <a:solidFill>
                  <a:srgbClr val="000099"/>
                </a:solidFill>
                <a:latin typeface="Times New Roman" panose="02020603050405020304" pitchFamily="18" charset="0"/>
                <a:cs typeface="Times New Roman" panose="02020603050405020304" pitchFamily="18" charset="0"/>
              </a:rPr>
              <a:t> cha </a:t>
            </a:r>
            <a:r>
              <a:rPr lang="en-US" sz="1800" cap="none" spc="0" dirty="0" err="1">
                <a:ln w="0"/>
                <a:solidFill>
                  <a:srgbClr val="000099"/>
                </a:solidFill>
                <a:latin typeface="Times New Roman" panose="02020603050405020304" pitchFamily="18" charset="0"/>
                <a:cs typeface="Times New Roman" panose="02020603050405020304" pitchFamily="18" charset="0"/>
              </a:rPr>
              <a:t>mẹ</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Người</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anh</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thì</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chăm</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chỉ</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lao</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động</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người</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em</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thì</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lười</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nhác</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suốt</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ngày</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rong</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chơi</a:t>
            </a:r>
            <a:endParaRPr lang="en-US" dirty="0"/>
          </a:p>
        </p:txBody>
      </p:sp>
    </p:spTree>
    <p:custDataLst>
      <p:tags r:id="rId1"/>
    </p:custDataLst>
  </p:cSld>
  <p:clrMapOvr>
    <a:masterClrMapping/>
  </p:clrMapOvr>
  <p:transition spd="slow">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6805"/>
                                        </p:tgtEl>
                                        <p:attrNameLst>
                                          <p:attrName>style.visibility</p:attrName>
                                        </p:attrNameLst>
                                      </p:cBhvr>
                                      <p:to>
                                        <p:strVal val="visible"/>
                                      </p:to>
                                    </p:set>
                                    <p:animEffect transition="in" filter="circle(in)">
                                      <p:cBhvr>
                                        <p:cTn id="7" dur="2000"/>
                                        <p:tgtEl>
                                          <p:spTgt spid="768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76807"/>
                                        </p:tgtEl>
                                        <p:attrNameLst>
                                          <p:attrName>style.visibility</p:attrName>
                                        </p:attrNameLst>
                                      </p:cBhvr>
                                      <p:to>
                                        <p:strVal val="visible"/>
                                      </p:to>
                                    </p:set>
                                    <p:animEffect transition="in" filter="box(in)">
                                      <p:cBhvr>
                                        <p:cTn id="12" dur="500"/>
                                        <p:tgtEl>
                                          <p:spTgt spid="7680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2" presetClass="path" presetSubtype="0" repeatCount="5000" fill="hold" nodeType="clickEffect">
                                  <p:stCondLst>
                                    <p:cond delay="0"/>
                                  </p:stCondLst>
                                  <p:childTnLst>
                                    <p:animMotion origin="layout" path="M 0 0  C -0.118 -0.15715  0.132 -0.15715  0.011 0  C 0.132 -0.15715  0.132 0.1758  0.011 0.01465  C 0.132 0.1758  -0.118 0.1758  0 0.01465  C -0.118 0.1758  -0.118 -0.15715  0 0  Z" pathEditMode="relative" ptsTypes="">
                                      <p:cBhvr>
                                        <p:cTn id="16" dur="3000" fill="hold"/>
                                        <p:tgtEl>
                                          <p:spTgt spid="76805"/>
                                        </p:tgtEl>
                                        <p:attrNameLst>
                                          <p:attrName>ppt_x</p:attrName>
                                          <p:attrName>ppt_y</p:attrName>
                                        </p:attrNameLst>
                                      </p:cBhvr>
                                    </p:animMotion>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a:extLst>
              <a:ext uri="{FF2B5EF4-FFF2-40B4-BE49-F238E27FC236}">
                <a16:creationId xmlns:a16="http://schemas.microsoft.com/office/drawing/2014/main" id="{CA48D163-EAC7-F0D1-87B1-1A2FE1FABD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1714" y="3414714"/>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5">
            <a:extLst>
              <a:ext uri="{FF2B5EF4-FFF2-40B4-BE49-F238E27FC236}">
                <a16:creationId xmlns:a16="http://schemas.microsoft.com/office/drawing/2014/main" id="{0CB99284-9608-F9FD-658D-D560C2EC34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6">
            <a:extLst>
              <a:ext uri="{FF2B5EF4-FFF2-40B4-BE49-F238E27FC236}">
                <a16:creationId xmlns:a16="http://schemas.microsoft.com/office/drawing/2014/main" id="{3CA1CD39-968B-1921-AD8E-AE24EE1B29A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43200" y="381001"/>
            <a:ext cx="3295650" cy="593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Picture 7">
            <a:extLst>
              <a:ext uri="{FF2B5EF4-FFF2-40B4-BE49-F238E27FC236}">
                <a16:creationId xmlns:a16="http://schemas.microsoft.com/office/drawing/2014/main" id="{D5477128-4CB3-E5ED-752A-A377618F05D6}"/>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3000" y="1905000"/>
            <a:ext cx="413385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2" name="Picture 8">
            <a:extLst>
              <a:ext uri="{FF2B5EF4-FFF2-40B4-BE49-F238E27FC236}">
                <a16:creationId xmlns:a16="http://schemas.microsoft.com/office/drawing/2014/main" id="{A720C95D-3B99-7DE1-D20E-41C0AA60E7CE}"/>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86600" y="5257801"/>
            <a:ext cx="17907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E0FC323-BE38-45C6-5870-0B5F034A1900}"/>
              </a:ext>
            </a:extLst>
          </p:cNvPr>
          <p:cNvSpPr txBox="1"/>
          <p:nvPr/>
        </p:nvSpPr>
        <p:spPr>
          <a:xfrm>
            <a:off x="14289" y="6211669"/>
            <a:ext cx="7444346" cy="646331"/>
          </a:xfrm>
          <a:prstGeom prst="rect">
            <a:avLst/>
          </a:prstGeom>
          <a:solidFill>
            <a:schemeClr val="accent4">
              <a:lumMod val="20000"/>
              <a:lumOff val="80000"/>
            </a:schemeClr>
          </a:solidFill>
        </p:spPr>
        <p:txBody>
          <a:bodyPr wrap="square">
            <a:spAutoFit/>
          </a:bodyPr>
          <a:lstStyle/>
          <a:p>
            <a:r>
              <a:rPr lang="en-US" sz="1800" cap="none" spc="0" dirty="0" err="1">
                <a:ln w="0"/>
                <a:solidFill>
                  <a:srgbClr val="000099"/>
                </a:solidFill>
                <a:latin typeface="Times New Roman" panose="02020603050405020304" pitchFamily="18" charset="0"/>
                <a:cs typeface="Times New Roman" panose="02020603050405020304" pitchFamily="18" charset="0"/>
              </a:rPr>
              <a:t>Một</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hôm</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người</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anh</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nói</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với</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người</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em</a:t>
            </a:r>
            <a:r>
              <a:rPr lang="en-US" sz="1800" cap="none" spc="0" dirty="0">
                <a:ln w="0"/>
                <a:solidFill>
                  <a:srgbClr val="000099"/>
                </a:solidFill>
                <a:latin typeface="Times New Roman" panose="02020603050405020304" pitchFamily="18" charset="0"/>
                <a:cs typeface="Times New Roman" panose="02020603050405020304" pitchFamily="18" charset="0"/>
              </a:rPr>
              <a:t>: </a:t>
            </a:r>
          </a:p>
          <a:p>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Bây</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giờ</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mỗi</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người</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đi</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một</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nơi</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khi</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nào</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khá</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giả</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anh</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em</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mình</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lại</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tìm</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đến</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nhau</a:t>
            </a:r>
            <a:r>
              <a:rPr lang="en-US" sz="1800" cap="none" spc="0" dirty="0">
                <a:ln w="0"/>
                <a:solidFill>
                  <a:srgbClr val="000099"/>
                </a:solidFill>
                <a:latin typeface="Times New Roman" panose="02020603050405020304" pitchFamily="18" charset="0"/>
                <a:cs typeface="Times New Roman" panose="02020603050405020304" pitchFamily="18" charset="0"/>
              </a:rPr>
              <a:t>.</a:t>
            </a:r>
          </a:p>
        </p:txBody>
      </p:sp>
    </p:spTree>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77830"/>
                                        </p:tgtEl>
                                        <p:attrNameLst>
                                          <p:attrName>style.visibility</p:attrName>
                                        </p:attrNameLst>
                                      </p:cBhvr>
                                      <p:to>
                                        <p:strVal val="visible"/>
                                      </p:to>
                                    </p:set>
                                    <p:animEffect transition="in" filter="wedge">
                                      <p:cBhvr>
                                        <p:cTn id="7" dur="2000"/>
                                        <p:tgtEl>
                                          <p:spTgt spid="778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7831"/>
                                        </p:tgtEl>
                                        <p:attrNameLst>
                                          <p:attrName>style.visibility</p:attrName>
                                        </p:attrNameLst>
                                      </p:cBhvr>
                                      <p:to>
                                        <p:strVal val="visible"/>
                                      </p:to>
                                    </p:set>
                                    <p:animEffect transition="in" filter="blinds(horizontal)">
                                      <p:cBhvr>
                                        <p:cTn id="12" dur="500"/>
                                        <p:tgtEl>
                                          <p:spTgt spid="7783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nodeType="clickEffect">
                                  <p:stCondLst>
                                    <p:cond delay="0"/>
                                  </p:stCondLst>
                                  <p:childTnLst>
                                    <p:set>
                                      <p:cBhvr>
                                        <p:cTn id="16" dur="1" fill="hold">
                                          <p:stCondLst>
                                            <p:cond delay="0"/>
                                          </p:stCondLst>
                                        </p:cTn>
                                        <p:tgtEl>
                                          <p:spTgt spid="77832"/>
                                        </p:tgtEl>
                                        <p:attrNameLst>
                                          <p:attrName>style.visibility</p:attrName>
                                        </p:attrNameLst>
                                      </p:cBhvr>
                                      <p:to>
                                        <p:strVal val="visible"/>
                                      </p:to>
                                    </p:set>
                                    <p:animEffect transition="in" filter="wheel(4)">
                                      <p:cBhvr>
                                        <p:cTn id="17" dur="1000"/>
                                        <p:tgtEl>
                                          <p:spTgt spid="7783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7" presetClass="path" presetSubtype="0" accel="50000" decel="50000" fill="hold" nodeType="clickEffect">
                                  <p:stCondLst>
                                    <p:cond delay="0"/>
                                  </p:stCondLst>
                                  <p:childTnLst>
                                    <p:animMotion origin="layout" path="M 0 0  C 0.038 0  0.069 0.04129  0.069 0.09189  C 0.069 0.12519  0.056 0.15449  0.037 0.1718  C 0.037 0.1718  0.036 0.1718  0.036 0.1718  C 0.029 0.17846  0.025 0.18911  0.025 0.2011  C 0.025 0.21175  0.029 0.22108  0.034 0.22774  C 0.042 0.23839  0.047 0.25437  0.047 0.27035  C 0.047 0.30498  0.026 0.33295  0 0.33295  C -0.026 0.33295  -0.047 0.30498  -0.047 0.27035  C -0.047 0.25437  -0.042 0.23839  -0.034 0.22774  C -0.029 0.22108  -0.026 0.21175  -0.026 0.2011  C -0.026 0.18911  -0.03 0.17846  -0.036 0.1718  C -0.036 0.1718  -0.037 0.1718  -0.037 0.1718  C -0.057 0.15449  -0.07 0.12519  -0.07 0.09189  C -0.07 0.04129  -0.039 0  0 0  C 0 0  0 0  0 0  Z" pathEditMode="relative" ptsTypes="">
                                      <p:cBhvr>
                                        <p:cTn id="21" dur="2000" fill="hold"/>
                                        <p:tgtEl>
                                          <p:spTgt spid="77831"/>
                                        </p:tgtEl>
                                        <p:attrNameLst>
                                          <p:attrName>ppt_x</p:attrName>
                                          <p:attrName>ppt_y</p:attrName>
                                        </p:attrNameLst>
                                      </p:cBhvr>
                                    </p:animMotion>
                                  </p:childTnLst>
                                </p:cTn>
                              </p:par>
                            </p:childTnLst>
                          </p:cTn>
                        </p:par>
                      </p:childTnLst>
                    </p:cTn>
                  </p:par>
                  <p:par>
                    <p:cTn id="22" fill="hold" nodeType="clickPar">
                      <p:stCondLst>
                        <p:cond delay="indefinite"/>
                      </p:stCondLst>
                      <p:childTnLst>
                        <p:par>
                          <p:cTn id="23" fill="hold" nodeType="withGroup">
                            <p:stCondLst>
                              <p:cond delay="0"/>
                            </p:stCondLst>
                            <p:childTnLst>
                              <p:par>
                                <p:cTn id="24" presetID="33" presetClass="path" presetSubtype="0" accel="50000" decel="50000" fill="hold" nodeType="clickEffect">
                                  <p:stCondLst>
                                    <p:cond delay="0"/>
                                  </p:stCondLst>
                                  <p:childTnLst>
                                    <p:animMotion origin="layout" path="M 0.02674 -0.03746 C 0.04167 -0.00555 0.06372 0.02774 0.08177 0.04115 C 0.10868 0.06242 0.13472 0.07052 0.13976 0.05965 C 0.14375 0.04901 0.12569 0.02242 0.09878 0.00115 C 0.08073 -0.01226 0.04774 -0.02151 0.01875 -0.02289 C -0.0092 -0.02151 -0.04323 -0.01226 -0.06128 0.00115 C -0.08819 0.02242 -0.10625 0.04901 -0.10122 0.05965 C -0.09618 0.07052 -0.07031 0.06242 -0.04427 0.04115 C -0.02622 0.02774 -0.0033 -0.00555 0.01076 -0.03746 C 0.02569 -0.07075 0.03576 -0.11469 0.03576 -0.14266 C 0.03576 -0.18521 0.02882 -0.2185 0.01875 -0.2185 C 0.00972 -0.2185 0.00174 -0.18521 0.00174 -0.14266 C 0.00174 -0.11469 0.01267 -0.07075 0.02674 -0.03746 Z " pathEditMode="relative" rAng="0" ptsTypes="fffffffffffff">
                                      <p:cBhvr>
                                        <p:cTn id="25" dur="5000" fill="hold"/>
                                        <p:tgtEl>
                                          <p:spTgt spid="77832"/>
                                        </p:tgtEl>
                                        <p:attrNameLst>
                                          <p:attrName>ppt_x</p:attrName>
                                          <p:attrName>ppt_y</p:attrName>
                                        </p:attrNameLst>
                                      </p:cBhvr>
                                      <p:rCtr x="-799" y="-36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314" name="Picture 4">
            <a:extLst>
              <a:ext uri="{FF2B5EF4-FFF2-40B4-BE49-F238E27FC236}">
                <a16:creationId xmlns:a16="http://schemas.microsoft.com/office/drawing/2014/main" id="{C5A51BD8-C5D4-E06C-7D50-F6ABA82A0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5" descr="comicbird-animated">
            <a:extLst>
              <a:ext uri="{FF2B5EF4-FFF2-40B4-BE49-F238E27FC236}">
                <a16:creationId xmlns:a16="http://schemas.microsoft.com/office/drawing/2014/main" id="{90A64FB4-337F-AFC7-4794-683F5074495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6172200" y="0"/>
            <a:ext cx="2438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6">
            <a:extLst>
              <a:ext uri="{FF2B5EF4-FFF2-40B4-BE49-F238E27FC236}">
                <a16:creationId xmlns:a16="http://schemas.microsoft.com/office/drawing/2014/main" id="{45193EC9-4E71-C84E-7F46-C59DEC097A08}"/>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15150" y="1981201"/>
            <a:ext cx="375285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2" descr="comicbird-animated">
            <a:extLst>
              <a:ext uri="{FF2B5EF4-FFF2-40B4-BE49-F238E27FC236}">
                <a16:creationId xmlns:a16="http://schemas.microsoft.com/office/drawing/2014/main" id="{7C7D7045-41C4-7825-4131-5B2297FDAF1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7848600" y="457200"/>
            <a:ext cx="2438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13" descr="comicbird-animated">
            <a:extLst>
              <a:ext uri="{FF2B5EF4-FFF2-40B4-BE49-F238E27FC236}">
                <a16:creationId xmlns:a16="http://schemas.microsoft.com/office/drawing/2014/main" id="{203C0617-FE4C-FF97-3BF5-C02B66DAFEC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4572000" y="304800"/>
            <a:ext cx="2438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4" descr="comicbird-animated">
            <a:extLst>
              <a:ext uri="{FF2B5EF4-FFF2-40B4-BE49-F238E27FC236}">
                <a16:creationId xmlns:a16="http://schemas.microsoft.com/office/drawing/2014/main" id="{61B63918-1401-D1BC-300B-F83ACCF97BA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2590800" y="228600"/>
            <a:ext cx="2438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3" name="Picture 15">
            <a:extLst>
              <a:ext uri="{FF2B5EF4-FFF2-40B4-BE49-F238E27FC236}">
                <a16:creationId xmlns:a16="http://schemas.microsoft.com/office/drawing/2014/main" id="{38AD7687-CE51-2B25-4857-569AF7172E15}"/>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0400" y="2057400"/>
            <a:ext cx="2590800" cy="42862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DA1B8B2-5C83-6834-3ED6-125046F71FA7}"/>
              </a:ext>
            </a:extLst>
          </p:cNvPr>
          <p:cNvSpPr txBox="1"/>
          <p:nvPr/>
        </p:nvSpPr>
        <p:spPr>
          <a:xfrm>
            <a:off x="1" y="5934670"/>
            <a:ext cx="12191999" cy="923330"/>
          </a:xfrm>
          <a:prstGeom prst="rect">
            <a:avLst/>
          </a:prstGeom>
          <a:solidFill>
            <a:schemeClr val="accent4">
              <a:lumMod val="20000"/>
              <a:lumOff val="80000"/>
            </a:schemeClr>
          </a:solidFill>
        </p:spPr>
        <p:txBody>
          <a:bodyPr wrap="square">
            <a:spAutoFit/>
          </a:bodyPr>
          <a:lstStyle/>
          <a:p>
            <a:pPr algn="just" fontAlgn="base"/>
            <a:r>
              <a:rPr lang="vi-VN" b="0" i="0" dirty="0">
                <a:solidFill>
                  <a:srgbClr val="222222"/>
                </a:solidFill>
                <a:effectLst/>
                <a:latin typeface="+mj-lt"/>
              </a:rPr>
              <a:t>    Sáng hôm sau hai anh em chia tay nhau, mỗi người đi một ngả. Người anh vừa ra khỏi làng thì gặp một cánh đồng lúa đang chín rộ. </a:t>
            </a:r>
            <a:r>
              <a:rPr lang="en-US" dirty="0">
                <a:solidFill>
                  <a:srgbClr val="222222"/>
                </a:solidFill>
                <a:latin typeface="+mj-lt"/>
              </a:rPr>
              <a:t>N</a:t>
            </a:r>
            <a:r>
              <a:rPr lang="vi-VN" b="0" i="0" dirty="0">
                <a:solidFill>
                  <a:srgbClr val="222222"/>
                </a:solidFill>
                <a:effectLst/>
                <a:latin typeface="+mj-lt"/>
              </a:rPr>
              <a:t>gười anh bèn xuống đồng gặ</a:t>
            </a:r>
            <a:r>
              <a:rPr lang="en-US" b="0" i="0" dirty="0">
                <a:solidFill>
                  <a:srgbClr val="222222"/>
                </a:solidFill>
                <a:effectLst/>
                <a:latin typeface="Times New Roman" panose="02020603050405020304" pitchFamily="18" charset="0"/>
                <a:cs typeface="Times New Roman" panose="02020603050405020304" pitchFamily="18" charset="0"/>
              </a:rPr>
              <a:t>t</a:t>
            </a:r>
            <a:r>
              <a:rPr lang="vi-VN" b="0" i="0" dirty="0">
                <a:solidFill>
                  <a:srgbClr val="222222"/>
                </a:solidFill>
                <a:effectLst/>
                <a:latin typeface="+mj-lt"/>
              </a:rPr>
              <a:t> giúp</a:t>
            </a:r>
            <a:r>
              <a:rPr lang="en-US" dirty="0">
                <a:solidFill>
                  <a:srgbClr val="222222"/>
                </a:solidFill>
                <a:latin typeface="+mj-lt"/>
              </a:rPr>
              <a:t>, </a:t>
            </a:r>
            <a:r>
              <a:rPr lang="en-US" dirty="0" err="1">
                <a:solidFill>
                  <a:srgbClr val="222222"/>
                </a:solidFill>
                <a:latin typeface="Times New Roman" panose="02020603050405020304" pitchFamily="18" charset="0"/>
                <a:cs typeface="Times New Roman" panose="02020603050405020304" pitchFamily="18" charset="0"/>
              </a:rPr>
              <a:t>gặt</a:t>
            </a:r>
            <a:r>
              <a:rPr lang="en-US" dirty="0">
                <a:solidFill>
                  <a:srgbClr val="222222"/>
                </a:solidFill>
                <a:latin typeface="+mj-lt"/>
              </a:rPr>
              <a:t> </a:t>
            </a:r>
            <a:r>
              <a:rPr lang="vi-VN" b="0" i="0" dirty="0">
                <a:solidFill>
                  <a:srgbClr val="222222"/>
                </a:solidFill>
                <a:effectLst/>
                <a:latin typeface="+mj-lt"/>
              </a:rPr>
              <a:t>xong họ biếu anh mấy gồi lúa. Anh cảm ơn những người thợ gặt rồi đem lúa đi đổi lấy gạo làm lương ăn đường. </a:t>
            </a:r>
          </a:p>
        </p:txBody>
      </p:sp>
    </p:spTree>
    <p:custDataLst>
      <p:tags r:id="rId1"/>
    </p:custDataLst>
  </p:cSld>
  <p:clrMapOvr>
    <a:masterClrMapping/>
  </p:clrMapOvr>
  <p:transition advClick="0" advTm="2000">
    <p:pull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8854"/>
                                        </p:tgtEl>
                                        <p:attrNameLst>
                                          <p:attrName>style.visibility</p:attrName>
                                        </p:attrNameLst>
                                      </p:cBhvr>
                                      <p:to>
                                        <p:strVal val="visible"/>
                                      </p:to>
                                    </p:set>
                                    <p:animEffect transition="in" filter="fade">
                                      <p:cBhvr>
                                        <p:cTn id="7" dur="3250"/>
                                        <p:tgtEl>
                                          <p:spTgt spid="788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78863"/>
                                        </p:tgtEl>
                                        <p:attrNameLst>
                                          <p:attrName>style.visibility</p:attrName>
                                        </p:attrNameLst>
                                      </p:cBhvr>
                                      <p:to>
                                        <p:strVal val="visible"/>
                                      </p:to>
                                    </p:set>
                                    <p:anim calcmode="lin" valueType="num">
                                      <p:cBhvr>
                                        <p:cTn id="12" dur="750" fill="hold"/>
                                        <p:tgtEl>
                                          <p:spTgt spid="78863"/>
                                        </p:tgtEl>
                                        <p:attrNameLst>
                                          <p:attrName>ppt_w</p:attrName>
                                        </p:attrNameLst>
                                      </p:cBhvr>
                                      <p:tavLst>
                                        <p:tav tm="0">
                                          <p:val>
                                            <p:fltVal val="0"/>
                                          </p:val>
                                        </p:tav>
                                        <p:tav tm="100000">
                                          <p:val>
                                            <p:strVal val="#ppt_w"/>
                                          </p:val>
                                        </p:tav>
                                      </p:tavLst>
                                    </p:anim>
                                    <p:anim calcmode="lin" valueType="num">
                                      <p:cBhvr>
                                        <p:cTn id="13" dur="750" fill="hold"/>
                                        <p:tgtEl>
                                          <p:spTgt spid="78863"/>
                                        </p:tgtEl>
                                        <p:attrNameLst>
                                          <p:attrName>ppt_h</p:attrName>
                                        </p:attrNameLst>
                                      </p:cBhvr>
                                      <p:tavLst>
                                        <p:tav tm="0">
                                          <p:val>
                                            <p:fltVal val="0"/>
                                          </p:val>
                                        </p:tav>
                                        <p:tav tm="100000">
                                          <p:val>
                                            <p:strVal val="#ppt_h"/>
                                          </p:val>
                                        </p:tav>
                                      </p:tavLst>
                                    </p:anim>
                                    <p:animEffect transition="in" filter="fade">
                                      <p:cBhvr>
                                        <p:cTn id="14" dur="750"/>
                                        <p:tgtEl>
                                          <p:spTgt spid="7886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3" presetClass="path" presetSubtype="0" decel="50000" autoRev="1" fill="hold" nodeType="clickEffect">
                                  <p:stCondLst>
                                    <p:cond delay="0"/>
                                  </p:stCondLst>
                                  <p:childTnLst>
                                    <p:animMotion origin="layout" path="M 0 0  C 0.015 0.03196  0.037 0.06526  0.055 0.07858  C 0.082 0.09988  0.108 0.10788  0.113 0.09722  C 0.117 0.08657  0.099 0.05993  0.072 0.03862  C 0.054 0.0253  0.021 0.01598  -0.008 0.01465  C -0.036 0.01598  -0.07 0.0253  -0.088 0.03862  C -0.115 0.05993  -0.133 0.08657  -0.128 0.09722  C -0.123 0.10788  -0.097 0.09988  -0.071 0.07858  C -0.053 0.06526  -0.03 0.03196  -0.016 0  C -0.001 -0.03329  0.009 -0.07724  0.009 -0.10521  C 0.009 -0.14783  0.002 -0.18112  -0.008 -0.18112  C -0.017 -0.18112  -0.025 -0.14783  -0.025 -0.10521  C -0.025 -0.07724  -0.014 -0.03329  0 0  Z" pathEditMode="relative" ptsTypes="">
                                      <p:cBhvr>
                                        <p:cTn id="18" dur="3250" spd="-100000" fill="hold"/>
                                        <p:tgtEl>
                                          <p:spTgt spid="78863"/>
                                        </p:tgtEl>
                                        <p:attrNameLst>
                                          <p:attrName>ppt_x</p:attrName>
                                          <p:attrName>ppt_y</p:attrName>
                                        </p:attrNameLst>
                                      </p:cBhvr>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32" presetClass="path" presetSubtype="0" decel="50000" autoRev="1" fill="hold" nodeType="clickEffect">
                                  <p:stCondLst>
                                    <p:cond delay="0"/>
                                  </p:stCondLst>
                                  <p:childTnLst>
                                    <p:animMotion origin="layout" path="M 0 0  C -0.118 -0.15715  0.132 -0.15715  0.011 0  C 0.132 -0.15715  0.132 0.1758  0.011 0.01465  C 0.132 0.1758  -0.118 0.1758  0 0.01465  C -0.118 0.1758  -0.118 -0.15715  0 0  Z" pathEditMode="relative" ptsTypes="">
                                      <p:cBhvr>
                                        <p:cTn id="22" dur="3250" spd="-100000" fill="hold"/>
                                        <p:tgtEl>
                                          <p:spTgt spid="7885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a:extLst>
              <a:ext uri="{FF2B5EF4-FFF2-40B4-BE49-F238E27FC236}">
                <a16:creationId xmlns:a16="http://schemas.microsoft.com/office/drawing/2014/main" id="{ADAC84EB-5DA0-DCCA-BB5E-7E6B099BF1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1714" y="3414714"/>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5">
            <a:extLst>
              <a:ext uri="{FF2B5EF4-FFF2-40B4-BE49-F238E27FC236}">
                <a16:creationId xmlns:a16="http://schemas.microsoft.com/office/drawing/2014/main" id="{EA4F8717-DBAC-E47C-50DE-7314B7E95A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5989" y="3400425"/>
            <a:ext cx="200025"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6">
            <a:extLst>
              <a:ext uri="{FF2B5EF4-FFF2-40B4-BE49-F238E27FC236}">
                <a16:creationId xmlns:a16="http://schemas.microsoft.com/office/drawing/2014/main" id="{6A0DEBFF-0D5F-190D-C686-C83066FC0A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7">
            <a:extLst>
              <a:ext uri="{FF2B5EF4-FFF2-40B4-BE49-F238E27FC236}">
                <a16:creationId xmlns:a16="http://schemas.microsoft.com/office/drawing/2014/main" id="{D64D90DF-AF56-73E6-2643-41C23A3EC98D}"/>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1201" y="407988"/>
            <a:ext cx="2409825"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10">
            <a:extLst>
              <a:ext uri="{FF2B5EF4-FFF2-40B4-BE49-F238E27FC236}">
                <a16:creationId xmlns:a16="http://schemas.microsoft.com/office/drawing/2014/main" id="{3BCB1DD7-2446-9CB7-5258-DC0154B83F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2189" y="3400425"/>
            <a:ext cx="47625"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0" name="Picture 12">
            <a:extLst>
              <a:ext uri="{FF2B5EF4-FFF2-40B4-BE49-F238E27FC236}">
                <a16:creationId xmlns:a16="http://schemas.microsoft.com/office/drawing/2014/main" id="{7736C934-4E6D-8D38-8AB4-A391865E4E44}"/>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71600" y="1447800"/>
            <a:ext cx="3810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88172E1-FA2F-B272-C04E-B2BA2CF1CC39}"/>
              </a:ext>
            </a:extLst>
          </p:cNvPr>
          <p:cNvSpPr txBox="1"/>
          <p:nvPr/>
        </p:nvSpPr>
        <p:spPr>
          <a:xfrm>
            <a:off x="0" y="0"/>
            <a:ext cx="6284260" cy="923330"/>
          </a:xfrm>
          <a:prstGeom prst="rect">
            <a:avLst/>
          </a:prstGeom>
          <a:solidFill>
            <a:schemeClr val="accent4">
              <a:lumMod val="20000"/>
              <a:lumOff val="80000"/>
            </a:schemeClr>
          </a:solidFill>
        </p:spPr>
        <p:txBody>
          <a:bodyPr wrap="square">
            <a:spAutoFit/>
          </a:bodyPr>
          <a:lstStyle/>
          <a:p>
            <a:r>
              <a:rPr lang="en-US" sz="1800" dirty="0" err="1">
                <a:solidFill>
                  <a:srgbClr val="000099"/>
                </a:solidFill>
                <a:latin typeface="Times New Roman" panose="02020603050405020304" pitchFamily="18" charset="0"/>
                <a:cs typeface="Times New Roman" panose="02020603050405020304" pitchFamily="18" charset="0"/>
              </a:rPr>
              <a:t>Đi</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một</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quãng</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anh</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gặp</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mọi</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người</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đang</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hái</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bông</a:t>
            </a:r>
            <a:r>
              <a:rPr lang="en-US" sz="1800" dirty="0">
                <a:solidFill>
                  <a:srgbClr val="000099"/>
                </a:solidFill>
                <a:latin typeface="Times New Roman" panose="02020603050405020304" pitchFamily="18" charset="0"/>
                <a:cs typeface="Times New Roman" panose="02020603050405020304" pitchFamily="18" charset="0"/>
              </a:rPr>
              <a:t>. Anh </a:t>
            </a:r>
            <a:r>
              <a:rPr lang="en-US" sz="1800" dirty="0" err="1">
                <a:solidFill>
                  <a:srgbClr val="000099"/>
                </a:solidFill>
                <a:latin typeface="Times New Roman" panose="02020603050405020304" pitchFamily="18" charset="0"/>
                <a:cs typeface="Times New Roman" panose="02020603050405020304" pitchFamily="18" charset="0"/>
              </a:rPr>
              <a:t>xuống</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giúp</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và</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được</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tặng</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một</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ít</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bông</a:t>
            </a:r>
            <a:r>
              <a:rPr lang="en-US" sz="1800" dirty="0">
                <a:solidFill>
                  <a:srgbClr val="000099"/>
                </a:solidFill>
                <a:latin typeface="Times New Roman" panose="02020603050405020304" pitchFamily="18" charset="0"/>
                <a:cs typeface="Times New Roman" panose="02020603050405020304" pitchFamily="18" charset="0"/>
              </a:rPr>
              <a:t>. Anh </a:t>
            </a:r>
            <a:r>
              <a:rPr lang="en-US" sz="1800" dirty="0" err="1">
                <a:solidFill>
                  <a:srgbClr val="000099"/>
                </a:solidFill>
                <a:latin typeface="Times New Roman" panose="02020603050405020304" pitchFamily="18" charset="0"/>
                <a:cs typeface="Times New Roman" panose="02020603050405020304" pitchFamily="18" charset="0"/>
              </a:rPr>
              <a:t>đem</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bông</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đổi</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lấy</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áo</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để</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mặc</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và</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tiếp</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tục</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lên</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đường</a:t>
            </a:r>
            <a:r>
              <a:rPr lang="en-US" dirty="0">
                <a:solidFill>
                  <a:srgbClr val="000099"/>
                </a:solidFill>
                <a:latin typeface="Times New Roman" panose="02020603050405020304" pitchFamily="18" charset="0"/>
                <a:cs typeface="Times New Roman" panose="02020603050405020304" pitchFamily="18" charset="0"/>
              </a:rPr>
              <a:t>.</a:t>
            </a:r>
            <a:endParaRPr lang="en-US" sz="1800" dirty="0">
              <a:solidFill>
                <a:srgbClr val="000099"/>
              </a:solidFill>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3255"/>
                                        </p:tgtEl>
                                        <p:attrNameLst>
                                          <p:attrName>style.visibility</p:attrName>
                                        </p:attrNameLst>
                                      </p:cBhvr>
                                      <p:to>
                                        <p:strVal val="visible"/>
                                      </p:to>
                                    </p:set>
                                    <p:animEffect transition="in" filter="wipe(down)">
                                      <p:cBhvr>
                                        <p:cTn id="7" dur="500"/>
                                        <p:tgtEl>
                                          <p:spTgt spid="532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53260"/>
                                        </p:tgtEl>
                                        <p:attrNameLst>
                                          <p:attrName>style.visibility</p:attrName>
                                        </p:attrNameLst>
                                      </p:cBhvr>
                                      <p:to>
                                        <p:strVal val="visible"/>
                                      </p:to>
                                    </p:set>
                                    <p:animEffect transition="in" filter="box(in)">
                                      <p:cBhvr>
                                        <p:cTn id="12" dur="500"/>
                                        <p:tgtEl>
                                          <p:spTgt spid="532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0" presetClass="path" presetSubtype="0" accel="50000" decel="50000" fill="hold" nodeType="clickEffect">
                                  <p:stCondLst>
                                    <p:cond delay="0"/>
                                  </p:stCondLst>
                                  <p:childTnLst>
                                    <p:animMotion origin="layout" path="M 8.33333E-7 -1.79736E-6 L -0.19167 0.09994 " pathEditMode="relative" ptsTypes="AA">
                                      <p:cBhvr>
                                        <p:cTn id="16" dur="2000" fill="hold"/>
                                        <p:tgtEl>
                                          <p:spTgt spid="5325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B5416038-252E-8FB8-8391-6F3216FBB2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5">
            <a:extLst>
              <a:ext uri="{FF2B5EF4-FFF2-40B4-BE49-F238E27FC236}">
                <a16:creationId xmlns:a16="http://schemas.microsoft.com/office/drawing/2014/main" id="{772AA6E1-F9EB-F8A8-8718-2329D9A9FA1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2601" y="838201"/>
            <a:ext cx="4143375" cy="625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6">
            <a:extLst>
              <a:ext uri="{FF2B5EF4-FFF2-40B4-BE49-F238E27FC236}">
                <a16:creationId xmlns:a16="http://schemas.microsoft.com/office/drawing/2014/main" id="{35FE0353-8F11-55E7-88A0-5F0A7A3C399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76800" y="1219200"/>
            <a:ext cx="432435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AD900A7-FB6C-CD3B-A476-F37C6C5256FE}"/>
              </a:ext>
            </a:extLst>
          </p:cNvPr>
          <p:cNvSpPr txBox="1"/>
          <p:nvPr/>
        </p:nvSpPr>
        <p:spPr>
          <a:xfrm>
            <a:off x="-71719" y="0"/>
            <a:ext cx="9206754" cy="646331"/>
          </a:xfrm>
          <a:prstGeom prst="rect">
            <a:avLst/>
          </a:prstGeom>
          <a:solidFill>
            <a:schemeClr val="accent4">
              <a:lumMod val="20000"/>
              <a:lumOff val="80000"/>
            </a:schemeClr>
          </a:solidFill>
        </p:spPr>
        <p:txBody>
          <a:bodyPr wrap="square">
            <a:spAutoFit/>
          </a:bodyPr>
          <a:lstStyle/>
          <a:p>
            <a:r>
              <a:rPr lang="en-US" sz="1800" dirty="0" err="1">
                <a:solidFill>
                  <a:srgbClr val="000099"/>
                </a:solidFill>
                <a:latin typeface="Times New Roman" panose="02020603050405020304" pitchFamily="18" charset="0"/>
                <a:cs typeface="Times New Roman" panose="02020603050405020304" pitchFamily="18" charset="0"/>
              </a:rPr>
              <a:t>Đi</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một</a:t>
            </a:r>
            <a:r>
              <a:rPr lang="en-US" sz="1800" dirty="0">
                <a:solidFill>
                  <a:srgbClr val="000099"/>
                </a:solidFill>
                <a:latin typeface="Times New Roman" panose="02020603050405020304" pitchFamily="18" charset="0"/>
                <a:cs typeface="Times New Roman" panose="02020603050405020304" pitchFamily="18" charset="0"/>
              </a:rPr>
              <a:t> quang </a:t>
            </a:r>
            <a:r>
              <a:rPr lang="en-US" sz="1800" dirty="0" err="1">
                <a:solidFill>
                  <a:srgbClr val="000099"/>
                </a:solidFill>
                <a:latin typeface="Times New Roman" panose="02020603050405020304" pitchFamily="18" charset="0"/>
                <a:cs typeface="Times New Roman" panose="02020603050405020304" pitchFamily="18" charset="0"/>
              </a:rPr>
              <a:t>nữa</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người</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anh</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gặp</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cụ</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già</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tóc</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bạc</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trắng</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như</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cước</a:t>
            </a:r>
            <a:r>
              <a:rPr lang="en-US" sz="1800" dirty="0">
                <a:solidFill>
                  <a:srgbClr val="000099"/>
                </a:solidFill>
                <a:latin typeface="Times New Roman" panose="02020603050405020304" pitchFamily="18" charset="0"/>
                <a:cs typeface="Times New Roman" panose="02020603050405020304" pitchFamily="18" charset="0"/>
              </a:rPr>
              <a:t>, da </a:t>
            </a:r>
            <a:r>
              <a:rPr lang="en-US" sz="1800" dirty="0" err="1">
                <a:solidFill>
                  <a:srgbClr val="000099"/>
                </a:solidFill>
                <a:latin typeface="Times New Roman" panose="02020603050405020304" pitchFamily="18" charset="0"/>
                <a:cs typeface="Times New Roman" panose="02020603050405020304" pitchFamily="18" charset="0"/>
              </a:rPr>
              <a:t>đỏ</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như</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quả</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bồ</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quân</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Cụ</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nói</a:t>
            </a:r>
            <a:r>
              <a:rPr lang="en-US" sz="1800" dirty="0">
                <a:solidFill>
                  <a:srgbClr val="000099"/>
                </a:solidFill>
                <a:latin typeface="Times New Roman" panose="02020603050405020304" pitchFamily="18" charset="0"/>
                <a:cs typeface="Times New Roman" panose="02020603050405020304" pitchFamily="18" charset="0"/>
              </a:rPr>
              <a:t>: </a:t>
            </a:r>
          </a:p>
          <a:p>
            <a:r>
              <a:rPr lang="en-US" sz="1800" dirty="0">
                <a:solidFill>
                  <a:srgbClr val="000099"/>
                </a:solidFill>
                <a:latin typeface="Times New Roman" panose="02020603050405020304" pitchFamily="18" charset="0"/>
                <a:cs typeface="Times New Roman" panose="02020603050405020304" pitchFamily="18" charset="0"/>
              </a:rPr>
              <a:t>- Ta </a:t>
            </a:r>
            <a:r>
              <a:rPr lang="en-US" sz="1800" dirty="0" err="1">
                <a:solidFill>
                  <a:srgbClr val="000099"/>
                </a:solidFill>
                <a:latin typeface="Times New Roman" panose="02020603050405020304" pitchFamily="18" charset="0"/>
                <a:cs typeface="Times New Roman" panose="02020603050405020304" pitchFamily="18" charset="0"/>
              </a:rPr>
              <a:t>có</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ruộng</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bí</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ngô</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đang</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héo</a:t>
            </a:r>
            <a:r>
              <a:rPr lang="en-US" sz="1800" dirty="0">
                <a:solidFill>
                  <a:srgbClr val="000099"/>
                </a:solidFill>
                <a:latin typeface="Times New Roman" panose="02020603050405020304" pitchFamily="18" charset="0"/>
                <a:cs typeface="Times New Roman" panose="02020603050405020304" pitchFamily="18" charset="0"/>
              </a:rPr>
              <a:t>, ta </a:t>
            </a:r>
            <a:r>
              <a:rPr lang="en-US" sz="1800" dirty="0" err="1">
                <a:solidFill>
                  <a:srgbClr val="000099"/>
                </a:solidFill>
                <a:latin typeface="Times New Roman" panose="02020603050405020304" pitchFamily="18" charset="0"/>
                <a:cs typeface="Times New Roman" panose="02020603050405020304" pitchFamily="18" charset="0"/>
              </a:rPr>
              <a:t>nhờ</a:t>
            </a:r>
            <a:r>
              <a:rPr lang="en-US" sz="1800" dirty="0">
                <a:solidFill>
                  <a:srgbClr val="000099"/>
                </a:solidFill>
                <a:latin typeface="Times New Roman" panose="02020603050405020304" pitchFamily="18" charset="0"/>
                <a:cs typeface="Times New Roman" panose="02020603050405020304" pitchFamily="18" charset="0"/>
              </a:rPr>
              <a:t> con </a:t>
            </a:r>
            <a:r>
              <a:rPr lang="en-US" sz="1800" dirty="0" err="1">
                <a:solidFill>
                  <a:srgbClr val="000099"/>
                </a:solidFill>
                <a:latin typeface="Times New Roman" panose="02020603050405020304" pitchFamily="18" charset="0"/>
                <a:cs typeface="Times New Roman" panose="02020603050405020304" pitchFamily="18" charset="0"/>
              </a:rPr>
              <a:t>tưới</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nước</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và</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chăm</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sóc</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cho</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nó</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ra</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hoa</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đậu</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quả</a:t>
            </a:r>
            <a:r>
              <a:rPr lang="en-US" sz="1800" dirty="0">
                <a:solidFill>
                  <a:srgbClr val="000099"/>
                </a:solidFill>
                <a:latin typeface="Times New Roman" panose="02020603050405020304" pitchFamily="18" charset="0"/>
                <a:cs typeface="Times New Roman" panose="02020603050405020304" pitchFamily="18" charset="0"/>
              </a:rPr>
              <a:t>. </a:t>
            </a:r>
          </a:p>
        </p:txBody>
      </p:sp>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5301"/>
                                        </p:tgtEl>
                                        <p:attrNameLst>
                                          <p:attrName>style.visibility</p:attrName>
                                        </p:attrNameLst>
                                      </p:cBhvr>
                                      <p:to>
                                        <p:strVal val="visible"/>
                                      </p:to>
                                    </p:set>
                                    <p:animEffect transition="in" filter="blinds(horizontal)">
                                      <p:cBhvr>
                                        <p:cTn id="7" dur="500"/>
                                        <p:tgtEl>
                                          <p:spTgt spid="5530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3" presetClass="entr" presetSubtype="16" fill="hold" nodeType="clickEffect">
                                  <p:stCondLst>
                                    <p:cond delay="0"/>
                                  </p:stCondLst>
                                  <p:childTnLst>
                                    <p:set>
                                      <p:cBhvr>
                                        <p:cTn id="11" dur="1" fill="hold">
                                          <p:stCondLst>
                                            <p:cond delay="0"/>
                                          </p:stCondLst>
                                        </p:cTn>
                                        <p:tgtEl>
                                          <p:spTgt spid="55302"/>
                                        </p:tgtEl>
                                        <p:attrNameLst>
                                          <p:attrName>style.visibility</p:attrName>
                                        </p:attrNameLst>
                                      </p:cBhvr>
                                      <p:to>
                                        <p:strVal val="visible"/>
                                      </p:to>
                                    </p:set>
                                    <p:animEffect transition="in" filter="plus(in)">
                                      <p:cBhvr>
                                        <p:cTn id="12" dur="2000"/>
                                        <p:tgtEl>
                                          <p:spTgt spid="5530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7" presetClass="path" presetSubtype="0" accel="50000" decel="50000" fill="hold" nodeType="clickEffect">
                                  <p:stCondLst>
                                    <p:cond delay="0"/>
                                  </p:stCondLst>
                                  <p:childTnLst>
                                    <p:animMotion origin="layout" path="M 0 0  L 0.067 0.05327  C 0.081 0.06526  0.102 0.07192  0.124 0.07192  C 0.149 0.07192  0.169 0.06526  0.183 0.05327  L 0.25 0  E" pathEditMode="relative" ptsTypes="">
                                      <p:cBhvr>
                                        <p:cTn id="16" dur="2000" fill="hold"/>
                                        <p:tgtEl>
                                          <p:spTgt spid="55302"/>
                                        </p:tgtEl>
                                        <p:attrNameLst>
                                          <p:attrName>ppt_x</p:attrName>
                                          <p:attrName>ppt_y</p:attrName>
                                        </p:attrNameLst>
                                      </p:cBhvr>
                                    </p:animMotion>
                                  </p:childTnLst>
                                </p:cTn>
                              </p:par>
                              <p:par>
                                <p:cTn id="17" presetID="37" presetClass="path" presetSubtype="0" accel="50000" decel="50000" fill="hold" nodeType="withEffect">
                                  <p:stCondLst>
                                    <p:cond delay="0"/>
                                  </p:stCondLst>
                                  <p:childTnLst>
                                    <p:animMotion origin="layout" path="M 0 0  L 0.067 0.05327  C 0.081 0.06526  0.102 0.07192  0.124 0.07192  C 0.149 0.07192  0.169 0.06526  0.183 0.05327  L 0.25 0  E" pathEditMode="relative" ptsTypes="">
                                      <p:cBhvr>
                                        <p:cTn id="18" dur="2000" fill="hold"/>
                                        <p:tgtEl>
                                          <p:spTgt spid="5530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a:extLst>
              <a:ext uri="{FF2B5EF4-FFF2-40B4-BE49-F238E27FC236}">
                <a16:creationId xmlns:a16="http://schemas.microsoft.com/office/drawing/2014/main" id="{756FA91F-DDB9-6BD4-54DB-DC07FE51E0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6">
            <a:extLst>
              <a:ext uri="{FF2B5EF4-FFF2-40B4-BE49-F238E27FC236}">
                <a16:creationId xmlns:a16="http://schemas.microsoft.com/office/drawing/2014/main" id="{B7E716EB-5694-AC53-0D94-49954A8464D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71801" y="762001"/>
            <a:ext cx="6219825" cy="587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7" descr="Bluebird05-animated-chick_in_flight">
            <a:extLst>
              <a:ext uri="{FF2B5EF4-FFF2-40B4-BE49-F238E27FC236}">
                <a16:creationId xmlns:a16="http://schemas.microsoft.com/office/drawing/2014/main" id="{5B7F7412-A8E4-C2BC-FA55-CC2473BECE0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9277350" y="381000"/>
            <a:ext cx="139065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A1975F6-89DE-6358-53C3-769483D16969}"/>
              </a:ext>
            </a:extLst>
          </p:cNvPr>
          <p:cNvSpPr txBox="1"/>
          <p:nvPr/>
        </p:nvSpPr>
        <p:spPr>
          <a:xfrm>
            <a:off x="0" y="0"/>
            <a:ext cx="6776720" cy="923330"/>
          </a:xfrm>
          <a:prstGeom prst="rect">
            <a:avLst/>
          </a:prstGeom>
          <a:solidFill>
            <a:schemeClr val="accent4">
              <a:lumMod val="20000"/>
              <a:lumOff val="80000"/>
            </a:schemeClr>
          </a:solidFill>
        </p:spPr>
        <p:txBody>
          <a:bodyPr wrap="square">
            <a:spAutoFit/>
          </a:bodyPr>
          <a:lstStyle/>
          <a:p>
            <a:r>
              <a:rPr lang="en-US" sz="1800" dirty="0" err="1">
                <a:solidFill>
                  <a:srgbClr val="000099"/>
                </a:solidFill>
                <a:latin typeface="Times New Roman" panose="02020603050405020304" pitchFamily="18" charset="0"/>
                <a:cs typeface="Times New Roman" panose="02020603050405020304" pitchFamily="18" charset="0"/>
              </a:rPr>
              <a:t>Người</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anh</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nhận</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lời</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liền</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đi</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gánh</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nước</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tưới</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cho</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cây</a:t>
            </a:r>
            <a:r>
              <a:rPr lang="en-US" dirty="0" err="1">
                <a:solidFill>
                  <a:srgbClr val="000099"/>
                </a:solidFill>
                <a:latin typeface="Times New Roman" panose="02020603050405020304" pitchFamily="18" charset="0"/>
                <a:cs typeface="Times New Roman" panose="02020603050405020304" pitchFamily="18" charset="0"/>
              </a:rPr>
              <a:t>.</a:t>
            </a:r>
            <a:r>
              <a:rPr lang="en-US" sz="1800" dirty="0" err="1">
                <a:solidFill>
                  <a:srgbClr val="000099"/>
                </a:solidFill>
                <a:latin typeface="Times New Roman" panose="02020603050405020304" pitchFamily="18" charset="0"/>
                <a:cs typeface="Times New Roman" panose="02020603050405020304" pitchFamily="18" charset="0"/>
              </a:rPr>
              <a:t>Đường</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ra</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suối</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rất</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xa</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lại</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gồ</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ghề</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khúc</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khuỷu</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nhưng</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người</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anh</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vẫn</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chịu</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khó</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xách</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nước</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tưới</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cho</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ruộng</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bí</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ngô</a:t>
            </a:r>
            <a:r>
              <a:rPr lang="en-US" dirty="0">
                <a:solidFill>
                  <a:srgbClr val="000099"/>
                </a:solidFill>
                <a:latin typeface="Times New Roman" panose="02020603050405020304" pitchFamily="18" charset="0"/>
                <a:cs typeface="Times New Roman" panose="02020603050405020304" pitchFamily="18" charset="0"/>
              </a:rPr>
              <a:t>. </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Bí</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ngô</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liền</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tươi</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tốt</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trở</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lại</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và</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ra</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hoa</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kết</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trái</a:t>
            </a:r>
            <a:r>
              <a:rPr lang="en-US" sz="1800" dirty="0">
                <a:solidFill>
                  <a:srgbClr val="000099"/>
                </a:solidFill>
                <a:latin typeface="Times New Roman" panose="02020603050405020304" pitchFamily="18" charset="0"/>
                <a:cs typeface="Times New Roman" panose="02020603050405020304" pitchFamily="18" charset="0"/>
              </a:rPr>
              <a:t>.</a:t>
            </a:r>
            <a:endParaRPr lang="en-US" dirty="0"/>
          </a:p>
        </p:txBody>
      </p:sp>
    </p:spTree>
    <p:custDataLst>
      <p:tags r:id="rId1"/>
    </p:custData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7350"/>
                                        </p:tgtEl>
                                        <p:attrNameLst>
                                          <p:attrName>style.visibility</p:attrName>
                                        </p:attrNameLst>
                                      </p:cBhvr>
                                      <p:to>
                                        <p:strVal val="visible"/>
                                      </p:to>
                                    </p:set>
                                    <p:animEffect transition="in" filter="wipe(down)">
                                      <p:cBhvr>
                                        <p:cTn id="7" dur="3000"/>
                                        <p:tgtEl>
                                          <p:spTgt spid="573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0" presetClass="path" presetSubtype="0" accel="50000" decel="50000" fill="hold" nodeType="clickEffect">
                                  <p:stCondLst>
                                    <p:cond delay="0"/>
                                  </p:stCondLst>
                                  <p:childTnLst>
                                    <p:animMotion origin="layout" path="M -5E-6 4.45087E-6 L -0.46667 -0.09989 " pathEditMode="relative" ptsTypes="AA">
                                      <p:cBhvr>
                                        <p:cTn id="11" dur="5000" fill="hold"/>
                                        <p:tgtEl>
                                          <p:spTgt spid="57351"/>
                                        </p:tgtEl>
                                        <p:attrNameLst>
                                          <p:attrName>ppt_x</p:attrName>
                                          <p:attrName>ppt_y</p:attrName>
                                        </p:attrNameLst>
                                      </p:cBhvr>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58" presetClass="path" presetSubtype="0" accel="50000" decel="50000" fill="hold" nodeType="clickEffect">
                                  <p:stCondLst>
                                    <p:cond delay="0"/>
                                  </p:stCondLst>
                                  <p:childTnLst>
                                    <p:animMotion origin="layout" path="M 0.00156 -0.13942 L 0.04149 -0.05017 C 0.05052 -0.03145 0.05555 -0.00347 0.05555 0.02566 C 0.05555 0.05896 0.05052 0.08555 0.04149 0.10428 L 0.00156 0.19353 " pathEditMode="relative" rAng="0" ptsTypes="FffFF">
                                      <p:cBhvr>
                                        <p:cTn id="15" dur="2000" fill="hold"/>
                                        <p:tgtEl>
                                          <p:spTgt spid="57350"/>
                                        </p:tgtEl>
                                        <p:attrNameLst>
                                          <p:attrName>ppt_x</p:attrName>
                                          <p:attrName>ppt_y</p:attrName>
                                        </p:attrNameLst>
                                      </p:cBhvr>
                                      <p:rCtr x="2691" y="16647"/>
                                    </p:animMotion>
                                  </p:childTnLst>
                                </p:cTn>
                              </p:par>
                            </p:childTnLst>
                          </p:cTn>
                        </p:par>
                      </p:childTnLst>
                    </p:cTn>
                  </p:par>
                  <p:par>
                    <p:cTn id="16" fill="hold" nodeType="clickPar">
                      <p:stCondLst>
                        <p:cond delay="indefinite"/>
                      </p:stCondLst>
                      <p:childTnLst>
                        <p:par>
                          <p:cTn id="17" fill="hold" nodeType="withGroup">
                            <p:stCondLst>
                              <p:cond delay="0"/>
                            </p:stCondLst>
                            <p:childTnLst>
                              <p:par>
                                <p:cTn id="18" presetID="0" presetClass="path" presetSubtype="0" accel="50000" decel="50000" fill="hold" nodeType="clickEffect">
                                  <p:stCondLst>
                                    <p:cond delay="0"/>
                                  </p:stCondLst>
                                  <p:childTnLst>
                                    <p:animMotion origin="layout" path="M 0.00157 0.19353 L 0.86823 0.50983 " pathEditMode="relative" rAng="0" ptsTypes="AA">
                                      <p:cBhvr>
                                        <p:cTn id="19" dur="5000" fill="hold"/>
                                        <p:tgtEl>
                                          <p:spTgt spid="57350"/>
                                        </p:tgtEl>
                                        <p:attrNameLst>
                                          <p:attrName>ppt_x</p:attrName>
                                          <p:attrName>ppt_y</p:attrName>
                                        </p:attrNameLst>
                                      </p:cBhvr>
                                      <p:rCtr x="43333" y="15815"/>
                                    </p:animMotion>
                                  </p:childTnLst>
                                </p:cTn>
                              </p:par>
                            </p:childTnLst>
                          </p:cTn>
                        </p:par>
                      </p:childTnLst>
                    </p:cTn>
                  </p:par>
                  <p:par>
                    <p:cTn id="20" fill="hold" nodeType="clickPar">
                      <p:stCondLst>
                        <p:cond delay="indefinite"/>
                      </p:stCondLst>
                      <p:childTnLst>
                        <p:par>
                          <p:cTn id="21" fill="hold" nodeType="withGroup">
                            <p:stCondLst>
                              <p:cond delay="0"/>
                            </p:stCondLst>
                            <p:childTnLst>
                              <p:par>
                                <p:cTn id="22" presetID="0" presetClass="path" presetSubtype="0" accel="50000" decel="50000" fill="hold" nodeType="clickEffect">
                                  <p:stCondLst>
                                    <p:cond delay="0"/>
                                  </p:stCondLst>
                                  <p:childTnLst>
                                    <p:animMotion origin="layout" path="M -0.46667 -0.09989 L -0.8 -0.05549 " pathEditMode="relative" ptsTypes="AA">
                                      <p:cBhvr>
                                        <p:cTn id="23" dur="2000" fill="hold"/>
                                        <p:tgtEl>
                                          <p:spTgt spid="5735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2.5|0.8|6.9"/>
</p:tagLst>
</file>

<file path=ppt/tags/tag2.xml><?xml version="1.0" encoding="utf-8"?>
<p:tagLst xmlns:a="http://schemas.openxmlformats.org/drawingml/2006/main" xmlns:r="http://schemas.openxmlformats.org/officeDocument/2006/relationships" xmlns:p="http://schemas.openxmlformats.org/presentationml/2006/main">
  <p:tag name="TIMING" val="|0|0.7|1.4|2.4|0.8"/>
</p:tagLst>
</file>

<file path=ppt/tags/tag3.xml><?xml version="1.0" encoding="utf-8"?>
<p:tagLst xmlns:a="http://schemas.openxmlformats.org/drawingml/2006/main" xmlns:r="http://schemas.openxmlformats.org/officeDocument/2006/relationships" xmlns:p="http://schemas.openxmlformats.org/presentationml/2006/main">
  <p:tag name="TIMING" val="|0|0.2|0.3|0.3|0.3|0.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706</TotalTime>
  <Words>588</Words>
  <Application>Microsoft Office PowerPoint</Application>
  <PresentationFormat>Widescreen</PresentationFormat>
  <Paragraphs>40</Paragraphs>
  <Slides>17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.VnAvant</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cp:lastModifiedBy>
  <cp:revision>56</cp:revision>
  <dcterms:created xsi:type="dcterms:W3CDTF">2021-04-01T08:47:18Z</dcterms:created>
  <dcterms:modified xsi:type="dcterms:W3CDTF">2023-04-12T04:58:26Z</dcterms:modified>
</cp:coreProperties>
</file>