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8" r:id="rId3"/>
    <p:sldId id="285" r:id="rId4"/>
    <p:sldId id="279" r:id="rId5"/>
    <p:sldId id="257" r:id="rId6"/>
    <p:sldId id="282" r:id="rId7"/>
    <p:sldId id="283" r:id="rId8"/>
    <p:sldId id="292" r:id="rId9"/>
    <p:sldId id="287" r:id="rId10"/>
    <p:sldId id="288" r:id="rId11"/>
    <p:sldId id="290" r:id="rId12"/>
    <p:sldId id="289" r:id="rId13"/>
    <p:sldId id="291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F418"/>
    <a:srgbClr val="FDFD77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48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CB8A1-FA98-4CF4-8AF9-8B22858B43B1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3D3A1-546A-45C9-9716-1519BD970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2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39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1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1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37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8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9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94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32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0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0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6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9159A-2DFB-4A2A-B683-049E4A2897B8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6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jp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18" Type="http://schemas.openxmlformats.org/officeDocument/2006/relationships/image" Target="../media/image17.gif"/><Relationship Id="rId3" Type="http://schemas.openxmlformats.org/officeDocument/2006/relationships/image" Target="../media/image7.gif"/><Relationship Id="rId21" Type="http://schemas.openxmlformats.org/officeDocument/2006/relationships/image" Target="../media/image20.gif"/><Relationship Id="rId7" Type="http://schemas.openxmlformats.org/officeDocument/2006/relationships/image" Target="../media/image10.png"/><Relationship Id="rId12" Type="http://schemas.microsoft.com/office/2007/relationships/hdphoto" Target="../media/hdphoto4.wdp"/><Relationship Id="rId17" Type="http://schemas.openxmlformats.org/officeDocument/2006/relationships/image" Target="../media/image16.gif"/><Relationship Id="rId2" Type="http://schemas.openxmlformats.org/officeDocument/2006/relationships/image" Target="../media/image6.jpg"/><Relationship Id="rId16" Type="http://schemas.openxmlformats.org/officeDocument/2006/relationships/image" Target="../media/image15.gif"/><Relationship Id="rId20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5" Type="http://schemas.openxmlformats.org/officeDocument/2006/relationships/image" Target="../media/image14.gif"/><Relationship Id="rId10" Type="http://schemas.microsoft.com/office/2007/relationships/hdphoto" Target="../media/hdphoto3.wdp"/><Relationship Id="rId19" Type="http://schemas.openxmlformats.org/officeDocument/2006/relationships/image" Target="../media/image18.gif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46832" y="1817554"/>
            <a:ext cx="6479018" cy="47811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cap="all" spc="0" dirty="0" err="1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lĩnh</a:t>
            </a:r>
            <a:r>
              <a:rPr lang="en-US" sz="3600" b="1" cap="all" spc="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vực</a:t>
            </a:r>
            <a:r>
              <a:rPr lang="en-US" sz="3600" b="1" cap="all" spc="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phát</a:t>
            </a:r>
            <a:r>
              <a:rPr lang="en-US" sz="3600" b="1" cap="all" spc="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triển</a:t>
            </a:r>
            <a:r>
              <a:rPr lang="en-US" sz="3600" b="1" cap="all" spc="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vi-VN" sz="3600" b="1" cap="all" spc="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nhận thức</a:t>
            </a:r>
            <a:endParaRPr lang="en-US" sz="3600" b="1" cap="all" spc="0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10800000" flipV="1">
            <a:off x="683568" y="2581530"/>
            <a:ext cx="825641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2000" b="1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DẠY TRẺ SO SÁNH CHIỀU CAO CỦA 2 ĐỐI TƯỢNG</a:t>
            </a:r>
            <a:endParaRPr lang="en-US" sz="2000" b="1" cap="none" spc="0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71777" y="3916566"/>
            <a:ext cx="30999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i="1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b="1" i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Khánh Ly</a:t>
            </a:r>
            <a:endParaRPr lang="en-US" b="1" i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C6</a:t>
            </a:r>
            <a:endParaRPr lang="en-US" b="1" i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16775" y="6061223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2022-2023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6672"/>
            <a:ext cx="1018128" cy="38179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289338"/>
            <a:ext cx="1417392" cy="15280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366" y="5674389"/>
            <a:ext cx="952500" cy="114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494" y="6044963"/>
            <a:ext cx="952500" cy="7494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8099">
            <a:off x="309987" y="743681"/>
            <a:ext cx="839579" cy="6853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48817">
            <a:off x="7875513" y="167526"/>
            <a:ext cx="929306" cy="7586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9552" y="0"/>
            <a:ext cx="756083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Phòng</a:t>
            </a:r>
            <a:r>
              <a:rPr lang="en-US" sz="400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Giáo</a:t>
            </a:r>
            <a:r>
              <a:rPr lang="en-US" sz="400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</a:t>
            </a:r>
            <a:r>
              <a:rPr lang="en-US" sz="4000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uyện</a:t>
            </a:r>
            <a:r>
              <a:rPr lang="en-US" sz="400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Mỹ</a:t>
            </a:r>
            <a:r>
              <a:rPr lang="en-US" sz="400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Đức</a:t>
            </a:r>
            <a:endParaRPr lang="en-US" sz="4000" dirty="0" smtClean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sz="4000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Trường</a:t>
            </a:r>
            <a:r>
              <a:rPr lang="en-US" sz="400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Mầm</a:t>
            </a:r>
            <a:r>
              <a:rPr lang="en-US" sz="400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Non </a:t>
            </a:r>
            <a:r>
              <a:rPr lang="en-US" sz="4000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Hợp</a:t>
            </a:r>
            <a:r>
              <a:rPr lang="en-US" sz="400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Tiến</a:t>
            </a:r>
            <a:r>
              <a:rPr lang="en-US" sz="400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</a:t>
            </a:r>
            <a:endParaRPr lang="en-US" sz="4000" b="0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068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" y="2492896"/>
            <a:ext cx="2374181" cy="17839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04702" y="1535111"/>
            <a:ext cx="56603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Trò chơi 1: Đội nào </a:t>
            </a:r>
            <a:r>
              <a:rPr lang="vi-VN" sz="32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giỏi </a:t>
            </a:r>
            <a:r>
              <a:rPr lang="vi-VN" sz="32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hơn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80" y="-210468"/>
            <a:ext cx="1438275" cy="2238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350429"/>
            <a:ext cx="1083597" cy="13845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4046">
            <a:off x="7771202" y="2046231"/>
            <a:ext cx="787100" cy="642531"/>
          </a:xfrm>
          <a:prstGeom prst="rect">
            <a:avLst/>
          </a:prstGeom>
        </p:spPr>
      </p:pic>
      <p:pic>
        <p:nvPicPr>
          <p:cNvPr id="3" name="EmYeuCayXanh-NganHa_35pm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59034" y="3463721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46435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" y="2492896"/>
            <a:ext cx="2374181" cy="17839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85430" y="1535111"/>
            <a:ext cx="66988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Trò chơi 2: Trải nghiệm ‘cắm hoa’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80" y="-210468"/>
            <a:ext cx="1438275" cy="2238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350429"/>
            <a:ext cx="1083597" cy="13845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4046">
            <a:off x="7771202" y="2046231"/>
            <a:ext cx="787100" cy="64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663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6822" y="2636912"/>
            <a:ext cx="44878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HOẠT ĐỘNG </a:t>
            </a:r>
            <a:r>
              <a:rPr lang="vi-VN" sz="32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5</a:t>
            </a:r>
            <a:r>
              <a:rPr lang="en-US" sz="32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</a:t>
            </a:r>
            <a:r>
              <a:rPr lang="vi-VN" sz="32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vi-VN" sz="32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Kết thúc</a:t>
            </a:r>
            <a:endParaRPr lang="en-US" sz="3200" b="1" cap="none" spc="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6884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93779"/>
            <a:ext cx="4032448" cy="50355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-315416"/>
            <a:ext cx="6858000" cy="75898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64088" y="181101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solidFill>
                  <a:srgbClr val="FF0000"/>
                </a:solidFill>
                <a:latin typeface="Century Gothic" pitchFamily="34" charset="0"/>
              </a:rPr>
              <a:t>Hoa hồng</a:t>
            </a:r>
            <a:endParaRPr lang="en-US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181101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solidFill>
                  <a:srgbClr val="FF0000"/>
                </a:solidFill>
                <a:latin typeface="Century Gothic" pitchFamily="34" charset="0"/>
              </a:rPr>
              <a:t>Hoa cúc</a:t>
            </a:r>
            <a:endParaRPr lang="en-US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755576" y="1052736"/>
            <a:ext cx="550861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Left Brace 7"/>
          <p:cNvSpPr/>
          <p:nvPr/>
        </p:nvSpPr>
        <p:spPr>
          <a:xfrm>
            <a:off x="4211960" y="1075800"/>
            <a:ext cx="288032" cy="936104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67744" y="135918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Phần thừa 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860" y="2967335"/>
            <a:ext cx="8372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smtClean="0">
                <a:ln w="0"/>
                <a:solidFill>
                  <a:srgbClr val="C0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CẢM ƠN CÁC BÉ VÀ CÁC CÔ!</a:t>
            </a:r>
            <a:endParaRPr lang="en-US" sz="5400" b="1" cap="all" spc="0">
              <a:ln w="0"/>
              <a:solidFill>
                <a:srgbClr val="C0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221088"/>
            <a:ext cx="51435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5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2636912"/>
            <a:ext cx="55204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HOẠT ĐỘNG 1: GÂY HỨNG THÚ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7327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CCCCFF"/>
              </a:clrFrom>
              <a:clrTo>
                <a:srgbClr val="CCC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93" y="2466747"/>
            <a:ext cx="1685925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" b="97625" l="6000" r="93750">
                        <a14:backgroundMark x1="77750" y1="87000" x2="77750" y2="87000"/>
                        <a14:backgroundMark x1="88500" y1="68625" x2="88500" y2="68625"/>
                        <a14:backgroundMark x1="83875" y1="70250" x2="83875" y2="70250"/>
                        <a14:backgroundMark x1="41125" y1="95500" x2="41125" y2="95500"/>
                        <a14:backgroundMark x1="33125" y1="91625" x2="33125" y2="91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596" y="4209822"/>
            <a:ext cx="2808312" cy="28083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5" t="13286" r="12116" b="6019"/>
          <a:stretch/>
        </p:blipFill>
        <p:spPr>
          <a:xfrm>
            <a:off x="3726224" y="818873"/>
            <a:ext cx="4508938" cy="486374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979" r="89809">
                        <a14:foregroundMark x1="42038" y1="62891" x2="46709" y2="83984"/>
                        <a14:foregroundMark x1="34395" y1="71680" x2="43737" y2="88477"/>
                        <a14:foregroundMark x1="58174" y1="38672" x2="57113" y2="49414"/>
                        <a14:backgroundMark x1="24841" y1="50586" x2="39703" y2="66797"/>
                        <a14:backgroundMark x1="18471" y1="98047" x2="35456" y2="98438"/>
                        <a14:backgroundMark x1="62845" y1="95898" x2="62845" y2="95898"/>
                        <a14:backgroundMark x1="65180" y1="55078" x2="65180" y2="55078"/>
                        <a14:backgroundMark x1="59023" y1="43750" x2="59023" y2="43750"/>
                        <a14:backgroundMark x1="51592" y1="55078" x2="51592" y2="55078"/>
                        <a14:backgroundMark x1="61359" y1="38086" x2="61359" y2="38086"/>
                        <a14:backgroundMark x1="59660" y1="40820" x2="59660" y2="40820"/>
                        <a14:backgroundMark x1="60297" y1="45508" x2="60297" y2="45508"/>
                        <a14:backgroundMark x1="59660" y1="48047" x2="59660" y2="48047"/>
                        <a14:backgroundMark x1="42463" y1="76758" x2="42463" y2="76758"/>
                        <a14:backgroundMark x1="44161" y1="82031" x2="44161" y2="82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040" y="4275240"/>
            <a:ext cx="2409167" cy="26188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6016" l="2488" r="980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61" y="1559629"/>
            <a:ext cx="3660822" cy="45714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01" b="100000" l="9910" r="898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842" y="3666351"/>
            <a:ext cx="2983574" cy="2983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06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200" y="1321203"/>
            <a:ext cx="4214498" cy="42144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483" y="5584682"/>
            <a:ext cx="1594452" cy="1338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66" y="4983766"/>
            <a:ext cx="1366787" cy="12018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041176"/>
            <a:ext cx="1458279" cy="19396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079" y="5758309"/>
            <a:ext cx="990600" cy="10858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83" y="3114447"/>
            <a:ext cx="1095375" cy="10953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262" y="4957841"/>
            <a:ext cx="1476375" cy="1714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654" y="4835496"/>
            <a:ext cx="1609725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979" r="89809">
                        <a14:foregroundMark x1="42038" y1="62891" x2="46709" y2="83984"/>
                        <a14:foregroundMark x1="34395" y1="71680" x2="43737" y2="88477"/>
                        <a14:foregroundMark x1="58174" y1="38672" x2="57113" y2="49414"/>
                        <a14:backgroundMark x1="24841" y1="50586" x2="39703" y2="66797"/>
                        <a14:backgroundMark x1="18471" y1="98047" x2="35456" y2="98438"/>
                        <a14:backgroundMark x1="62845" y1="95898" x2="62845" y2="95898"/>
                        <a14:backgroundMark x1="65180" y1="55078" x2="65180" y2="55078"/>
                        <a14:backgroundMark x1="59023" y1="43750" x2="59023" y2="43750"/>
                        <a14:backgroundMark x1="51592" y1="55078" x2="51592" y2="55078"/>
                        <a14:backgroundMark x1="61359" y1="38086" x2="61359" y2="38086"/>
                        <a14:backgroundMark x1="59660" y1="40820" x2="59660" y2="40820"/>
                        <a14:backgroundMark x1="60297" y1="45508" x2="60297" y2="45508"/>
                        <a14:backgroundMark x1="59660" y1="48047" x2="59660" y2="48047"/>
                        <a14:backgroundMark x1="42463" y1="76758" x2="42463" y2="76758"/>
                        <a14:backgroundMark x1="44161" y1="82031" x2="44161" y2="82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04537"/>
            <a:ext cx="2409167" cy="26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93779"/>
            <a:ext cx="4032448" cy="50355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-315416"/>
            <a:ext cx="6858000" cy="75898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64088" y="181101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solidFill>
                  <a:srgbClr val="FF0000"/>
                </a:solidFill>
                <a:latin typeface="Century Gothic" pitchFamily="34" charset="0"/>
              </a:rPr>
              <a:t>Hoa hồng</a:t>
            </a:r>
            <a:endParaRPr lang="en-US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181101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solidFill>
                  <a:srgbClr val="FF0000"/>
                </a:solidFill>
                <a:latin typeface="Century Gothic" pitchFamily="34" charset="0"/>
              </a:rPr>
              <a:t>Hoa cúc</a:t>
            </a:r>
            <a:endParaRPr lang="en-US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0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404664"/>
            <a:ext cx="2374181" cy="17839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3257" y="4059686"/>
            <a:ext cx="7471084" cy="28803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HOẠT ĐỘNG 2:</a:t>
            </a:r>
            <a:r>
              <a:rPr lang="vi-VN" sz="32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vi-VN" sz="32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Ôn </a:t>
            </a:r>
            <a:r>
              <a:rPr lang="vi-VN" sz="32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nhận biết </a:t>
            </a:r>
            <a:endParaRPr lang="vi-VN" sz="3200" b="1" dirty="0" smtClean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vi-VN" sz="32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sự giống nhau và khác nhau</a:t>
            </a:r>
          </a:p>
          <a:p>
            <a:pPr algn="ctr"/>
            <a:r>
              <a:rPr lang="vi-VN" sz="32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rõ nét về chiều cao của 2 đối tượng</a:t>
            </a:r>
            <a:endParaRPr lang="en-US" sz="32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80" y="-210468"/>
            <a:ext cx="1438275" cy="2238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350429"/>
            <a:ext cx="1083597" cy="13845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4046">
            <a:off x="7771202" y="2046231"/>
            <a:ext cx="787100" cy="64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649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6164" y="2636912"/>
            <a:ext cx="646920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HOẠT ĐỘNG </a:t>
            </a:r>
            <a:r>
              <a:rPr lang="vi-VN" sz="32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3</a:t>
            </a:r>
            <a:r>
              <a:rPr lang="en-US" sz="32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</a:t>
            </a:r>
            <a:r>
              <a:rPr lang="vi-VN" sz="32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Dạy trẻ so sánh về </a:t>
            </a:r>
            <a:endParaRPr lang="vi-VN" sz="3200" b="1" dirty="0" smtClean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vi-VN" sz="32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chiều </a:t>
            </a:r>
            <a:r>
              <a:rPr lang="vi-VN" sz="32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cao của 2 đối tượng.</a:t>
            </a:r>
            <a:endParaRPr lang="en-US" sz="3200" b="1" cap="none" spc="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0591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6512" y="4725144"/>
            <a:ext cx="9144000" cy="23488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n 1"/>
          <p:cNvSpPr/>
          <p:nvPr/>
        </p:nvSpPr>
        <p:spPr>
          <a:xfrm>
            <a:off x="2195736" y="980728"/>
            <a:ext cx="2160240" cy="3960440"/>
          </a:xfrm>
          <a:prstGeom prst="can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n 2"/>
          <p:cNvSpPr/>
          <p:nvPr/>
        </p:nvSpPr>
        <p:spPr>
          <a:xfrm>
            <a:off x="4572000" y="2060848"/>
            <a:ext cx="2160240" cy="2880320"/>
          </a:xfrm>
          <a:prstGeom prst="can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4355976" y="1242471"/>
            <a:ext cx="360040" cy="1034401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20072" y="148478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ln>
                  <a:solidFill>
                    <a:schemeClr val="tx1"/>
                  </a:solidFill>
                </a:ln>
              </a:rPr>
              <a:t>Phần thừa ra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195736" y="1242471"/>
            <a:ext cx="4896544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355976" y="2249343"/>
            <a:ext cx="2627784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Oval Callout 10"/>
          <p:cNvSpPr/>
          <p:nvPr/>
        </p:nvSpPr>
        <p:spPr>
          <a:xfrm>
            <a:off x="6983760" y="980728"/>
            <a:ext cx="1980728" cy="1080120"/>
          </a:xfrm>
          <a:prstGeom prst="wedgeEllipseCallout">
            <a:avLst>
              <a:gd name="adj1" fmla="val -43274"/>
              <a:gd name="adj2" fmla="val 601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Không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có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phần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thừa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ra</a:t>
            </a:r>
            <a:endParaRPr lang="en-US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45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6" grpId="1" animBg="1"/>
      <p:bldP spid="7" grpId="0"/>
      <p:bldP spid="7" grpId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411760" y="1556792"/>
            <a:ext cx="6264696" cy="338437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So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sánh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chiều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cao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theo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từng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cặp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đồ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dùng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trong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lớp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2482044" y="1556792"/>
            <a:ext cx="6264696" cy="338437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So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sánh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chiều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cao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theo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từng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cặp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các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bạn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trong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entury Gothic" pitchFamily="34" charset="0"/>
              </a:rPr>
              <a:t>lớp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042057"/>
            <a:ext cx="1162819" cy="11628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229200"/>
            <a:ext cx="1897027" cy="13810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931773"/>
            <a:ext cx="1728192" cy="13833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456" y="0"/>
            <a:ext cx="5203478" cy="166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9345" y="2636912"/>
            <a:ext cx="47828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HOẠT ĐỘNG </a:t>
            </a:r>
            <a:r>
              <a:rPr lang="vi-VN" sz="32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4</a:t>
            </a:r>
            <a:r>
              <a:rPr lang="en-US" sz="32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</a:t>
            </a:r>
            <a:r>
              <a:rPr lang="vi-VN" sz="32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vi-VN" sz="32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Luyện tập</a:t>
            </a:r>
            <a:endParaRPr lang="en-US" sz="3200" b="1" cap="none" spc="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9247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</TotalTime>
  <Words>163</Words>
  <Application>Microsoft Office PowerPoint</Application>
  <PresentationFormat>On-screen Show (4:3)</PresentationFormat>
  <Paragraphs>27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All users Win7 x86</cp:lastModifiedBy>
  <cp:revision>62</cp:revision>
  <dcterms:created xsi:type="dcterms:W3CDTF">2019-05-03T04:06:50Z</dcterms:created>
  <dcterms:modified xsi:type="dcterms:W3CDTF">2022-12-08T05:08:48Z</dcterms:modified>
</cp:coreProperties>
</file>