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9" r:id="rId5"/>
    <p:sldId id="265" r:id="rId6"/>
    <p:sldId id="263" r:id="rId7"/>
    <p:sldId id="262" r:id="rId8"/>
    <p:sldId id="273" r:id="rId9"/>
    <p:sldId id="258" r:id="rId10"/>
    <p:sldId id="259" r:id="rId11"/>
    <p:sldId id="277" r:id="rId12"/>
    <p:sldId id="278" r:id="rId13"/>
    <p:sldId id="275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>
        <p:scale>
          <a:sx n="68" d="100"/>
          <a:sy n="68" d="100"/>
        </p:scale>
        <p:origin x="-82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F30806-AC33-4DEF-861D-3B880AE6F21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26859-9813-4555-941E-A2DE8466C16E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5F5B5D-B3A2-4637-AB15-271D711CCFF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838"/>
            <a:ext cx="85344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7CFAC9-CE21-4D28-8272-DDAB826A153D}" type="datetimeFigureOut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7.wav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9.png"/><Relationship Id="rId7" Type="http://schemas.openxmlformats.org/officeDocument/2006/relationships/audio" Target="../media/audio8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6.wav"/><Relationship Id="rId10" Type="http://schemas.openxmlformats.org/officeDocument/2006/relationships/audio" Target="../media/audio9.wav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microsoft.com/office/2007/relationships/media" Target="file:///C:\Users\macbook\Desktop\B&#224;i%20Th&#225;ng%205\G&#224;%20tr&#7889;ng%20m&#232;o%20con%20c&#250;n%20con.mp3" TargetMode="External"/><Relationship Id="rId2" Type="http://schemas.openxmlformats.org/officeDocument/2006/relationships/audio" Target="file:///C:\Users\macbook\Desktop\B&#224;i%20Th&#225;ng%205\G&#224;%20tr&#7889;ng%20m&#232;o%20con%20c&#250;n%20con.mp3" TargetMode="Externa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C:\Users\macbook\Desktop\B&#224;i%20Th&#225;ng%205\B&#224;i%20H&#225;t%20Thi&#7871;u%20Nhi%20Con%20G&#224;%20Tr&#7889;ng%20-%20Nh&#7841;c%20Cho%20Tr&#7867;%20M&#7847;m%20Non.mp4" TargetMode="External"/><Relationship Id="rId2" Type="http://schemas.openxmlformats.org/officeDocument/2006/relationships/video" Target="file:///C:\Users\macbook\Desktop\B&#224;i%20Th&#225;ng%205\B&#224;i%20H&#225;t%20Thi&#7871;u%20Nhi%20Con%20G&#224;%20Tr&#7889;ng%20-%20Nh&#7841;c%20Cho%20Tr&#7867;%20M&#7847;m%20Non.mp4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2563" y="182563"/>
            <a:ext cx="12192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936875"/>
            <a:ext cx="121539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25863"/>
            <a:ext cx="12192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con g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trống.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Lứa tuổi: 24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- 36 tháng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Giáo viên: Dương Thị Hồng Hải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230100" cy="6977063"/>
          </a:xfrm>
          <a:prstGeom prst="frame">
            <a:avLst>
              <a:gd name="adj1" fmla="val 161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90" y="1132840"/>
            <a:ext cx="1414780" cy="14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962775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2562225"/>
            <a:ext cx="825658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con vật nuôi trong gia đình nh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đấy chính vì vậy m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chúng mình cần phải chăm sóc chúng để chúng mau lớn v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đẻ nhiều trứng cho các con ăn nhé!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0938" y="1758950"/>
            <a:ext cx="3022600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ch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0" y="4029075"/>
            <a:ext cx="2692400" cy="230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Lợ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88" y="4129088"/>
            <a:ext cx="2894012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G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75" y="1470025"/>
            <a:ext cx="2857500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46" y="189394"/>
            <a:ext cx="1191533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CON GÌ XUẤT HIỆN </a:t>
            </a:r>
            <a:endParaRPr kumimoji="0" lang="en-US" sz="32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2990850" y="1347788"/>
            <a:ext cx="3121025" cy="2559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3"/>
          <p:cNvSpPr/>
          <p:nvPr/>
        </p:nvSpPr>
        <p:spPr>
          <a:xfrm>
            <a:off x="2974975" y="3951288"/>
            <a:ext cx="3121025" cy="25590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2"/>
          <p:cNvSpPr/>
          <p:nvPr/>
        </p:nvSpPr>
        <p:spPr>
          <a:xfrm>
            <a:off x="6111875" y="1347788"/>
            <a:ext cx="2976563" cy="25590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4"/>
          <p:cNvSpPr/>
          <p:nvPr/>
        </p:nvSpPr>
        <p:spPr>
          <a:xfrm>
            <a:off x="6103938" y="3900488"/>
            <a:ext cx="2992438" cy="25590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72" name="số 1"/>
          <p:cNvSpPr txBox="1"/>
          <p:nvPr/>
        </p:nvSpPr>
        <p:spPr>
          <a:xfrm>
            <a:off x="3916363" y="1657350"/>
            <a:ext cx="14636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0" b="1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sz="1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5" name="7640883D.wav"/>
          </p:nvPr>
        </p:nvPicPr>
        <p:blipFill>
          <a:blip r:embed="rId6"/>
          <a:stretch>
            <a:fillRect/>
          </a:stretch>
        </p:blipFill>
        <p:spPr>
          <a:xfrm>
            <a:off x="4770438" y="24669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wavAudioFile r:embed="rId7" name="02B935E5.wav"/>
          </p:nvPr>
        </p:nvPicPr>
        <p:blipFill>
          <a:blip r:embed="rId6"/>
          <a:stretch>
            <a:fillRect/>
          </a:stretch>
        </p:blipFill>
        <p:spPr>
          <a:xfrm>
            <a:off x="8056563" y="22002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wavAudioFile r:embed="rId8" name="4B3C1BD5.wav"/>
          </p:nvPr>
        </p:nvPicPr>
        <p:blipFill>
          <a:blip r:embed="rId6"/>
          <a:stretch>
            <a:fillRect/>
          </a:stretch>
        </p:blipFill>
        <p:spPr>
          <a:xfrm>
            <a:off x="4960938" y="46212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wavAudioFile r:embed="rId9" name="09F8E39E.wav"/>
          </p:nvPr>
        </p:nvPicPr>
        <p:blipFill>
          <a:blip r:embed="rId10"/>
          <a:stretch>
            <a:fillRect/>
          </a:stretch>
        </p:blipFill>
        <p:spPr>
          <a:xfrm>
            <a:off x="7742238" y="46593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  <p:bldP spid="40" grpId="0" animBg="1"/>
      <p:bldP spid="41" grpId="0" animBg="1"/>
      <p:bldP spid="42" grpId="0" animBg="1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" y="136140"/>
            <a:ext cx="12070079" cy="58477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all" spc="0" normalizeH="0" baseline="0" noProof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AI ĐOÁN GIỎI</a:t>
            </a:r>
            <a:endParaRPr kumimoji="0" lang="en-US" sz="32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0" y="4049713"/>
            <a:ext cx="2938463" cy="294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988" y="4057650"/>
            <a:ext cx="2938462" cy="294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8" y="3975100"/>
            <a:ext cx="294322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4938713" y="1152525"/>
            <a:ext cx="2314575" cy="2276475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5" name="Picture 9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4221163" y="1203325"/>
            <a:ext cx="3067050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TextBox 8"/>
          <p:cNvSpPr txBox="1"/>
          <p:nvPr/>
        </p:nvSpPr>
        <p:spPr>
          <a:xfrm>
            <a:off x="1474788" y="5822950"/>
            <a:ext cx="2082800" cy="6461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4" name="TextBox 9"/>
          <p:cNvSpPr txBox="1"/>
          <p:nvPr/>
        </p:nvSpPr>
        <p:spPr>
          <a:xfrm>
            <a:off x="5754688" y="5795963"/>
            <a:ext cx="1920875" cy="646112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Vịt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5" name="TextBox 14"/>
          <p:cNvSpPr txBox="1"/>
          <p:nvPr/>
        </p:nvSpPr>
        <p:spPr>
          <a:xfrm>
            <a:off x="8693150" y="5808663"/>
            <a:ext cx="3195638" cy="6477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 G</a:t>
            </a:r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</a:t>
            </a:r>
            <a:endParaRPr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5" y="3316288"/>
            <a:ext cx="2335213" cy="233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775" y="3460750"/>
            <a:ext cx="1984375" cy="198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2D30180.wav">
            <a:hlinkClick r:id="" action="ppaction://media"/>
          </p:cNvPr>
          <p:cNvPicPr>
            <a:picLocks noChangeAspect="1"/>
          </p:cNvPicPr>
          <p:nvPr>
            <a:wavAudioFile r:embed="rId7" name="2D30F565.wav"/>
          </p:nvPr>
        </p:nvPicPr>
        <p:blipFill>
          <a:blip r:embed="rId8"/>
          <a:stretch>
            <a:fillRect/>
          </a:stretch>
        </p:blipFill>
        <p:spPr>
          <a:xfrm>
            <a:off x="10942638" y="5429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3150" y="3357563"/>
            <a:ext cx="3070225" cy="245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81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9829 L 0.2827 -0.299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405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0.0777 L -0.05987 -0.299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8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repeatCount="4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17E-6 1.17484E-6 L -0.36444 -0.327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1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080" y="295422"/>
            <a:ext cx="8412481" cy="1336431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HỌC KẾT THÚC RỒI</a:t>
            </a:r>
            <a:endParaRPr kumimoji="0" lang="en-US" kern="1200" cap="none" spc="0" normalizeH="0" baseline="0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TẠM BIÊT</a:t>
            </a:r>
            <a:endParaRPr kumimoji="0" lang="en-US" kern="1200" cap="none" spc="0" normalizeH="0" baseline="0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Gà trống mèo con cún c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6213" y="25812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47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304713" cy="6858000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2613" y="163513"/>
            <a:ext cx="55149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13" y="773113"/>
            <a:ext cx="12079287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nhận biết gọi tên con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Biết được các đặc điểm nổi bật của con gà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Cung cấp cho trẻ biết một số đặc điểm: mỏ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chân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đầu 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có mào 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13" y="2343150"/>
            <a:ext cx="119713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ngữ, luyện kỹ năng phát âm cho trẻ.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lắng nghe, nói những câu d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ghi nhớ có chủ đích. 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0" y="3543300"/>
            <a:ext cx="11938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độ:   </a:t>
            </a:r>
            <a:r>
              <a:rPr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chăm sóc v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quý vật nuôi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425" y="4440238"/>
            <a:ext cx="4741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 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50" y="4873625"/>
            <a:ext cx="1193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câu hỏi phù hợp trẻ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-Hình ảnh con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trống.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-Que chỉ.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Con g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636588"/>
            <a:ext cx="9906000" cy="611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263" y="1209675"/>
            <a:ext cx="26574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</a:t>
            </a:r>
            <a:endParaRPr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Box 3"/>
          <p:cNvSpPr txBox="1"/>
          <p:nvPr/>
        </p:nvSpPr>
        <p:spPr>
          <a:xfrm>
            <a:off x="1490663" y="4600575"/>
            <a:ext cx="19129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750" y="4622800"/>
            <a:ext cx="2767013" cy="95408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sz="2800" b="1" dirty="0">
              <a:solidFill>
                <a:srgbClr val="F14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sz="2800" b="1" dirty="0">
              <a:solidFill>
                <a:srgbClr val="F14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763" y="4622800"/>
            <a:ext cx="27844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Bé nhận biết con g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</a:t>
            </a:r>
            <a:endParaRPr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7525" y="4783138"/>
            <a:ext cx="291147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Bé chơi trò chơi v</a:t>
            </a:r>
            <a:r>
              <a:rPr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b</a:t>
            </a:r>
            <a:r>
              <a:rPr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  <a:endParaRPr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7515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9588"/>
          </a:xfrm>
          <a:prstGeom prst="frame">
            <a:avLst>
              <a:gd name="adj1" fmla="val 1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TextBox 7"/>
          <p:cNvSpPr txBox="1"/>
          <p:nvPr/>
        </p:nvSpPr>
        <p:spPr>
          <a:xfrm>
            <a:off x="520700" y="1733550"/>
            <a:ext cx="33337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hát b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“Con g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trống”</a:t>
            </a:r>
            <a:endParaRPr sz="3200" b="1" dirty="0">
              <a:solidFill>
                <a:srgbClr val="31489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Bài Hát Thiếu Nhi Con Gà Trống - Nhạc Cho Trẻ Mầm No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5150" y="112713"/>
            <a:ext cx="7708900" cy="6640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35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243013" y="1455738"/>
            <a:ext cx="3141662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vừa hát xong b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gì?</a:t>
            </a:r>
            <a:endParaRPr sz="3200" b="1" dirty="0">
              <a:solidFill>
                <a:srgbClr val="31489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3165475"/>
            <a:ext cx="40513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nói về con gì?</a:t>
            </a:r>
            <a:endParaRPr sz="3200" b="1" dirty="0">
              <a:solidFill>
                <a:srgbClr val="3148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0"/>
            <a:ext cx="675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1650" y="5964238"/>
            <a:ext cx="426243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TRỐNG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50" y="126609"/>
            <a:ext cx="1208414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BIẾT TẬP NÓI CON GÀ TRỐNG</a:t>
            </a:r>
            <a:endParaRPr kumimoji="0" lang="en-US" sz="3200" b="1" kern="1200" cap="all" spc="0" normalizeH="0" baseline="0" noProof="0" dirty="0"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827088"/>
            <a:ext cx="10015537" cy="588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/>
          <p:cNvSpPr/>
          <p:nvPr/>
        </p:nvSpPr>
        <p:spPr>
          <a:xfrm>
            <a:off x="477838" y="4459288"/>
            <a:ext cx="3011488" cy="9985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4667250"/>
            <a:ext cx="24606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gì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8150" y="6122988"/>
            <a:ext cx="34147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TRỐNG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588" y="1033463"/>
            <a:ext cx="10017125" cy="588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4084638" y="1082675"/>
            <a:ext cx="2236788" cy="2138363"/>
          </a:xfrm>
          <a:prstGeom prst="donut">
            <a:avLst>
              <a:gd name="adj" fmla="val 40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321425" y="49213"/>
            <a:ext cx="2419350" cy="1096963"/>
          </a:xfrm>
          <a:prstGeom prst="wedgeEllipseCallout">
            <a:avLst>
              <a:gd name="adj1" fmla="val -58043"/>
              <a:gd name="adj2" fmla="val 927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700" y="49213"/>
            <a:ext cx="1997075" cy="10779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g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3200" b="1" dirty="0">
              <a:solidFill>
                <a:srgbClr val="F14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368935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Donut 15"/>
          <p:cNvSpPr/>
          <p:nvPr/>
        </p:nvSpPr>
        <p:spPr>
          <a:xfrm>
            <a:off x="506413" y="1912938"/>
            <a:ext cx="3182938" cy="3094038"/>
          </a:xfrm>
          <a:prstGeom prst="donut">
            <a:avLst>
              <a:gd name="adj" fmla="val 34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017713" y="1247775"/>
            <a:ext cx="1568450" cy="993775"/>
          </a:xfrm>
          <a:prstGeom prst="wedgeEllipseCallout">
            <a:avLst>
              <a:gd name="adj1" fmla="val -60609"/>
              <a:gd name="adj2" fmla="val 1077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2975" y="1389063"/>
            <a:ext cx="1420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Mào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endParaRPr kumimoji="0" lang="en-US" sz="28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522538" y="4903788"/>
            <a:ext cx="1885950" cy="650875"/>
          </a:xfrm>
          <a:prstGeom prst="wedgeEllipseCallout">
            <a:avLst>
              <a:gd name="adj1" fmla="val -97407"/>
              <a:gd name="adj2" fmla="val -2868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2400" y="4967288"/>
            <a:ext cx="1265238" cy="523875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g</a:t>
            </a: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800" b="1" dirty="0">
              <a:solidFill>
                <a:srgbClr val="F14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 rot="20220998">
            <a:off x="303213" y="4719638"/>
            <a:ext cx="982663" cy="1504950"/>
          </a:xfrm>
          <a:prstGeom prst="wedgeEllipseCallout">
            <a:avLst>
              <a:gd name="adj1" fmla="val 108307"/>
              <a:gd name="adj2" fmla="val -11021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538" y="5275263"/>
            <a:ext cx="1441450" cy="52228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g</a:t>
            </a:r>
            <a:r>
              <a:rPr sz="28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800" b="1" dirty="0">
              <a:solidFill>
                <a:srgbClr val="F14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Rectangle 13"/>
          <p:cNvSpPr/>
          <p:nvPr/>
        </p:nvSpPr>
        <p:spPr>
          <a:xfrm>
            <a:off x="109538" y="153988"/>
            <a:ext cx="5649912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trống có những bộ phận gì?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69938"/>
            <a:ext cx="8793163" cy="588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Donut 4"/>
          <p:cNvSpPr/>
          <p:nvPr/>
        </p:nvSpPr>
        <p:spPr>
          <a:xfrm>
            <a:off x="3294063" y="949325"/>
            <a:ext cx="2363788" cy="1927225"/>
          </a:xfrm>
          <a:prstGeom prst="donut">
            <a:avLst>
              <a:gd name="adj" fmla="val 601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nut 5"/>
          <p:cNvSpPr/>
          <p:nvPr/>
        </p:nvSpPr>
        <p:spPr>
          <a:xfrm rot="21364641">
            <a:off x="4427538" y="5194300"/>
            <a:ext cx="2562225" cy="1444625"/>
          </a:xfrm>
          <a:prstGeom prst="donut">
            <a:avLst>
              <a:gd name="adj" fmla="val 65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nut 7"/>
          <p:cNvSpPr/>
          <p:nvPr/>
        </p:nvSpPr>
        <p:spPr>
          <a:xfrm rot="2283395">
            <a:off x="4364038" y="3038475"/>
            <a:ext cx="2689225" cy="1897063"/>
          </a:xfrm>
          <a:prstGeom prst="donut">
            <a:avLst>
              <a:gd name="adj" fmla="val 731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nut 8"/>
          <p:cNvSpPr/>
          <p:nvPr/>
        </p:nvSpPr>
        <p:spPr>
          <a:xfrm>
            <a:off x="6996113" y="2601913"/>
            <a:ext cx="3911600" cy="3883025"/>
          </a:xfrm>
          <a:prstGeom prst="donut">
            <a:avLst>
              <a:gd name="adj" fmla="val 33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Callout 22"/>
          <p:cNvSpPr/>
          <p:nvPr/>
        </p:nvSpPr>
        <p:spPr>
          <a:xfrm rot="11650874">
            <a:off x="2065338" y="5197475"/>
            <a:ext cx="1776413" cy="1160463"/>
          </a:xfrm>
          <a:prstGeom prst="wedgeEllipseCallout">
            <a:avLst>
              <a:gd name="adj1" fmla="val -82909"/>
              <a:gd name="adj2" fmla="val 293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4875" y="5556250"/>
            <a:ext cx="1841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g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500188" y="212725"/>
            <a:ext cx="2117725" cy="1096963"/>
          </a:xfrm>
          <a:prstGeom prst="wedgeEllipseCallout">
            <a:avLst>
              <a:gd name="adj1" fmla="val 37633"/>
              <a:gd name="adj2" fmla="val 786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4363" y="231775"/>
            <a:ext cx="1885950" cy="10779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g</a:t>
            </a:r>
            <a:r>
              <a:rPr sz="3200" b="1" dirty="0">
                <a:solidFill>
                  <a:srgbClr val="F14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3200" b="1" dirty="0">
              <a:solidFill>
                <a:srgbClr val="F1412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3240088"/>
            <a:ext cx="2743200" cy="1493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Oval Callout 34"/>
          <p:cNvSpPr/>
          <p:nvPr/>
        </p:nvSpPr>
        <p:spPr>
          <a:xfrm>
            <a:off x="9650413" y="1638300"/>
            <a:ext cx="2138363" cy="963613"/>
          </a:xfrm>
          <a:prstGeom prst="wedgeEllipseCallout">
            <a:avLst>
              <a:gd name="adj1" fmla="val -31550"/>
              <a:gd name="adj2" fmla="val 90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59975" y="1863725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g</a:t>
            </a:r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 animBg="1"/>
      <p:bldP spid="31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1446213"/>
            <a:ext cx="5332412" cy="525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23557" y="211015"/>
            <a:ext cx="1186844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all" spc="0" normalizeH="0" baseline="0" noProof="0" dirty="0" err="1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kern="1200" cap="all" spc="0" normalizeH="0" baseline="0" noProof="0" dirty="0"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kern="1200" cap="all" spc="0" normalizeH="0" baseline="0" noProof="0" dirty="0"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46213"/>
            <a:ext cx="6569075" cy="5253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1414</Words>
  <Application>WPS Presentation</Application>
  <PresentationFormat>Custom</PresentationFormat>
  <Paragraphs>99</Paragraphs>
  <Slides>14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Georgia</vt:lpstr>
      <vt:lpstr>Trebuchet MS</vt:lpstr>
      <vt:lpstr>Times New Roman</vt:lpstr>
      <vt:lpstr>Microsoft YaHei</vt:lpstr>
      <vt:lpstr>Arial Unicode MS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2021-08-25T12:36:00Z</dcterms:created>
  <dcterms:modified xsi:type="dcterms:W3CDTF">2023-06-28T07:03:32Z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C052BB470D2841D4A189239D3FAD5EAD</vt:lpwstr>
  </property>
  <property fmtid="{D5CDD505-2E9C-101B-9397-08002B2CF9AE}" pid="3" name="KSOProductBuildVer">
    <vt:lpwstr>1033-11.2.0.11537</vt:lpwstr>
  </property>
</Properties>
</file>