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sldIdLst>
    <p:sldId id="266" r:id="rId2"/>
    <p:sldId id="265" r:id="rId3"/>
    <p:sldId id="268" r:id="rId4"/>
    <p:sldId id="267" r:id="rId5"/>
    <p:sldId id="259" r:id="rId6"/>
    <p:sldId id="270" r:id="rId7"/>
    <p:sldId id="271" r:id="rId8"/>
    <p:sldId id="272" r:id="rId9"/>
    <p:sldId id="273" r:id="rId10"/>
    <p:sldId id="263" r:id="rId11"/>
    <p:sldId id="264" r:id="rId12"/>
  </p:sldIdLst>
  <p:sldSz cx="20320000" cy="11430000"/>
  <p:notesSz cx="9144000" cy="6858000"/>
  <p:embeddedFontLst>
    <p:embeddedFont>
      <p:font typeface=".VnArial" panose="020B7200000000000000" pitchFamily="34" charset="0"/>
      <p:regular r:id="rId14"/>
      <p:bold r:id="rId15"/>
      <p:italic r:id="rId16"/>
      <p:boldItalic r:id="rId17"/>
    </p:embeddedFont>
    <p:embeddedFont>
      <p:font typeface="Aharoni" panose="02010803020104030203" pitchFamily="2" charset="-79"/>
      <p:bold r:id="rId18"/>
    </p:embeddedFont>
    <p:embeddedFont>
      <p:font typeface="Calibri" panose="020F0502020204030204" pitchFamily="34" charset="0"/>
      <p:regular r:id="rId19"/>
      <p:bold r:id="rId20"/>
      <p:italic r:id="rId21"/>
      <p:boldItalic r:id="rId22"/>
    </p:embeddedFont>
  </p:embeddedFontLst>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C8C8"/>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8" d="100"/>
          <a:sy n="38" d="100"/>
        </p:scale>
        <p:origin x="780" y="52"/>
      </p:cViewPr>
      <p:guideLst>
        <p:guide orient="horz" pos="2160"/>
        <p:guide pos="76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6FA5EFA1-17D3-46D5-A71F-F528EEDF47A7}" type="datetimeFigureOut">
              <a:rPr lang="en-US" smtClean="0"/>
              <a:t>6/19/2023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3D5A5070-3BE4-4BDA-A766-22747826350F}" type="slidenum">
              <a:rPr lang="en-US" smtClean="0"/>
              <a:t>‹#›</a:t>
            </a:fld>
            <a:endParaRPr lang="en-US"/>
          </a:p>
        </p:txBody>
      </p:sp>
    </p:spTree>
    <p:extLst>
      <p:ext uri="{BB962C8B-B14F-4D97-AF65-F5344CB8AC3E}">
        <p14:creationId xmlns:p14="http://schemas.microsoft.com/office/powerpoint/2010/main" val="2592868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5A5070-3BE4-4BDA-A766-22747826350F}" type="slidenum">
              <a:rPr lang="en-US" smtClean="0"/>
              <a:t>4</a:t>
            </a:fld>
            <a:endParaRPr lang="en-US"/>
          </a:p>
        </p:txBody>
      </p:sp>
    </p:spTree>
    <p:extLst>
      <p:ext uri="{BB962C8B-B14F-4D97-AF65-F5344CB8AC3E}">
        <p14:creationId xmlns:p14="http://schemas.microsoft.com/office/powerpoint/2010/main" val="223729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2130426"/>
            <a:ext cx="20726400" cy="1470025"/>
          </a:xfrm>
        </p:spPr>
        <p:txBody>
          <a:bodyPr/>
          <a:lstStyle/>
          <a:p>
            <a:r>
              <a:rPr lang="en-US"/>
              <a:t>Click to edit Master title style</a:t>
            </a:r>
          </a:p>
        </p:txBody>
      </p:sp>
      <p:sp>
        <p:nvSpPr>
          <p:cNvPr id="3" name="Subtitle 2"/>
          <p:cNvSpPr>
            <a:spLocks noGrp="1"/>
          </p:cNvSpPr>
          <p:nvPr>
            <p:ph type="subTitle" idx="1"/>
          </p:nvPr>
        </p:nvSpPr>
        <p:spPr>
          <a:xfrm>
            <a:off x="3657600" y="3886200"/>
            <a:ext cx="17068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8779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9391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565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65861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6608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8393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33386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0719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15127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0638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51348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4733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58655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59458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4406901"/>
            <a:ext cx="20726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926168" y="2906713"/>
            <a:ext cx="20726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1"/>
            <a:ext cx="10769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5200" y="1600201"/>
            <a:ext cx="10769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0" y="1535113"/>
            <a:ext cx="1077383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19200" y="2174875"/>
            <a:ext cx="1077383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6735" y="1535113"/>
            <a:ext cx="1077806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86735" y="2174875"/>
            <a:ext cx="1077806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1" y="273050"/>
            <a:ext cx="8022168"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9533467" y="273051"/>
            <a:ext cx="1363133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1" y="1435101"/>
            <a:ext cx="802216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71371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5" y="4800600"/>
            <a:ext cx="14630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4779435" y="612775"/>
            <a:ext cx="14630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779435" y="5367338"/>
            <a:ext cx="14630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274639"/>
            <a:ext cx="5486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274639"/>
            <a:ext cx="16052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471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1753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7366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9347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7935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696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274638"/>
            <a:ext cx="21945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19200" y="1600201"/>
            <a:ext cx="21945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19200" y="6356351"/>
            <a:ext cx="5689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6/19/2023</a:t>
            </a:fld>
            <a:endParaRPr lang="en-US"/>
          </a:p>
        </p:txBody>
      </p:sp>
      <p:sp>
        <p:nvSpPr>
          <p:cNvPr id="5" name="Footer Placeholder 4"/>
          <p:cNvSpPr>
            <a:spLocks noGrp="1"/>
          </p:cNvSpPr>
          <p:nvPr>
            <p:ph type="ftr" sz="quarter" idx="3"/>
          </p:nvPr>
        </p:nvSpPr>
        <p:spPr>
          <a:xfrm>
            <a:off x="8331200" y="6356351"/>
            <a:ext cx="7721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475200" y="6356351"/>
            <a:ext cx="5689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80" r:id="rId3"/>
    <p:sldLayoutId id="2147483679" r:id="rId4"/>
    <p:sldLayoutId id="2147483678" r:id="rId5"/>
    <p:sldLayoutId id="2147483677" r:id="rId6"/>
    <p:sldLayoutId id="2147483676" r:id="rId7"/>
    <p:sldLayoutId id="2147483675" r:id="rId8"/>
    <p:sldLayoutId id="2147483674" r:id="rId9"/>
    <p:sldLayoutId id="2147483673" r:id="rId10"/>
    <p:sldLayoutId id="2147483672" r:id="rId11"/>
    <p:sldLayoutId id="2147483671" r:id="rId12"/>
    <p:sldLayoutId id="2147483670" r:id="rId13"/>
    <p:sldLayoutId id="2147483669" r:id="rId14"/>
    <p:sldLayoutId id="2147483668" r:id="rId15"/>
    <p:sldLayoutId id="2147483667" r:id="rId16"/>
    <p:sldLayoutId id="2147483666" r:id="rId17"/>
    <p:sldLayoutId id="2147483665" r:id="rId18"/>
    <p:sldLayoutId id="2147483664" r:id="rId19"/>
    <p:sldLayoutId id="2147483663" r:id="rId20"/>
    <p:sldLayoutId id="2147483662" r:id="rId21"/>
    <p:sldLayoutId id="2147483661" r:id="rId22"/>
    <p:sldLayoutId id="2147483660" r:id="rId23"/>
    <p:sldLayoutId id="2147483651" r:id="rId24"/>
    <p:sldLayoutId id="2147483652" r:id="rId25"/>
    <p:sldLayoutId id="2147483653" r:id="rId26"/>
    <p:sldLayoutId id="2147483654" r:id="rId27"/>
    <p:sldLayoutId id="2147483655" r:id="rId28"/>
    <p:sldLayoutId id="2147483656" r:id="rId29"/>
    <p:sldLayoutId id="2147483657" r:id="rId30"/>
    <p:sldLayoutId id="2147483658" r:id="rId31"/>
    <p:sldLayoutId id="2147483659" r:id="rId32"/>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p4"/><Relationship Id="rId1" Type="http://schemas.openxmlformats.org/officeDocument/2006/relationships/video" Target="NULL" TargetMode="Externa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jp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1.wdp"/><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6.jpeg"/><Relationship Id="rId1" Type="http://schemas.openxmlformats.org/officeDocument/2006/relationships/slideLayout" Target="../slideLayouts/slideLayout28.xml"/><Relationship Id="rId6" Type="http://schemas.microsoft.com/office/2007/relationships/hdphoto" Target="../media/hdphoto3.wdp"/><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8.xml"/><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2.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4D9144-36B1-4ECA-8B46-09DD28D786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67"/>
            <a:ext cx="20320000" cy="11430000"/>
          </a:xfrm>
          <a:prstGeom prst="rect">
            <a:avLst/>
          </a:prstGeom>
        </p:spPr>
      </p:pic>
      <p:sp>
        <p:nvSpPr>
          <p:cNvPr id="6" name="TextBox 5"/>
          <p:cNvSpPr txBox="1"/>
          <p:nvPr/>
        </p:nvSpPr>
        <p:spPr>
          <a:xfrm>
            <a:off x="4368800" y="228600"/>
            <a:ext cx="11282464" cy="1384995"/>
          </a:xfrm>
          <a:prstGeom prst="rect">
            <a:avLst/>
          </a:prstGeom>
          <a:noFill/>
        </p:spPr>
        <p:txBody>
          <a:bodyPr wrap="square" rtlCol="0">
            <a:spAutoFit/>
          </a:bodyPr>
          <a:lstStyle/>
          <a:p>
            <a:pPr algn="ctr"/>
            <a:r>
              <a:rPr lang="vi-VN" sz="4000" b="1" i="1" dirty="0"/>
              <a:t>UBND QUẬN LONG BIÊN</a:t>
            </a:r>
            <a:br>
              <a:rPr lang="vi-VN" sz="4000" b="1" i="1" dirty="0"/>
            </a:br>
            <a:r>
              <a:rPr lang="vi-VN" sz="4000" b="1" i="1"/>
              <a:t>TRƯỜNG M</a:t>
            </a:r>
            <a:r>
              <a:rPr lang="en-US" sz="4400" b="1" i="1"/>
              <a:t>N</a:t>
            </a:r>
            <a:r>
              <a:rPr lang="en-US" sz="4000" b="1" i="1">
                <a:latin typeface=".VnArial" panose="020B7200000000000000" pitchFamily="34" charset="0"/>
              </a:rPr>
              <a:t> HOA HƯỚNG DƯƠNG</a:t>
            </a:r>
            <a:endParaRPr lang="vi-VN" sz="4000" b="1" i="1" dirty="0"/>
          </a:p>
        </p:txBody>
      </p:sp>
      <p:sp>
        <p:nvSpPr>
          <p:cNvPr id="7" name="TextBox 6"/>
          <p:cNvSpPr txBox="1"/>
          <p:nvPr/>
        </p:nvSpPr>
        <p:spPr>
          <a:xfrm>
            <a:off x="4368800" y="2943785"/>
            <a:ext cx="12796736" cy="1862048"/>
          </a:xfrm>
          <a:prstGeom prst="rect">
            <a:avLst/>
          </a:prstGeom>
          <a:noFill/>
        </p:spPr>
        <p:txBody>
          <a:bodyPr wrap="square" rtlCol="0">
            <a:spAutoFit/>
          </a:bodyPr>
          <a:lstStyle/>
          <a:p>
            <a:pPr algn="ctr"/>
            <a:r>
              <a:rPr lang="en-US" sz="11500" b="1" i="1" dirty="0" err="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 roman"/>
              </a:rPr>
              <a:t>Lớp</a:t>
            </a:r>
            <a:r>
              <a:rPr lang="en-US" sz="11500" b="1" i="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 roman"/>
              </a:rPr>
              <a:t> </a:t>
            </a:r>
            <a:r>
              <a:rPr lang="en-US" sz="11500" b="1" i="1" dirty="0" err="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 roman"/>
              </a:rPr>
              <a:t>Học</a:t>
            </a:r>
            <a:r>
              <a:rPr lang="en-US" sz="11500" b="1" i="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 roman"/>
              </a:rPr>
              <a:t> </a:t>
            </a:r>
            <a:r>
              <a:rPr lang="en-US" sz="11500" b="1" i="1" dirty="0" err="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 roman"/>
              </a:rPr>
              <a:t>Vui</a:t>
            </a:r>
            <a:r>
              <a:rPr lang="en-US" sz="11500" b="1" i="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 roman"/>
              </a:rPr>
              <a:t> </a:t>
            </a:r>
            <a:r>
              <a:rPr lang="en-US" sz="11500" b="1" i="1" dirty="0" err="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 roman"/>
              </a:rPr>
              <a:t>Vẻ</a:t>
            </a:r>
            <a:endParaRPr lang="en-US" sz="11500" b="1" i="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 roman"/>
            </a:endParaRPr>
          </a:p>
        </p:txBody>
      </p:sp>
      <p:sp>
        <p:nvSpPr>
          <p:cNvPr id="8" name="Rectangle 7"/>
          <p:cNvSpPr/>
          <p:nvPr/>
        </p:nvSpPr>
        <p:spPr>
          <a:xfrm>
            <a:off x="7718064" y="4805833"/>
            <a:ext cx="6098209" cy="1200329"/>
          </a:xfrm>
          <a:prstGeom prst="rect">
            <a:avLst/>
          </a:prstGeom>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7200" b="1" i="1" dirty="0" err="1">
                <a:ln/>
                <a:solidFill>
                  <a:srgbClr val="002060"/>
                </a:solidFill>
                <a:latin typeface="Time roman"/>
              </a:rPr>
              <a:t>Lớp</a:t>
            </a:r>
            <a:r>
              <a:rPr lang="en-US" sz="7200" b="1" i="1" dirty="0">
                <a:ln/>
                <a:solidFill>
                  <a:srgbClr val="002060"/>
                </a:solidFill>
                <a:latin typeface="Time roman"/>
              </a:rPr>
              <a:t> </a:t>
            </a:r>
            <a:r>
              <a:rPr lang="en-US" sz="7200" b="1" i="1" dirty="0" err="1">
                <a:ln/>
                <a:solidFill>
                  <a:srgbClr val="002060"/>
                </a:solidFill>
                <a:latin typeface="Time roman"/>
              </a:rPr>
              <a:t>Nhà</a:t>
            </a:r>
            <a:r>
              <a:rPr lang="en-US" sz="7200" b="1" i="1" dirty="0">
                <a:ln/>
                <a:solidFill>
                  <a:srgbClr val="002060"/>
                </a:solidFill>
                <a:latin typeface="Time roman"/>
              </a:rPr>
              <a:t> </a:t>
            </a:r>
            <a:r>
              <a:rPr lang="en-US" sz="7200" b="1" i="1" err="1">
                <a:ln/>
                <a:solidFill>
                  <a:srgbClr val="002060"/>
                </a:solidFill>
                <a:latin typeface="Time roman"/>
              </a:rPr>
              <a:t>Trẻ</a:t>
            </a:r>
            <a:r>
              <a:rPr lang="en-US" sz="7200" b="1" i="1">
                <a:ln/>
                <a:solidFill>
                  <a:srgbClr val="002060"/>
                </a:solidFill>
                <a:latin typeface="Time roman"/>
              </a:rPr>
              <a:t> D1</a:t>
            </a:r>
            <a:endParaRPr lang="en-US" sz="7200" b="1" i="1" dirty="0">
              <a:ln/>
              <a:solidFill>
                <a:srgbClr val="002060"/>
              </a:solidFill>
              <a:latin typeface="Time roman"/>
            </a:endParaRPr>
          </a:p>
        </p:txBody>
      </p:sp>
      <p:pic>
        <p:nvPicPr>
          <p:cNvPr id="5" name="Picture 4">
            <a:extLst>
              <a:ext uri="{FF2B5EF4-FFF2-40B4-BE49-F238E27FC236}">
                <a16:creationId xmlns:a16="http://schemas.microsoft.com/office/drawing/2014/main" id="{35F57269-3787-4E4E-BD50-1EEEE6362A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33" y="8467"/>
            <a:ext cx="2260600" cy="2260600"/>
          </a:xfrm>
          <a:prstGeom prst="rect">
            <a:avLst/>
          </a:prstGeom>
          <a:ln>
            <a:noFill/>
          </a:ln>
          <a:effectLst>
            <a:softEdge rad="112500"/>
          </a:effectLst>
        </p:spPr>
      </p:pic>
      <p:sp>
        <p:nvSpPr>
          <p:cNvPr id="11" name="TextBox 10">
            <a:extLst>
              <a:ext uri="{FF2B5EF4-FFF2-40B4-BE49-F238E27FC236}">
                <a16:creationId xmlns:a16="http://schemas.microsoft.com/office/drawing/2014/main" id="{4326FE68-7FB4-4786-BA54-F89FCF6949F6}"/>
              </a:ext>
            </a:extLst>
          </p:cNvPr>
          <p:cNvSpPr txBox="1"/>
          <p:nvPr/>
        </p:nvSpPr>
        <p:spPr>
          <a:xfrm>
            <a:off x="5816600" y="6629400"/>
            <a:ext cx="9525000" cy="1477328"/>
          </a:xfrm>
          <a:prstGeom prst="rect">
            <a:avLst/>
          </a:prstGeom>
          <a:noFill/>
        </p:spPr>
        <p:txBody>
          <a:bodyPr wrap="square" rtlCol="0">
            <a:spAutoFit/>
          </a:bodyPr>
          <a:lstStyle/>
          <a:p>
            <a:pPr algn="ctr"/>
            <a:endParaRPr lang="en-US"/>
          </a:p>
          <a:p>
            <a:pPr algn="ctr"/>
            <a:endParaRPr lang="en-US"/>
          </a:p>
          <a:p>
            <a:pPr algn="ctr"/>
            <a:r>
              <a:rPr lang="en-US" sz="5400"/>
              <a:t>Giáo viên : Hà Thị Thanh Hoài</a:t>
            </a:r>
          </a:p>
        </p:txBody>
      </p:sp>
    </p:spTree>
    <p:extLst>
      <p:ext uri="{BB962C8B-B14F-4D97-AF65-F5344CB8AC3E}">
        <p14:creationId xmlns:p14="http://schemas.microsoft.com/office/powerpoint/2010/main" val="3772558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stretch>
            <a:fillRect/>
          </a:stretch>
        </p:blipFill>
        <p:spPr>
          <a:xfrm>
            <a:off x="0" y="0"/>
            <a:ext cx="19151600" cy="11430000"/>
          </a:xfrm>
          <a:prstGeom prst="rect">
            <a:avLst/>
          </a:prstGeom>
        </p:spPr>
      </p:pic>
      <p:sp>
        <p:nvSpPr>
          <p:cNvPr id="2" name="Title 1"/>
          <p:cNvSpPr>
            <a:spLocks noGrp="1"/>
          </p:cNvSpPr>
          <p:nvPr>
            <p:ph type="title"/>
          </p:nvPr>
        </p:nvSpPr>
        <p:spPr>
          <a:xfrm>
            <a:off x="1549400" y="0"/>
            <a:ext cx="13436600" cy="1143000"/>
          </a:xfrm>
        </p:spPr>
        <p:txBody>
          <a:bodyPr/>
          <a:lstStyle/>
          <a:p>
            <a:r>
              <a:rPr lang="en-US" b="1" i="1" dirty="0" err="1">
                <a:solidFill>
                  <a:srgbClr val="FF0000"/>
                </a:solidFill>
                <a:latin typeface="Times New Roman" panose="02020603050405020304" pitchFamily="18" charset="0"/>
                <a:cs typeface="Times New Roman" panose="02020603050405020304" pitchFamily="18" charset="0"/>
              </a:rPr>
              <a:t>Âm</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Nhạc</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Mời</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bạn</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ăn</a:t>
            </a:r>
            <a:endParaRPr lang="en-US" b="1" i="1" dirty="0">
              <a:solidFill>
                <a:srgbClr val="FF0000"/>
              </a:solidFill>
              <a:latin typeface="Times New Roman" panose="02020603050405020304" pitchFamily="18" charset="0"/>
              <a:cs typeface="Times New Roman" panose="02020603050405020304" pitchFamily="18" charset="0"/>
            </a:endParaRPr>
          </a:p>
        </p:txBody>
      </p:sp>
      <p:pic>
        <p:nvPicPr>
          <p:cNvPr id="3" name="Mời bạn ãn.- Nhạc thiếu nhi">
            <a:hlinkClick r:id="" action="ppaction://media"/>
          </p:cNvPr>
          <p:cNvPicPr>
            <a:picLocks noChangeAspect="1"/>
          </p:cNvPicPr>
          <p:nvPr>
            <a:videoFile r:link="rId1"/>
            <p:extLst>
              <p:ext uri="{DAA4B4D4-6D71-4841-9C94-3DE7FCFB9230}">
                <p14:media xmlns:p14="http://schemas.microsoft.com/office/powerpoint/2010/main" r:embed="rId2">
                  <p14:trim st="8234" end="5001"/>
                </p14:media>
              </p:ext>
            </p:extLst>
          </p:nvPr>
        </p:nvPicPr>
        <p:blipFill>
          <a:blip r:embed="rId5"/>
          <a:stretch>
            <a:fillRect/>
          </a:stretch>
        </p:blipFill>
        <p:spPr>
          <a:xfrm>
            <a:off x="0" y="1143000"/>
            <a:ext cx="19151600" cy="10287000"/>
          </a:xfrm>
          <a:prstGeom prst="rect">
            <a:avLst/>
          </a:prstGeom>
        </p:spPr>
      </p:pic>
    </p:spTree>
    <p:extLst>
      <p:ext uri="{BB962C8B-B14F-4D97-AF65-F5344CB8AC3E}">
        <p14:creationId xmlns:p14="http://schemas.microsoft.com/office/powerpoint/2010/main" val="3967601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454"/>
            <a:ext cx="20320000" cy="11392546"/>
          </a:xfrm>
          <a:prstGeom prst="rect">
            <a:avLst/>
          </a:prstGeom>
        </p:spPr>
      </p:pic>
    </p:spTree>
    <p:extLst>
      <p:ext uri="{BB962C8B-B14F-4D97-AF65-F5344CB8AC3E}">
        <p14:creationId xmlns:p14="http://schemas.microsoft.com/office/powerpoint/2010/main" val="3382862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508000" y="838200"/>
            <a:ext cx="21336000" cy="10591799"/>
          </a:xfrm>
          <a:prstGeom prst="rect">
            <a:avLst/>
          </a:prstGeom>
        </p:spPr>
      </p:pic>
      <p:pic>
        <p:nvPicPr>
          <p:cNvPr id="5" name="Weather Song For Kids- The Sun Comes U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25600" y="2800348"/>
            <a:ext cx="15392400" cy="6667501"/>
          </a:xfrm>
          <a:prstGeom prst="rect">
            <a:avLst/>
          </a:prstGeom>
        </p:spPr>
      </p:pic>
      <p:sp>
        <p:nvSpPr>
          <p:cNvPr id="2" name="Title 1"/>
          <p:cNvSpPr>
            <a:spLocks noGrp="1"/>
          </p:cNvSpPr>
          <p:nvPr>
            <p:ph type="title"/>
          </p:nvPr>
        </p:nvSpPr>
        <p:spPr>
          <a:xfrm>
            <a:off x="1473200" y="-18535"/>
            <a:ext cx="16027400" cy="1143000"/>
          </a:xfrm>
        </p:spPr>
        <p:txBody>
          <a:bodyPr/>
          <a:lstStyle/>
          <a:p>
            <a:r>
              <a:rPr lang="en-US" b="1" i="1" dirty="0" err="1">
                <a:solidFill>
                  <a:srgbClr val="FF0000"/>
                </a:solidFill>
                <a:latin typeface="Times New Roman" panose="02020603050405020304" pitchFamily="18" charset="0"/>
                <a:cs typeface="Times New Roman" panose="02020603050405020304" pitchFamily="18" charset="0"/>
              </a:rPr>
              <a:t>Vận</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động</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theo</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bài</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hát</a:t>
            </a:r>
            <a:r>
              <a:rPr lang="en-US" b="1" i="1" dirty="0">
                <a:solidFill>
                  <a:srgbClr val="FF0000"/>
                </a:solidFill>
                <a:latin typeface="Times New Roman" panose="02020603050405020304" pitchFamily="18" charset="0"/>
                <a:cs typeface="Times New Roman" panose="02020603050405020304" pitchFamily="18" charset="0"/>
              </a:rPr>
              <a:t>: </a:t>
            </a:r>
            <a:r>
              <a:rPr lang="en-US" b="1" i="1">
                <a:solidFill>
                  <a:srgbClr val="FF0000"/>
                </a:solidFill>
                <a:latin typeface="Times New Roman" panose="02020603050405020304" pitchFamily="18" charset="0"/>
                <a:cs typeface="Times New Roman" panose="02020603050405020304" pitchFamily="18" charset="0"/>
              </a:rPr>
              <a:t>The sun</a:t>
            </a:r>
            <a:endParaRPr lang="en-US"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82406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3200" y="-18535"/>
            <a:ext cx="16027400" cy="1143000"/>
          </a:xfrm>
        </p:spPr>
        <p:txBody>
          <a:bodyPr/>
          <a:lstStyle/>
          <a:p>
            <a:r>
              <a:rPr lang="en-US" b="1" i="1" dirty="0" err="1">
                <a:solidFill>
                  <a:srgbClr val="FF0000"/>
                </a:solidFill>
                <a:latin typeface="Times New Roman" panose="02020603050405020304" pitchFamily="18" charset="0"/>
                <a:cs typeface="Times New Roman" panose="02020603050405020304" pitchFamily="18" charset="0"/>
              </a:rPr>
              <a:t>Bài</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thơ</a:t>
            </a:r>
            <a:r>
              <a:rPr lang="en-US" b="1" i="1" dirty="0">
                <a:solidFill>
                  <a:srgbClr val="FF0000"/>
                </a:solidFill>
                <a:latin typeface="Times New Roman" panose="02020603050405020304" pitchFamily="18" charset="0"/>
                <a:cs typeface="Times New Roman" panose="02020603050405020304" pitchFamily="18" charset="0"/>
              </a:rPr>
              <a:t>: Con </a:t>
            </a:r>
            <a:r>
              <a:rPr lang="en-US" b="1" i="1" dirty="0" err="1">
                <a:solidFill>
                  <a:srgbClr val="FF0000"/>
                </a:solidFill>
                <a:latin typeface="Times New Roman" panose="02020603050405020304" pitchFamily="18" charset="0"/>
                <a:cs typeface="Times New Roman" panose="02020603050405020304" pitchFamily="18" charset="0"/>
              </a:rPr>
              <a:t>cua</a:t>
            </a:r>
            <a:endParaRPr lang="en-US" b="1" i="1" dirty="0">
              <a:solidFill>
                <a:srgbClr val="FF0000"/>
              </a:solidFill>
              <a:latin typeface="Times New Roman" panose="02020603050405020304" pitchFamily="18" charset="0"/>
              <a:cs typeface="Times New Roman" panose="02020603050405020304" pitchFamily="18" charset="0"/>
            </a:endParaRPr>
          </a:p>
        </p:txBody>
      </p:sp>
      <p:pic>
        <p:nvPicPr>
          <p:cNvPr id="3" name="Bài thơ Con cua - Thơ cho bé - Thơ thiếu nhi - Thơ mầm non - Giáo dục cho trẻ - Bookid">
            <a:hlinkClick r:id="" action="ppaction://media"/>
          </p:cNvPr>
          <p:cNvPicPr>
            <a:picLocks noChangeAspect="1"/>
          </p:cNvPicPr>
          <p:nvPr>
            <a:videoFile r:link="rId1"/>
            <p:extLst>
              <p:ext uri="{DAA4B4D4-6D71-4841-9C94-3DE7FCFB9230}">
                <p14:media xmlns:p14="http://schemas.microsoft.com/office/powerpoint/2010/main" r:embed="rId2">
                  <p14:trim st="1326" end="11644"/>
                </p14:media>
              </p:ext>
            </p:extLst>
          </p:nvPr>
        </p:nvPicPr>
        <p:blipFill>
          <a:blip r:embed="rId4"/>
          <a:stretch>
            <a:fillRect/>
          </a:stretch>
        </p:blipFill>
        <p:spPr>
          <a:xfrm>
            <a:off x="-194013" y="1295400"/>
            <a:ext cx="20514013" cy="10134600"/>
          </a:xfrm>
          <a:prstGeom prst="rect">
            <a:avLst/>
          </a:prstGeom>
        </p:spPr>
      </p:pic>
    </p:spTree>
    <p:extLst>
      <p:ext uri="{BB962C8B-B14F-4D97-AF65-F5344CB8AC3E}">
        <p14:creationId xmlns:p14="http://schemas.microsoft.com/office/powerpoint/2010/main" val="16045688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5A435B-3FAA-44EB-8760-4A65ACB96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0"/>
            <a:ext cx="20320000" cy="11430000"/>
          </a:xfrm>
          <a:prstGeom prst="rect">
            <a:avLst/>
          </a:prstGeom>
        </p:spPr>
      </p:pic>
      <p:sp>
        <p:nvSpPr>
          <p:cNvPr id="8" name="TextBox 7"/>
          <p:cNvSpPr txBox="1"/>
          <p:nvPr/>
        </p:nvSpPr>
        <p:spPr>
          <a:xfrm>
            <a:off x="4521200" y="224223"/>
            <a:ext cx="9372600" cy="1015663"/>
          </a:xfrm>
          <a:prstGeom prst="rect">
            <a:avLst/>
          </a:prstGeom>
          <a:noFill/>
        </p:spPr>
        <p:txBody>
          <a:bodyPr wrap="square" rtlCol="0">
            <a:spAutoFit/>
          </a:bodyPr>
          <a:lstStyle/>
          <a:p>
            <a:pPr algn="ctr"/>
            <a:r>
              <a:rPr lang="en-US" sz="6000" b="1" i="1" dirty="0" err="1">
                <a:solidFill>
                  <a:srgbClr val="FF0000"/>
                </a:solidFill>
                <a:latin typeface="Times New Roman" panose="02020603050405020304" pitchFamily="18" charset="0"/>
                <a:cs typeface="Times New Roman" panose="02020603050405020304" pitchFamily="18" charset="0"/>
              </a:rPr>
              <a:t>Bài</a:t>
            </a:r>
            <a:r>
              <a:rPr lang="en-US" sz="6000" b="1" i="1" dirty="0">
                <a:solidFill>
                  <a:srgbClr val="FF0000"/>
                </a:solidFill>
                <a:latin typeface="Times New Roman" panose="02020603050405020304" pitchFamily="18" charset="0"/>
                <a:cs typeface="Times New Roman" panose="02020603050405020304" pitchFamily="18" charset="0"/>
              </a:rPr>
              <a:t> </a:t>
            </a:r>
            <a:r>
              <a:rPr lang="en-US" sz="6000" b="1" i="1" dirty="0" err="1">
                <a:solidFill>
                  <a:srgbClr val="FF0000"/>
                </a:solidFill>
                <a:latin typeface="Times New Roman" panose="02020603050405020304" pitchFamily="18" charset="0"/>
                <a:cs typeface="Times New Roman" panose="02020603050405020304" pitchFamily="18" charset="0"/>
              </a:rPr>
              <a:t>thơ</a:t>
            </a:r>
            <a:r>
              <a:rPr lang="en-US" sz="6000" b="1" i="1" dirty="0">
                <a:solidFill>
                  <a:srgbClr val="FF0000"/>
                </a:solidFill>
                <a:latin typeface="Times New Roman" panose="02020603050405020304" pitchFamily="18" charset="0"/>
                <a:cs typeface="Times New Roman" panose="02020603050405020304" pitchFamily="18" charset="0"/>
              </a:rPr>
              <a:t>: con </a:t>
            </a:r>
            <a:r>
              <a:rPr lang="en-US" sz="6000" b="1" i="1" dirty="0" err="1">
                <a:solidFill>
                  <a:srgbClr val="FF0000"/>
                </a:solidFill>
                <a:latin typeface="Times New Roman" panose="02020603050405020304" pitchFamily="18" charset="0"/>
                <a:cs typeface="Times New Roman" panose="02020603050405020304" pitchFamily="18" charset="0"/>
              </a:rPr>
              <a:t>cua</a:t>
            </a:r>
            <a:endParaRPr lang="en-US" sz="3200" b="1" i="1" dirty="0">
              <a:solidFill>
                <a:srgbClr val="FF0000"/>
              </a:solidFill>
              <a:latin typeface="Times New Roman" panose="02020603050405020304" pitchFamily="18" charset="0"/>
              <a:cs typeface="Times New Roman" panose="02020603050405020304" pitchFamily="18" charset="0"/>
            </a:endParaRPr>
          </a:p>
        </p:txBody>
      </p:sp>
      <p:pic>
        <p:nvPicPr>
          <p:cNvPr id="1030" name="Picture 6"/>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502" b="100000" l="0" r="100000"/>
                    </a14:imgEffect>
                  </a14:imgLayer>
                </a14:imgProps>
              </a:ext>
              <a:ext uri="{28A0092B-C50C-407E-A947-70E740481C1C}">
                <a14:useLocalDpi xmlns:a14="http://schemas.microsoft.com/office/drawing/2010/main" val="0"/>
              </a:ext>
            </a:extLst>
          </a:blip>
          <a:srcRect/>
          <a:stretch>
            <a:fillRect/>
          </a:stretch>
        </p:blipFill>
        <p:spPr bwMode="auto">
          <a:xfrm>
            <a:off x="10591259" y="7646843"/>
            <a:ext cx="75438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2946974" y="8407545"/>
            <a:ext cx="3011251" cy="954107"/>
          </a:xfrm>
          <a:prstGeom prst="rect">
            <a:avLst/>
          </a:prstGeom>
        </p:spPr>
        <p:txBody>
          <a:bodyPr wrap="square">
            <a:spAutoFit/>
          </a:bodyPr>
          <a:lstStyle/>
          <a:p>
            <a:pPr lvl="0"/>
            <a:r>
              <a:rPr lang="en-US" sz="2800" b="1" i="1" dirty="0">
                <a:solidFill>
                  <a:srgbClr val="FF0000"/>
                </a:solidFill>
                <a:latin typeface="Times New Roman" panose="02020603050405020304" pitchFamily="18" charset="0"/>
                <a:cs typeface="Times New Roman" panose="02020603050405020304" pitchFamily="18" charset="0"/>
              </a:rPr>
              <a:t>Con </a:t>
            </a:r>
            <a:r>
              <a:rPr lang="en-US" sz="2800" b="1" i="1" dirty="0" err="1">
                <a:solidFill>
                  <a:srgbClr val="FF0000"/>
                </a:solidFill>
                <a:latin typeface="Times New Roman" panose="02020603050405020304" pitchFamily="18" charset="0"/>
                <a:cs typeface="Times New Roman" panose="02020603050405020304" pitchFamily="18" charset="0"/>
              </a:rPr>
              <a:t>cua</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có</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mấy</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cẳng</a:t>
            </a:r>
            <a:r>
              <a:rPr lang="en-US" sz="2800" b="1" i="1" dirty="0">
                <a:solidFill>
                  <a:srgbClr val="FF0000"/>
                </a:solidFill>
                <a:latin typeface="Times New Roman" panose="02020603050405020304" pitchFamily="18" charset="0"/>
                <a:cs typeface="Times New Roman" panose="02020603050405020304" pitchFamily="18" charset="0"/>
              </a:rPr>
              <a:t>?</a:t>
            </a:r>
          </a:p>
        </p:txBody>
      </p:sp>
      <p:pic>
        <p:nvPicPr>
          <p:cNvPr id="15" name="Picture 5">
            <a:extLst>
              <a:ext uri="{FF2B5EF4-FFF2-40B4-BE49-F238E27FC236}">
                <a16:creationId xmlns:a16="http://schemas.microsoft.com/office/drawing/2014/main" id="{B1EBD2FE-4683-43A2-A85B-3725B4F773F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320800" y="2187320"/>
            <a:ext cx="85344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CE5E30AF-5CA1-46C2-AF7F-F13DB5FFC513}"/>
              </a:ext>
            </a:extLst>
          </p:cNvPr>
          <p:cNvSpPr/>
          <p:nvPr/>
        </p:nvSpPr>
        <p:spPr>
          <a:xfrm>
            <a:off x="4140200" y="2906011"/>
            <a:ext cx="2895600" cy="1077218"/>
          </a:xfrm>
          <a:prstGeom prst="rect">
            <a:avLst/>
          </a:prstGeom>
        </p:spPr>
        <p:txBody>
          <a:bodyPr wrap="square">
            <a:spAutoFit/>
          </a:bodyPr>
          <a:lstStyle/>
          <a:p>
            <a:r>
              <a:rPr lang="en-US" sz="3200" b="1" i="1" dirty="0" err="1">
                <a:solidFill>
                  <a:srgbClr val="FF0000"/>
                </a:solidFill>
                <a:latin typeface="Times New Roman" panose="02020603050405020304" pitchFamily="18" charset="0"/>
                <a:cs typeface="Times New Roman" panose="02020603050405020304" pitchFamily="18" charset="0"/>
              </a:rPr>
              <a:t>Bé</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được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học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bài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thơ</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gì</a:t>
            </a:r>
            <a:r>
              <a:rPr lang="en-US" sz="3200" b="1" i="1" dirty="0">
                <a:solidFill>
                  <a:srgbClr val="FF0000"/>
                </a:solidFill>
                <a:latin typeface="Times New Roman" panose="02020603050405020304" pitchFamily="18" charset="0"/>
                <a:cs typeface="Times New Roman" panose="02020603050405020304" pitchFamily="18" charset="0"/>
              </a:rPr>
              <a:t>?</a:t>
            </a:r>
            <a:endParaRPr lang="vi-VN" sz="3200" b="1" i="1"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8"/>
          <a:stretch>
            <a:fillRect/>
          </a:stretch>
        </p:blipFill>
        <p:spPr>
          <a:xfrm>
            <a:off x="11455400" y="2590800"/>
            <a:ext cx="6110793" cy="343732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3" name="Picture 2"/>
          <p:cNvPicPr>
            <a:picLocks noChangeAspect="1"/>
          </p:cNvPicPr>
          <p:nvPr/>
        </p:nvPicPr>
        <p:blipFill rotWithShape="1">
          <a:blip r:embed="rId9"/>
          <a:srcRect l="4197" t="24573" r="41928" b="8360"/>
          <a:stretch/>
        </p:blipFill>
        <p:spPr>
          <a:xfrm>
            <a:off x="2006599" y="6233218"/>
            <a:ext cx="6407825" cy="399542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4" name="Oval 3"/>
          <p:cNvSpPr/>
          <p:nvPr/>
        </p:nvSpPr>
        <p:spPr>
          <a:xfrm>
            <a:off x="2616200" y="7978486"/>
            <a:ext cx="1524000" cy="207991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0"/>
          <a:stretch>
            <a:fillRect/>
          </a:stretch>
        </p:blipFill>
        <p:spPr>
          <a:xfrm>
            <a:off x="6853713" y="7978486"/>
            <a:ext cx="1560711" cy="2079914"/>
          </a:xfrm>
          <a:prstGeom prst="rect">
            <a:avLst/>
          </a:prstGeom>
        </p:spPr>
      </p:pic>
    </p:spTree>
    <p:extLst>
      <p:ext uri="{BB962C8B-B14F-4D97-AF65-F5344CB8AC3E}">
        <p14:creationId xmlns:p14="http://schemas.microsoft.com/office/powerpoint/2010/main" val="190583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1000"/>
                                        <p:tgtEl>
                                          <p:spTgt spid="1030"/>
                                        </p:tgtEl>
                                      </p:cBhvr>
                                    </p:animEffect>
                                    <p:anim calcmode="lin" valueType="num">
                                      <p:cBhvr>
                                        <p:cTn id="25" dur="1000" fill="hold"/>
                                        <p:tgtEl>
                                          <p:spTgt spid="1030"/>
                                        </p:tgtEl>
                                        <p:attrNameLst>
                                          <p:attrName>ppt_x</p:attrName>
                                        </p:attrNameLst>
                                      </p:cBhvr>
                                      <p:tavLst>
                                        <p:tav tm="0">
                                          <p:val>
                                            <p:strVal val="#ppt_x"/>
                                          </p:val>
                                        </p:tav>
                                        <p:tav tm="100000">
                                          <p:val>
                                            <p:strVal val="#ppt_x"/>
                                          </p:val>
                                        </p:tav>
                                      </p:tavLst>
                                    </p:anim>
                                    <p:anim calcmode="lin" valueType="num">
                                      <p:cBhvr>
                                        <p:cTn id="26"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circle(in)">
                                      <p:cBhvr>
                                        <p:cTn id="36" dur="20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down)">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down)">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rot="16200000">
            <a:off x="4444998" y="-4445002"/>
            <a:ext cx="11430002" cy="20320001"/>
          </a:xfrm>
          <a:prstGeom prst="rect">
            <a:avLst/>
          </a:prstGeom>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800" y="547418"/>
            <a:ext cx="85344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997200" y="1295400"/>
            <a:ext cx="3505200" cy="1323439"/>
          </a:xfrm>
          <a:prstGeom prst="rect">
            <a:avLst/>
          </a:prstGeom>
        </p:spPr>
        <p:txBody>
          <a:bodyPr wrap="square">
            <a:spAutoFit/>
          </a:bodyPr>
          <a:lstStyle/>
          <a:p>
            <a:pPr algn="ctr"/>
            <a:r>
              <a:rPr lang="en-US" sz="2800" b="1" i="1" dirty="0">
                <a:solidFill>
                  <a:srgbClr val="FF0000"/>
                </a:solidFill>
                <a:latin typeface="Times New Roman" panose="02020603050405020304" pitchFamily="18" charset="0"/>
                <a:cs typeface="Times New Roman" panose="02020603050405020304" pitchFamily="18" charset="0"/>
              </a:rPr>
              <a:t>Con </a:t>
            </a:r>
            <a:r>
              <a:rPr lang="en-US" sz="2800" b="1" i="1" dirty="0" err="1">
                <a:solidFill>
                  <a:srgbClr val="FF0000"/>
                </a:solidFill>
                <a:latin typeface="Times New Roman" panose="02020603050405020304" pitchFamily="18" charset="0"/>
                <a:cs typeface="Times New Roman" panose="02020603050405020304" pitchFamily="18" charset="0"/>
              </a:rPr>
              <a:t>cua</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có</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mấy</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cái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càng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nhỉ</a:t>
            </a:r>
            <a:r>
              <a:rPr lang="en-US" sz="2800" b="1" i="1" dirty="0">
                <a:solidFill>
                  <a:srgbClr val="FF0000"/>
                </a:solidFill>
                <a:latin typeface="Times New Roman" panose="02020603050405020304" pitchFamily="18" charset="0"/>
                <a:cs typeface="Times New Roman" panose="02020603050405020304" pitchFamily="18" charset="0"/>
              </a:rPr>
              <a:t>?</a:t>
            </a:r>
          </a:p>
          <a:p>
            <a:endParaRPr lang="vi-VN" sz="2400" b="1" dirty="0">
              <a:solidFill>
                <a:srgbClr val="0070C0"/>
              </a:solidFill>
            </a:endParaRPr>
          </a:p>
        </p:txBody>
      </p:sp>
      <p:pic>
        <p:nvPicPr>
          <p:cNvPr id="6" name="Picture 6"/>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502" b="100000" l="0" r="100000"/>
                    </a14:imgEffect>
                  </a14:imgLayer>
                </a14:imgProps>
              </a:ext>
              <a:ext uri="{28A0092B-C50C-407E-A947-70E740481C1C}">
                <a14:useLocalDpi xmlns:a14="http://schemas.microsoft.com/office/drawing/2010/main" val="0"/>
              </a:ext>
            </a:extLst>
          </a:blip>
          <a:srcRect/>
          <a:stretch>
            <a:fillRect/>
          </a:stretch>
        </p:blipFill>
        <p:spPr bwMode="auto">
          <a:xfrm>
            <a:off x="10769600" y="7696200"/>
            <a:ext cx="824932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3655950" y="8590746"/>
            <a:ext cx="3292875" cy="954107"/>
          </a:xfrm>
          <a:prstGeom prst="rect">
            <a:avLst/>
          </a:prstGeom>
        </p:spPr>
        <p:txBody>
          <a:bodyPr wrap="square">
            <a:spAutoFit/>
          </a:bodyPr>
          <a:lstStyle/>
          <a:p>
            <a:pPr lvl="0"/>
            <a:r>
              <a:rPr lang="en-US" sz="2800" b="1" i="1" dirty="0" err="1">
                <a:solidFill>
                  <a:srgbClr val="FF0000"/>
                </a:solidFill>
                <a:latin typeface="Times New Roman" panose="02020603050405020304" pitchFamily="18" charset="0"/>
                <a:cs typeface="Times New Roman" panose="02020603050405020304" pitchFamily="18" charset="0"/>
              </a:rPr>
              <a:t>Trên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mình</a:t>
            </a:r>
            <a:r>
              <a:rPr lang="en-US" sz="2800" b="1" i="1" dirty="0">
                <a:solidFill>
                  <a:srgbClr val="FF0000"/>
                </a:solidFill>
                <a:latin typeface="Times New Roman" panose="02020603050405020304" pitchFamily="18" charset="0"/>
                <a:cs typeface="Times New Roman" panose="02020603050405020304" pitchFamily="18" charset="0"/>
              </a:rPr>
              <a:t> con </a:t>
            </a:r>
            <a:r>
              <a:rPr lang="en-US" sz="2800" b="1" i="1" dirty="0" err="1">
                <a:solidFill>
                  <a:srgbClr val="FF0000"/>
                </a:solidFill>
                <a:latin typeface="Times New Roman" panose="02020603050405020304" pitchFamily="18" charset="0"/>
                <a:cs typeface="Times New Roman" panose="02020603050405020304" pitchFamily="18" charset="0"/>
              </a:rPr>
              <a:t>cua</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còn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có</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cái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gì</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nhỉ</a:t>
            </a:r>
            <a:r>
              <a:rPr lang="en-US" sz="2800" b="1" i="1" dirty="0">
                <a:solidFill>
                  <a:srgbClr val="FF0000"/>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6"/>
          <a:stretch>
            <a:fillRect/>
          </a:stretch>
        </p:blipFill>
        <p:spPr>
          <a:xfrm>
            <a:off x="10769600" y="1142481"/>
            <a:ext cx="6819900" cy="46634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6"/>
          <a:stretch>
            <a:fillRect/>
          </a:stretch>
        </p:blipFill>
        <p:spPr>
          <a:xfrm>
            <a:off x="2051049" y="5362173"/>
            <a:ext cx="6667500" cy="46680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Oval 9"/>
          <p:cNvSpPr/>
          <p:nvPr/>
        </p:nvSpPr>
        <p:spPr>
          <a:xfrm>
            <a:off x="4140200" y="6934199"/>
            <a:ext cx="2743200" cy="2286002"/>
          </a:xfrm>
          <a:prstGeom prst="ellipse">
            <a:avLst/>
          </a:prstGeom>
          <a:noFill/>
          <a:ln w="57150">
            <a:solidFill>
              <a:srgbClr val="00206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Oval 6"/>
          <p:cNvSpPr/>
          <p:nvPr/>
        </p:nvSpPr>
        <p:spPr>
          <a:xfrm rot="686998">
            <a:off x="12335193" y="1291601"/>
            <a:ext cx="1210618" cy="2207138"/>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pic>
        <p:nvPicPr>
          <p:cNvPr id="12" name="Picture 11"/>
          <p:cNvPicPr>
            <a:picLocks noChangeAspect="1"/>
          </p:cNvPicPr>
          <p:nvPr/>
        </p:nvPicPr>
        <p:blipFill>
          <a:blip r:embed="rId7"/>
          <a:stretch>
            <a:fillRect/>
          </a:stretch>
        </p:blipFill>
        <p:spPr>
          <a:xfrm rot="20043724">
            <a:off x="15006647" y="1175753"/>
            <a:ext cx="1329043" cy="2243522"/>
          </a:xfrm>
          <a:prstGeom prst="rect">
            <a:avLst/>
          </a:prstGeom>
        </p:spPr>
      </p:pic>
    </p:spTree>
    <p:extLst>
      <p:ext uri="{BB962C8B-B14F-4D97-AF65-F5344CB8AC3E}">
        <p14:creationId xmlns:p14="http://schemas.microsoft.com/office/powerpoint/2010/main" val="120385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wheel(1)">
                                      <p:cBhvr>
                                        <p:cTn id="7" dur="2000"/>
                                        <p:tgtEl>
                                          <p:spTgt spid="205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anim calcmode="lin" valueType="num">
                                      <p:cBhvr>
                                        <p:cTn id="49" dur="1000" fill="hold"/>
                                        <p:tgtEl>
                                          <p:spTgt spid="3"/>
                                        </p:tgtEl>
                                        <p:attrNameLst>
                                          <p:attrName>ppt_x</p:attrName>
                                        </p:attrNameLst>
                                      </p:cBhvr>
                                      <p:tavLst>
                                        <p:tav tm="0">
                                          <p:val>
                                            <p:strVal val="#ppt_x"/>
                                          </p:val>
                                        </p:tav>
                                        <p:tav tm="100000">
                                          <p:val>
                                            <p:strVal val="#ppt_x"/>
                                          </p:val>
                                        </p:tav>
                                      </p:tavLst>
                                    </p:anim>
                                    <p:anim calcmode="lin" valueType="num">
                                      <p:cBhvr>
                                        <p:cTn id="5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694120" y="1"/>
            <a:ext cx="3052367" cy="2884486"/>
          </a:xfrm>
          <a:prstGeom prst="rect">
            <a:avLst/>
          </a:prstGeom>
        </p:spPr>
      </p:pic>
      <p:pic>
        <p:nvPicPr>
          <p:cNvPr id="7" name="Picture 6"/>
          <p:cNvPicPr>
            <a:picLocks noChangeAspect="1"/>
          </p:cNvPicPr>
          <p:nvPr/>
        </p:nvPicPr>
        <p:blipFill>
          <a:blip r:embed="rId4"/>
          <a:stretch>
            <a:fillRect/>
          </a:stretch>
        </p:blipFill>
        <p:spPr>
          <a:xfrm>
            <a:off x="6121400" y="-152399"/>
            <a:ext cx="8382000" cy="3263062"/>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5328" b="93852" l="816" r="95102"/>
                    </a14:imgEffect>
                  </a14:imgLayer>
                </a14:imgProps>
              </a:ext>
            </a:extLst>
          </a:blip>
          <a:stretch>
            <a:fillRect/>
          </a:stretch>
        </p:blipFill>
        <p:spPr>
          <a:xfrm>
            <a:off x="5054600" y="7889123"/>
            <a:ext cx="3201380" cy="28048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7"/>
          <a:stretch>
            <a:fillRect/>
          </a:stretch>
        </p:blipFill>
        <p:spPr>
          <a:xfrm>
            <a:off x="15806360" y="7881865"/>
            <a:ext cx="3554530" cy="29104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p:cNvPicPr>
            <a:picLocks noChangeAspect="1"/>
          </p:cNvPicPr>
          <p:nvPr/>
        </p:nvPicPr>
        <p:blipFill>
          <a:blip r:embed="rId8"/>
          <a:stretch>
            <a:fillRect/>
          </a:stretch>
        </p:blipFill>
        <p:spPr>
          <a:xfrm>
            <a:off x="7041162" y="4133705"/>
            <a:ext cx="3691009" cy="26341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p:cNvPicPr>
            <a:picLocks noChangeAspect="1"/>
          </p:cNvPicPr>
          <p:nvPr/>
        </p:nvPicPr>
        <p:blipFill>
          <a:blip r:embed="rId9"/>
          <a:stretch>
            <a:fillRect/>
          </a:stretch>
        </p:blipFill>
        <p:spPr>
          <a:xfrm>
            <a:off x="170670" y="7914541"/>
            <a:ext cx="3506191" cy="27534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p:cNvPicPr>
            <a:picLocks noChangeAspect="1"/>
          </p:cNvPicPr>
          <p:nvPr/>
        </p:nvPicPr>
        <p:blipFill>
          <a:blip r:embed="rId10"/>
          <a:stretch>
            <a:fillRect/>
          </a:stretch>
        </p:blipFill>
        <p:spPr>
          <a:xfrm>
            <a:off x="13077475" y="4112586"/>
            <a:ext cx="3794707" cy="26341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p:cNvPicPr>
            <a:picLocks noChangeAspect="1"/>
          </p:cNvPicPr>
          <p:nvPr/>
        </p:nvPicPr>
        <p:blipFill>
          <a:blip r:embed="rId11"/>
          <a:stretch>
            <a:fillRect/>
          </a:stretch>
        </p:blipFill>
        <p:spPr>
          <a:xfrm>
            <a:off x="10244740" y="7889123"/>
            <a:ext cx="3572860" cy="29031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p:cNvPicPr>
            <a:picLocks noChangeAspect="1"/>
          </p:cNvPicPr>
          <p:nvPr/>
        </p:nvPicPr>
        <p:blipFill>
          <a:blip r:embed="rId12"/>
          <a:stretch>
            <a:fillRect/>
          </a:stretch>
        </p:blipFill>
        <p:spPr>
          <a:xfrm>
            <a:off x="2006600" y="4025597"/>
            <a:ext cx="2742220" cy="27422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7638270" y="1905000"/>
            <a:ext cx="5348259" cy="646331"/>
          </a:xfrm>
          <a:prstGeom prst="rect">
            <a:avLst/>
          </a:prstGeom>
          <a:noFill/>
        </p:spPr>
        <p:txBody>
          <a:bodyPr wrap="none" rtlCol="0">
            <a:spAutoFit/>
          </a:bodyPr>
          <a:lstStyle/>
          <a:p>
            <a:r>
              <a:rPr lang="en-US" sz="3600" b="1" dirty="0">
                <a:solidFill>
                  <a:srgbClr val="7030A0"/>
                </a:solidFill>
              </a:rPr>
              <a:t>ÔN NHẬN BIẾT HÌNH TRÒN</a:t>
            </a:r>
          </a:p>
        </p:txBody>
      </p:sp>
      <p:pic>
        <p:nvPicPr>
          <p:cNvPr id="4" name="Picture 3"/>
          <p:cNvPicPr>
            <a:picLocks noChangeAspect="1"/>
          </p:cNvPicPr>
          <p:nvPr/>
        </p:nvPicPr>
        <p:blipFill>
          <a:blip r:embed="rId13"/>
          <a:stretch>
            <a:fillRect/>
          </a:stretch>
        </p:blipFill>
        <p:spPr>
          <a:xfrm>
            <a:off x="625462" y="0"/>
            <a:ext cx="3051400" cy="2884486"/>
          </a:xfrm>
          <a:prstGeom prst="rect">
            <a:avLst/>
          </a:prstGeom>
        </p:spPr>
      </p:pic>
    </p:spTree>
    <p:extLst>
      <p:ext uri="{BB962C8B-B14F-4D97-AF65-F5344CB8AC3E}">
        <p14:creationId xmlns:p14="http://schemas.microsoft.com/office/powerpoint/2010/main" val="306112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8"/>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45" presetClass="exit" presetSubtype="0" fill="hold" nodeType="clickEffect">
                                  <p:stCondLst>
                                    <p:cond delay="0"/>
                                  </p:stCondLst>
                                  <p:childTnLst>
                                    <p:animEffect transition="out" filter="fade">
                                      <p:cBhvr>
                                        <p:cTn id="10" dur="2000"/>
                                        <p:tgtEl>
                                          <p:spTgt spid="14"/>
                                        </p:tgtEl>
                                      </p:cBhvr>
                                    </p:animEffect>
                                    <p:anim calcmode="lin" valueType="num">
                                      <p:cBhvr>
                                        <p:cTn id="11" dur="2000"/>
                                        <p:tgtEl>
                                          <p:spTgt spid="1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2" dur="2000"/>
                                        <p:tgtEl>
                                          <p:spTgt spid="14"/>
                                        </p:tgtEl>
                                        <p:attrNameLst>
                                          <p:attrName>ppt_h</p:attrName>
                                        </p:attrNameLst>
                                      </p:cBhvr>
                                      <p:tavLst>
                                        <p:tav tm="0">
                                          <p:val>
                                            <p:strVal val="ppt_h"/>
                                          </p:val>
                                        </p:tav>
                                        <p:tav tm="100000">
                                          <p:val>
                                            <p:strVal val="ppt_h"/>
                                          </p:val>
                                        </p:tav>
                                      </p:tavLst>
                                    </p:anim>
                                    <p:set>
                                      <p:cBhvr>
                                        <p:cTn id="13" dur="1" fill="hold">
                                          <p:stCondLst>
                                            <p:cond delay="1999"/>
                                          </p:stCondLst>
                                        </p:cTn>
                                        <p:tgtEl>
                                          <p:spTgt spid="1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5" presetClass="exit" presetSubtype="0" fill="hold" nodeType="clickEffect">
                                  <p:stCondLst>
                                    <p:cond delay="0"/>
                                  </p:stCondLst>
                                  <p:childTnLst>
                                    <p:animEffect transition="out" filter="fade">
                                      <p:cBhvr>
                                        <p:cTn id="17" dur="2000"/>
                                        <p:tgtEl>
                                          <p:spTgt spid="16"/>
                                        </p:tgtEl>
                                      </p:cBhvr>
                                    </p:animEffect>
                                    <p:anim calcmode="lin" valueType="num">
                                      <p:cBhvr>
                                        <p:cTn id="18" dur="2000"/>
                                        <p:tgtEl>
                                          <p:spTgt spid="1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9" dur="2000"/>
                                        <p:tgtEl>
                                          <p:spTgt spid="16"/>
                                        </p:tgtEl>
                                        <p:attrNameLst>
                                          <p:attrName>ppt_h</p:attrName>
                                        </p:attrNameLst>
                                      </p:cBhvr>
                                      <p:tavLst>
                                        <p:tav tm="0">
                                          <p:val>
                                            <p:strVal val="ppt_h"/>
                                          </p:val>
                                        </p:tav>
                                        <p:tav tm="100000">
                                          <p:val>
                                            <p:strVal val="ppt_h"/>
                                          </p:val>
                                        </p:tav>
                                      </p:tavLst>
                                    </p:anim>
                                    <p:set>
                                      <p:cBhvr>
                                        <p:cTn id="20" dur="1" fill="hold">
                                          <p:stCondLst>
                                            <p:cond delay="1999"/>
                                          </p:stCondLst>
                                        </p:cTn>
                                        <p:tgtEl>
                                          <p:spTgt spid="1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5" presetClass="exit" presetSubtype="0" fill="hold" nodeType="clickEffect">
                                  <p:stCondLst>
                                    <p:cond delay="0"/>
                                  </p:stCondLst>
                                  <p:childTnLst>
                                    <p:animEffect transition="out" filter="fade">
                                      <p:cBhvr>
                                        <p:cTn id="24" dur="2000"/>
                                        <p:tgtEl>
                                          <p:spTgt spid="15"/>
                                        </p:tgtEl>
                                      </p:cBhvr>
                                    </p:animEffect>
                                    <p:anim calcmode="lin" valueType="num">
                                      <p:cBhvr>
                                        <p:cTn id="25" dur="2000"/>
                                        <p:tgtEl>
                                          <p:spTgt spid="1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6" dur="2000"/>
                                        <p:tgtEl>
                                          <p:spTgt spid="15"/>
                                        </p:tgtEl>
                                        <p:attrNameLst>
                                          <p:attrName>ppt_h</p:attrName>
                                        </p:attrNameLst>
                                      </p:cBhvr>
                                      <p:tavLst>
                                        <p:tav tm="0">
                                          <p:val>
                                            <p:strVal val="ppt_h"/>
                                          </p:val>
                                        </p:tav>
                                        <p:tav tm="100000">
                                          <p:val>
                                            <p:strVal val="ppt_h"/>
                                          </p:val>
                                        </p:tav>
                                      </p:tavLst>
                                    </p:anim>
                                    <p:set>
                                      <p:cBhvr>
                                        <p:cTn id="27" dur="1" fill="hold">
                                          <p:stCondLst>
                                            <p:cond delay="1999"/>
                                          </p:stCondLst>
                                        </p:cTn>
                                        <p:tgtEl>
                                          <p:spTgt spid="1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mph" presetSubtype="0" fill="hold" nodeType="clickEffect">
                                  <p:stCondLst>
                                    <p:cond delay="0"/>
                                  </p:stCondLst>
                                  <p:childTnLst>
                                    <p:animScale>
                                      <p:cBhvr>
                                        <p:cTn id="31" dur="2000" fill="hold"/>
                                        <p:tgtEl>
                                          <p:spTgt spid="12"/>
                                        </p:tgtEl>
                                      </p:cBhvr>
                                      <p:by x="150000" y="150000"/>
                                    </p:animScale>
                                  </p:childTnLst>
                                </p:cTn>
                              </p:par>
                            </p:childTnLst>
                          </p:cTn>
                        </p:par>
                      </p:childTnLst>
                    </p:cTn>
                  </p:par>
                  <p:par>
                    <p:cTn id="32" fill="hold">
                      <p:stCondLst>
                        <p:cond delay="indefinite"/>
                      </p:stCondLst>
                      <p:childTnLst>
                        <p:par>
                          <p:cTn id="33" fill="hold">
                            <p:stCondLst>
                              <p:cond delay="0"/>
                            </p:stCondLst>
                            <p:childTnLst>
                              <p:par>
                                <p:cTn id="34" presetID="6" presetClass="emph" presetSubtype="0" fill="hold" nodeType="clickEffect">
                                  <p:stCondLst>
                                    <p:cond delay="0"/>
                                  </p:stCondLst>
                                  <p:childTnLst>
                                    <p:animScale>
                                      <p:cBhvr>
                                        <p:cTn id="35" dur="2000" fill="hold"/>
                                        <p:tgtEl>
                                          <p:spTgt spid="17"/>
                                        </p:tgtEl>
                                      </p:cBhvr>
                                      <p:by x="150000" y="150000"/>
                                    </p:animScale>
                                  </p:childTnLst>
                                </p:cTn>
                              </p:par>
                            </p:childTnLst>
                          </p:cTn>
                        </p:par>
                      </p:childTnLst>
                    </p:cTn>
                  </p:par>
                  <p:par>
                    <p:cTn id="36" fill="hold">
                      <p:stCondLst>
                        <p:cond delay="indefinite"/>
                      </p:stCondLst>
                      <p:childTnLst>
                        <p:par>
                          <p:cTn id="37" fill="hold">
                            <p:stCondLst>
                              <p:cond delay="0"/>
                            </p:stCondLst>
                            <p:childTnLst>
                              <p:par>
                                <p:cTn id="38" presetID="6" presetClass="emph" presetSubtype="0" fill="hold" nodeType="clickEffect">
                                  <p:stCondLst>
                                    <p:cond delay="0"/>
                                  </p:stCondLst>
                                  <p:childTnLst>
                                    <p:animScale>
                                      <p:cBhvr>
                                        <p:cTn id="39" dur="20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7416800" y="2438400"/>
            <a:ext cx="6050198" cy="923330"/>
          </a:xfrm>
          <a:prstGeom prst="rect">
            <a:avLst/>
          </a:prstGeom>
          <a:noFill/>
        </p:spPr>
        <p:txBody>
          <a:bodyPr wrap="square" rtlCol="0">
            <a:spAutoFit/>
          </a:bodyPr>
          <a:lstStyle/>
          <a:p>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 roman"/>
              </a:rPr>
              <a:t>THÍ NGHIỆM </a:t>
            </a:r>
          </a:p>
        </p:txBody>
      </p:sp>
      <p:sp>
        <p:nvSpPr>
          <p:cNvPr id="6" name="Rectangle 5"/>
          <p:cNvSpPr/>
          <p:nvPr/>
        </p:nvSpPr>
        <p:spPr>
          <a:xfrm>
            <a:off x="4673600" y="5410200"/>
            <a:ext cx="11137985" cy="1200329"/>
          </a:xfrm>
          <a:prstGeom prst="rect">
            <a:avLst/>
          </a:prstGeom>
          <a:noFill/>
        </p:spPr>
        <p:txBody>
          <a:bodyPr wrap="none" lIns="91440" tIns="45720" rIns="91440" bIns="45720">
            <a:prstTxWarp prst="textArchUp">
              <a:avLst/>
            </a:prstTxWarp>
            <a:spAutoFit/>
          </a:bodyPr>
          <a:lstStyle/>
          <a:p>
            <a:pPr algn="ctr"/>
            <a:r>
              <a:rPr lang="en-US" sz="7200" b="1" cap="none" spc="0" dirty="0">
                <a:ln w="12700">
                  <a:solidFill>
                    <a:srgbClr val="FF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haroni" panose="02010803020104030203" pitchFamily="2" charset="-79"/>
                <a:cs typeface="Aharoni" panose="02010803020104030203" pitchFamily="2" charset="-79"/>
              </a:rPr>
              <a:t>KẸO BẢY SẮC CẦU VỒNG</a:t>
            </a:r>
          </a:p>
        </p:txBody>
      </p:sp>
    </p:spTree>
    <p:extLst>
      <p:ext uri="{BB962C8B-B14F-4D97-AF65-F5344CB8AC3E}">
        <p14:creationId xmlns:p14="http://schemas.microsoft.com/office/powerpoint/2010/main" val="2115628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Rounded Rectangle 1"/>
          <p:cNvSpPr/>
          <p:nvPr/>
        </p:nvSpPr>
        <p:spPr>
          <a:xfrm>
            <a:off x="9169400" y="1219200"/>
            <a:ext cx="52578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CHUẨN BỊ </a:t>
            </a:r>
          </a:p>
        </p:txBody>
      </p:sp>
      <p:pic>
        <p:nvPicPr>
          <p:cNvPr id="3" name="Picture 2"/>
          <p:cNvPicPr>
            <a:picLocks noChangeAspect="1"/>
          </p:cNvPicPr>
          <p:nvPr/>
        </p:nvPicPr>
        <p:blipFill rotWithShape="1">
          <a:blip r:embed="rId3"/>
          <a:srcRect t="9756" b="17073"/>
          <a:stretch/>
        </p:blipFill>
        <p:spPr>
          <a:xfrm>
            <a:off x="9550400" y="2667000"/>
            <a:ext cx="3962400" cy="2899317"/>
          </a:xfrm>
          <a:prstGeom prst="rect">
            <a:avLst/>
          </a:prstGeom>
        </p:spPr>
      </p:pic>
      <p:pic>
        <p:nvPicPr>
          <p:cNvPr id="4" name="Picture 3"/>
          <p:cNvPicPr>
            <a:picLocks noChangeAspect="1"/>
          </p:cNvPicPr>
          <p:nvPr/>
        </p:nvPicPr>
        <p:blipFill>
          <a:blip r:embed="rId4"/>
          <a:stretch>
            <a:fillRect/>
          </a:stretch>
        </p:blipFill>
        <p:spPr>
          <a:xfrm>
            <a:off x="5583116" y="6781800"/>
            <a:ext cx="3705469" cy="2857500"/>
          </a:xfrm>
          <a:prstGeom prst="rect">
            <a:avLst/>
          </a:prstGeom>
        </p:spPr>
      </p:pic>
      <p:pic>
        <p:nvPicPr>
          <p:cNvPr id="5" name="Picture 4"/>
          <p:cNvPicPr>
            <a:picLocks noChangeAspect="1"/>
          </p:cNvPicPr>
          <p:nvPr/>
        </p:nvPicPr>
        <p:blipFill rotWithShape="1">
          <a:blip r:embed="rId5"/>
          <a:srcRect t="20100" b="21609"/>
          <a:stretch/>
        </p:blipFill>
        <p:spPr>
          <a:xfrm>
            <a:off x="13131799" y="6781800"/>
            <a:ext cx="4335517" cy="2857500"/>
          </a:xfrm>
          <a:prstGeom prst="rect">
            <a:avLst/>
          </a:prstGeom>
        </p:spPr>
      </p:pic>
      <p:sp>
        <p:nvSpPr>
          <p:cNvPr id="6" name="TextBox 5"/>
          <p:cNvSpPr txBox="1"/>
          <p:nvPr/>
        </p:nvSpPr>
        <p:spPr>
          <a:xfrm>
            <a:off x="10046193" y="5670299"/>
            <a:ext cx="3169586" cy="400110"/>
          </a:xfrm>
          <a:prstGeom prst="rect">
            <a:avLst/>
          </a:prstGeom>
          <a:noFill/>
        </p:spPr>
        <p:txBody>
          <a:bodyPr wrap="none" rtlCol="0">
            <a:spAutoFit/>
          </a:bodyPr>
          <a:lstStyle/>
          <a:p>
            <a:r>
              <a:rPr lang="en-US" sz="2000" b="1" dirty="0">
                <a:latin typeface="Time roman"/>
              </a:rPr>
              <a:t>KẸO SÔCOLA MÀU SẮC</a:t>
            </a:r>
          </a:p>
        </p:txBody>
      </p:sp>
      <p:sp>
        <p:nvSpPr>
          <p:cNvPr id="7" name="TextBox 6"/>
          <p:cNvSpPr txBox="1"/>
          <p:nvPr/>
        </p:nvSpPr>
        <p:spPr>
          <a:xfrm>
            <a:off x="6426200" y="9857601"/>
            <a:ext cx="1552220" cy="461665"/>
          </a:xfrm>
          <a:prstGeom prst="rect">
            <a:avLst/>
          </a:prstGeom>
          <a:noFill/>
        </p:spPr>
        <p:txBody>
          <a:bodyPr wrap="none" rtlCol="0">
            <a:spAutoFit/>
          </a:bodyPr>
          <a:lstStyle/>
          <a:p>
            <a:r>
              <a:rPr lang="en-US" sz="2400" b="1" dirty="0"/>
              <a:t>NƯỚC LỌC</a:t>
            </a:r>
          </a:p>
        </p:txBody>
      </p:sp>
      <p:sp>
        <p:nvSpPr>
          <p:cNvPr id="8" name="TextBox 7"/>
          <p:cNvSpPr txBox="1"/>
          <p:nvPr/>
        </p:nvSpPr>
        <p:spPr>
          <a:xfrm>
            <a:off x="14279085" y="9857601"/>
            <a:ext cx="2040943" cy="461665"/>
          </a:xfrm>
          <a:prstGeom prst="rect">
            <a:avLst/>
          </a:prstGeom>
          <a:noFill/>
        </p:spPr>
        <p:txBody>
          <a:bodyPr wrap="none" rtlCol="0">
            <a:spAutoFit/>
          </a:bodyPr>
          <a:lstStyle/>
          <a:p>
            <a:r>
              <a:rPr lang="en-US" sz="2400" b="1" dirty="0"/>
              <a:t>ĐĨA SÂU LÒNG</a:t>
            </a:r>
          </a:p>
        </p:txBody>
      </p:sp>
    </p:spTree>
    <p:extLst>
      <p:ext uri="{BB962C8B-B14F-4D97-AF65-F5344CB8AC3E}">
        <p14:creationId xmlns:p14="http://schemas.microsoft.com/office/powerpoint/2010/main" val="4074442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6731000" y="304800"/>
            <a:ext cx="4174348" cy="461665"/>
          </a:xfrm>
          <a:prstGeom prst="rect">
            <a:avLst/>
          </a:prstGeom>
          <a:noFill/>
        </p:spPr>
        <p:txBody>
          <a:bodyPr wrap="none" rtlCol="0">
            <a:spAutoFit/>
          </a:bodyPr>
          <a:lstStyle/>
          <a:p>
            <a:r>
              <a:rPr lang="en-US" sz="2400" b="1" dirty="0">
                <a:solidFill>
                  <a:srgbClr val="FF0000"/>
                </a:solidFill>
              </a:rPr>
              <a:t>HƯỚNG DẪN LÀM THÍ NGHIỆM</a:t>
            </a:r>
          </a:p>
        </p:txBody>
      </p:sp>
      <p:pic>
        <p:nvPicPr>
          <p:cNvPr id="3" name="Kẹo Socola - Làm Thí Nghiệm Kẹo 7 Sắc Cầu Vồng ❤ Bốp Kids TV (video-conver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64308" y="1143000"/>
            <a:ext cx="18063492" cy="9829800"/>
          </a:xfrm>
          <a:prstGeom prst="rect">
            <a:avLst/>
          </a:prstGeom>
        </p:spPr>
      </p:pic>
    </p:spTree>
    <p:extLst>
      <p:ext uri="{BB962C8B-B14F-4D97-AF65-F5344CB8AC3E}">
        <p14:creationId xmlns:p14="http://schemas.microsoft.com/office/powerpoint/2010/main" val="318615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4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243402101"/>
  <p:tag name="MMPROD_NEXTUNIQUEID" val="10009"/>
  <p:tag name="MMPROD_UIDATA" val="&lt;database version=&quot;10.0&quot;&gt;&lt;object type=&quot;1&quot; unique_id=&quot;10001&quot;&gt;&lt;object type=&quot;2&quot; unique_id=&quot;10002&quot;&gt;&lt;object type=&quot;3&quot; unique_id=&quot;10004&quot;&gt;&lt;property id=&quot;20148&quot; value=&quot;5&quot;/&gt;&lt;property id=&quot;20300&quot; value=&quot;Slide 2 - &amp;quot;Vận động theo bài hát: One Little Finger &amp;quot;&quot;/&gt;&lt;property id=&quot;20307&quot; value=&quot;265&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10&quot;&gt;&lt;property id=&quot;20148&quot; value=&quot;5&quot;/&gt;&lt;property id=&quot;20300&quot; value=&quot;Slide 6 - &amp;quot;Âm Nhạc: Cái mũi&amp;quot;&quot;/&gt;&lt;property id=&quot;20307&quot; value=&quot;263&quot;/&gt;&lt;/object&gt;&lt;object type=&quot;3&quot; unique_id=&quot;10011&quot;&gt;&lt;property id=&quot;20148&quot; value=&quot;5&quot;/&gt;&lt;property id=&quot;20300&quot; value=&quot;Slide 7&quot;/&gt;&lt;property id=&quot;20307&quot; value=&quot;264&quot;/&gt;&lt;/object&gt;&lt;object type=&quot;3&quot; unique_id=&quot;10144&quot;&gt;&lt;property id=&quot;20148&quot; value=&quot;5&quot;/&gt;&lt;property id=&quot;20300&quot; value=&quot;Slide 1&quot;/&gt;&lt;property id=&quot;20307&quot; value=&quot;266&quot;/&gt;&lt;/object&gt;&lt;/object&gt;&lt;object type=&quot;8&quot; unique_id=&quot;10022&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767</TotalTime>
  <Words>110</Words>
  <Application>Microsoft Office PowerPoint</Application>
  <PresentationFormat>Custom</PresentationFormat>
  <Paragraphs>23</Paragraphs>
  <Slides>11</Slides>
  <Notes>1</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.VnArial</vt:lpstr>
      <vt:lpstr>Aharoni</vt:lpstr>
      <vt:lpstr>Arial</vt:lpstr>
      <vt:lpstr>Times New Roman</vt:lpstr>
      <vt:lpstr>Calibri</vt:lpstr>
      <vt:lpstr>Time roman</vt:lpstr>
      <vt:lpstr>Office Theme</vt:lpstr>
      <vt:lpstr>PowerPoint Presentation</vt:lpstr>
      <vt:lpstr>Vận động theo bài hát: The sun</vt:lpstr>
      <vt:lpstr>Bài thơ: Con cua</vt:lpstr>
      <vt:lpstr>PowerPoint Presentation</vt:lpstr>
      <vt:lpstr>PowerPoint Presentation</vt:lpstr>
      <vt:lpstr>PowerPoint Presentation</vt:lpstr>
      <vt:lpstr>PowerPoint Presentation</vt:lpstr>
      <vt:lpstr>PowerPoint Presentation</vt:lpstr>
      <vt:lpstr>PowerPoint Presentation</vt:lpstr>
      <vt:lpstr>Âm Nhạc: Mời bạn ăn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MNĐT Việt Hưng- một ngôi trường học tập An toàn - Tôn trọng - Yêu thương luôn sẵn sàng chào đón các con. Tại đây, các con được cùng cô và các bạn học tập, vui chơi, khám phá những trải nghiệm, kiến thức, kỹ năng cần thiết thông qua các hoạt động hàng</dc:title>
  <dc:creator>admin</dc:creator>
  <cp:lastModifiedBy>Dell</cp:lastModifiedBy>
  <cp:revision>66</cp:revision>
  <dcterms:created xsi:type="dcterms:W3CDTF">2006-08-16T00:00:00Z</dcterms:created>
  <dcterms:modified xsi:type="dcterms:W3CDTF">2023-06-19T14:48:14Z</dcterms:modified>
  <dc:identifier>DAEm_Bdi19k</dc:identifier>
</cp:coreProperties>
</file>