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46" r:id="rId2"/>
    <p:sldId id="286" r:id="rId3"/>
    <p:sldId id="327" r:id="rId4"/>
    <p:sldId id="288" r:id="rId5"/>
    <p:sldId id="290" r:id="rId6"/>
    <p:sldId id="334" r:id="rId7"/>
    <p:sldId id="295" r:id="rId8"/>
    <p:sldId id="297" r:id="rId9"/>
    <p:sldId id="298" r:id="rId10"/>
    <p:sldId id="300" r:id="rId11"/>
    <p:sldId id="301" r:id="rId12"/>
    <p:sldId id="303" r:id="rId13"/>
    <p:sldId id="305" r:id="rId14"/>
    <p:sldId id="344" r:id="rId15"/>
    <p:sldId id="341" r:id="rId16"/>
    <p:sldId id="307" r:id="rId17"/>
    <p:sldId id="311" r:id="rId18"/>
    <p:sldId id="323" r:id="rId19"/>
    <p:sldId id="310" r:id="rId20"/>
    <p:sldId id="343" r:id="rId21"/>
    <p:sldId id="342" r:id="rId22"/>
    <p:sldId id="33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00"/>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2" autoAdjust="0"/>
    <p:restoredTop sz="94660"/>
  </p:normalViewPr>
  <p:slideViewPr>
    <p:cSldViewPr snapToGrid="0">
      <p:cViewPr varScale="1">
        <p:scale>
          <a:sx n="103" d="100"/>
          <a:sy n="103" d="100"/>
        </p:scale>
        <p:origin x="114" y="102"/>
      </p:cViewPr>
      <p:guideLst/>
    </p:cSldViewPr>
  </p:slideViewPr>
  <p:notesTextViewPr>
    <p:cViewPr>
      <p:scale>
        <a:sx n="1" d="1"/>
        <a:sy n="1" d="1"/>
      </p:scale>
      <p:origin x="0" y="0"/>
    </p:cViewPr>
  </p:notesTextViewPr>
  <p:sorterViewPr>
    <p:cViewPr>
      <p:scale>
        <a:sx n="100" d="100"/>
        <a:sy n="100" d="100"/>
      </p:scale>
      <p:origin x="0" y="-80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7744140"/>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05503140"/>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49168964"/>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256690188"/>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010571340"/>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976921133"/>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7/13/2023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17450122"/>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7/13/2023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549303630"/>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7/13/2023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41021105"/>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283323622"/>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15099105"/>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7/13/2023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277456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image" Target="../media/image28.jp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6.xml"/><Relationship Id="rId7" Type="http://schemas.openxmlformats.org/officeDocument/2006/relationships/image" Target="../media/image3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png"/><Relationship Id="rId5" Type="http://schemas.openxmlformats.org/officeDocument/2006/relationships/image" Target="../media/image34.png"/><Relationship Id="rId4" Type="http://schemas.openxmlformats.org/officeDocument/2006/relationships/image" Target="../media/image33.jp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6.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3">
            <a:extLst>
              <a:ext uri="{FF2B5EF4-FFF2-40B4-BE49-F238E27FC236}">
                <a16:creationId xmlns:a16="http://schemas.microsoft.com/office/drawing/2014/main" id="{560950C3-BA7E-49EF-9AC3-EDD299311CCD}"/>
              </a:ext>
            </a:extLst>
          </p:cNvPr>
          <p:cNvSpPr txBox="1">
            <a:spLocks noChangeArrowheads="1"/>
          </p:cNvSpPr>
          <p:nvPr/>
        </p:nvSpPr>
        <p:spPr bwMode="auto">
          <a:xfrm>
            <a:off x="0" y="947514"/>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r>
              <a:rPr lang="en-US" altLang="en-US" sz="2400" b="1" dirty="0" err="1">
                <a:solidFill>
                  <a:srgbClr val="0000FF"/>
                </a:solidFill>
                <a:latin typeface="Times New Roman" panose="02020603050405020304" pitchFamily="18" charset="0"/>
                <a:cs typeface="Times New Roman" panose="02020603050405020304" pitchFamily="18" charset="0"/>
              </a:rPr>
              <a:t>PHÒNG</a:t>
            </a:r>
            <a:r>
              <a:rPr lang="en-US" altLang="en-US" sz="2400" b="1" dirty="0">
                <a:solidFill>
                  <a:srgbClr val="0000FF"/>
                </a:solidFill>
                <a:latin typeface="Times New Roman" panose="02020603050405020304" pitchFamily="18" charset="0"/>
                <a:cs typeface="Times New Roman" panose="02020603050405020304" pitchFamily="18" charset="0"/>
              </a:rPr>
              <a:t> GD &amp; </a:t>
            </a:r>
            <a:r>
              <a:rPr lang="en-US" altLang="en-US" sz="2400" b="1" dirty="0" err="1">
                <a:solidFill>
                  <a:srgbClr val="0000FF"/>
                </a:solidFill>
                <a:latin typeface="Times New Roman" panose="02020603050405020304" pitchFamily="18" charset="0"/>
                <a:cs typeface="Times New Roman" panose="02020603050405020304" pitchFamily="18" charset="0"/>
              </a:rPr>
              <a:t>ĐT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QUẬN</a:t>
            </a:r>
            <a:r>
              <a:rPr lang="en-US" altLang="en-US" sz="2400" b="1" dirty="0">
                <a:solidFill>
                  <a:srgbClr val="0000FF"/>
                </a:solidFill>
                <a:latin typeface="Times New Roman" panose="02020603050405020304" pitchFamily="18" charset="0"/>
                <a:cs typeface="Times New Roman" panose="02020603050405020304" pitchFamily="18" charset="0"/>
              </a:rPr>
              <a:t> LONG </a:t>
            </a:r>
            <a:r>
              <a:rPr lang="en-US" altLang="en-US" sz="2400" b="1" dirty="0" err="1">
                <a:solidFill>
                  <a:srgbClr val="0000FF"/>
                </a:solidFill>
                <a:latin typeface="Times New Roman" panose="02020603050405020304" pitchFamily="18" charset="0"/>
                <a:cs typeface="Times New Roman" panose="02020603050405020304" pitchFamily="18" charset="0"/>
              </a:rPr>
              <a:t>BIÊN</a:t>
            </a:r>
            <a:endParaRPr lang="en-US" altLang="en-US" sz="2400" b="1" dirty="0">
              <a:solidFill>
                <a:srgbClr val="0000FF"/>
              </a:solidFill>
              <a:latin typeface="Times New Roman" panose="02020603050405020304" pitchFamily="18" charset="0"/>
              <a:cs typeface="Times New Roman" panose="02020603050405020304" pitchFamily="18" charset="0"/>
            </a:endParaRPr>
          </a:p>
          <a:p>
            <a:pPr algn="ctr">
              <a:spcBef>
                <a:spcPct val="0"/>
              </a:spcBef>
              <a:buFontTx/>
              <a:buNone/>
            </a:pPr>
            <a:r>
              <a:rPr lang="en-US" altLang="en-US" sz="2400" b="1" dirty="0" err="1">
                <a:solidFill>
                  <a:srgbClr val="0000FF"/>
                </a:solidFill>
                <a:latin typeface="Times New Roman" panose="02020603050405020304" pitchFamily="18" charset="0"/>
                <a:cs typeface="Times New Roman" panose="02020603050405020304" pitchFamily="18" charset="0"/>
              </a:rPr>
              <a:t>TRƯỜNG</a:t>
            </a:r>
            <a:r>
              <a:rPr lang="en-US" altLang="en-US" sz="2400" b="1" dirty="0">
                <a:solidFill>
                  <a:srgbClr val="0000FF"/>
                </a:solidFill>
                <a:latin typeface="Times New Roman" panose="02020603050405020304" pitchFamily="18" charset="0"/>
                <a:cs typeface="Times New Roman" panose="02020603050405020304" pitchFamily="18" charset="0"/>
              </a:rPr>
              <a:t> MN </a:t>
            </a:r>
            <a:r>
              <a:rPr lang="en-US" altLang="en-US" sz="2400" b="1" dirty="0" err="1">
                <a:solidFill>
                  <a:srgbClr val="0000FF"/>
                </a:solidFill>
                <a:latin typeface="Times New Roman" panose="02020603050405020304" pitchFamily="18" charset="0"/>
                <a:cs typeface="Times New Roman" panose="02020603050405020304" pitchFamily="18" charset="0"/>
              </a:rPr>
              <a:t>HOA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HƯỚNG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DƯƠNG</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4" name="TextBox 11">
            <a:extLst>
              <a:ext uri="{FF2B5EF4-FFF2-40B4-BE49-F238E27FC236}">
                <a16:creationId xmlns:a16="http://schemas.microsoft.com/office/drawing/2014/main" id="{166B575A-AC8E-4CB2-8F7F-B47B043A8F29}"/>
              </a:ext>
            </a:extLst>
          </p:cNvPr>
          <p:cNvSpPr txBox="1">
            <a:spLocks noChangeArrowheads="1"/>
          </p:cNvSpPr>
          <p:nvPr/>
        </p:nvSpPr>
        <p:spPr bwMode="auto">
          <a:xfrm>
            <a:off x="0" y="3282975"/>
            <a:ext cx="12192000"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r>
              <a:rPr lang="en-US" altLang="en-US" sz="4800" b="1" dirty="0" err="1" smtClean="0">
                <a:solidFill>
                  <a:srgbClr val="FF0000"/>
                </a:solidFill>
                <a:latin typeface="Times New Roman" panose="02020603050405020304" pitchFamily="18" charset="0"/>
                <a:cs typeface="Times New Roman" panose="02020603050405020304" pitchFamily="18" charset="0"/>
              </a:rPr>
              <a:t>Trò</a:t>
            </a:r>
            <a:r>
              <a:rPr lang="en-US" altLang="en-US" sz="4800" b="1" dirty="0" smtClean="0">
                <a:solidFill>
                  <a:srgbClr val="FF0000"/>
                </a:solidFill>
                <a:latin typeface="Times New Roman" panose="02020603050405020304" pitchFamily="18" charset="0"/>
                <a:cs typeface="Times New Roman" panose="02020603050405020304" pitchFamily="18" charset="0"/>
              </a:rPr>
              <a:t> </a:t>
            </a:r>
            <a:r>
              <a:rPr lang="en-US" altLang="en-US" sz="4800" b="1" dirty="0" err="1" smtClean="0">
                <a:solidFill>
                  <a:srgbClr val="FF0000"/>
                </a:solidFill>
                <a:latin typeface="Times New Roman" panose="02020603050405020304" pitchFamily="18" charset="0"/>
                <a:cs typeface="Times New Roman" panose="02020603050405020304" pitchFamily="18" charset="0"/>
              </a:rPr>
              <a:t>chơi</a:t>
            </a:r>
            <a:r>
              <a:rPr lang="en-US" altLang="en-US" sz="4800" b="1" dirty="0" smtClean="0">
                <a:solidFill>
                  <a:srgbClr val="FF0000"/>
                </a:solidFill>
                <a:latin typeface="Times New Roman" panose="02020603050405020304" pitchFamily="18" charset="0"/>
                <a:cs typeface="Times New Roman" panose="02020603050405020304" pitchFamily="18" charset="0"/>
              </a:rPr>
              <a:t> </a:t>
            </a:r>
            <a:r>
              <a:rPr lang="en-US" altLang="en-US" sz="4800" b="1" dirty="0" err="1" smtClean="0">
                <a:solidFill>
                  <a:srgbClr val="FF0000"/>
                </a:solidFill>
                <a:latin typeface="Times New Roman" panose="02020603050405020304" pitchFamily="18" charset="0"/>
                <a:cs typeface="Times New Roman" panose="02020603050405020304" pitchFamily="18" charset="0"/>
              </a:rPr>
              <a:t>với</a:t>
            </a:r>
            <a:r>
              <a:rPr lang="en-US" altLang="en-US" sz="4800" b="1" dirty="0" smtClean="0">
                <a:solidFill>
                  <a:srgbClr val="FF0000"/>
                </a:solidFill>
                <a:latin typeface="Times New Roman" panose="02020603050405020304" pitchFamily="18" charset="0"/>
                <a:cs typeface="Times New Roman" panose="02020603050405020304" pitchFamily="18" charset="0"/>
              </a:rPr>
              <a:t> </a:t>
            </a:r>
            <a:r>
              <a:rPr lang="en-US" altLang="en-US" sz="4800" b="1" dirty="0" err="1" smtClean="0">
                <a:solidFill>
                  <a:srgbClr val="FF0000"/>
                </a:solidFill>
                <a:latin typeface="Times New Roman" panose="02020603050405020304" pitchFamily="18" charset="0"/>
                <a:cs typeface="Times New Roman" panose="02020603050405020304" pitchFamily="18" charset="0"/>
              </a:rPr>
              <a:t>chữ</a:t>
            </a:r>
            <a:r>
              <a:rPr lang="en-US" altLang="en-US" sz="4800" b="1" dirty="0" smtClean="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viết</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a:solidFill>
                  <a:srgbClr val="FF0000"/>
                </a:solidFill>
                <a:latin typeface=".VnAvant" panose="020B7200000000000000" pitchFamily="34" charset="0"/>
                <a:cs typeface="Times New Roman" panose="02020603050405020304" pitchFamily="18" charset="0"/>
              </a:rPr>
              <a:t>p - q </a:t>
            </a:r>
          </a:p>
          <a:p>
            <a:pPr algn="ctr">
              <a:spcBef>
                <a:spcPct val="0"/>
              </a:spcBef>
              <a:buFontTx/>
              <a:buNone/>
            </a:pPr>
            <a:r>
              <a:rPr lang="en-US" altLang="en-US" sz="3600" b="1" dirty="0" err="1">
                <a:solidFill>
                  <a:srgbClr val="0000FF"/>
                </a:solidFill>
                <a:latin typeface="Times New Roman" panose="02020603050405020304" pitchFamily="18" charset="0"/>
                <a:cs typeface="Times New Roman" panose="02020603050405020304" pitchFamily="18" charset="0"/>
              </a:rPr>
              <a:t>Lớp</a:t>
            </a:r>
            <a:r>
              <a:rPr lang="en-US" altLang="en-US" sz="3600" b="1" dirty="0">
                <a:solidFill>
                  <a:srgbClr val="0000FF"/>
                </a:solidFill>
                <a:latin typeface="Times New Roman" panose="02020603050405020304" pitchFamily="18" charset="0"/>
                <a:cs typeface="Times New Roman" panose="02020603050405020304" pitchFamily="18" charset="0"/>
              </a:rPr>
              <a:t>: MGL </a:t>
            </a:r>
            <a:r>
              <a:rPr lang="en-US" altLang="en-US" sz="3600" b="1" dirty="0" smtClean="0">
                <a:solidFill>
                  <a:srgbClr val="0000FF"/>
                </a:solidFill>
                <a:latin typeface="Times New Roman" panose="02020603050405020304" pitchFamily="18" charset="0"/>
                <a:cs typeface="Times New Roman" panose="02020603050405020304" pitchFamily="18" charset="0"/>
              </a:rPr>
              <a:t>A</a:t>
            </a:r>
            <a:r>
              <a:rPr lang="en-US" altLang="en-US" sz="3600" b="1" dirty="0">
                <a:solidFill>
                  <a:srgbClr val="0000FF"/>
                </a:solidFill>
                <a:latin typeface="Times New Roman" panose="02020603050405020304" pitchFamily="18" charset="0"/>
                <a:cs typeface="Times New Roman" panose="02020603050405020304" pitchFamily="18" charset="0"/>
              </a:rPr>
              <a:t>3</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
        <p:nvSpPr>
          <p:cNvPr id="5" name="Text Box 205">
            <a:extLst>
              <a:ext uri="{FF2B5EF4-FFF2-40B4-BE49-F238E27FC236}">
                <a16:creationId xmlns:a16="http://schemas.microsoft.com/office/drawing/2014/main" id="{19B66915-C35B-4A9C-A02F-F7EB915020E0}"/>
              </a:ext>
            </a:extLst>
          </p:cNvPr>
          <p:cNvSpPr txBox="1">
            <a:spLocks noChangeArrowheads="1"/>
          </p:cNvSpPr>
          <p:nvPr/>
        </p:nvSpPr>
        <p:spPr bwMode="auto">
          <a:xfrm>
            <a:off x="2873629" y="5189220"/>
            <a:ext cx="60404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50000"/>
              </a:spcBef>
              <a:buFontTx/>
              <a:buNone/>
            </a:pPr>
            <a:r>
              <a:rPr lang="en-US" altLang="en-US" sz="3200" b="1" dirty="0" err="1">
                <a:solidFill>
                  <a:srgbClr val="0000FF"/>
                </a:solidFill>
                <a:latin typeface=".VnAvant" panose="020B7200000000000000" pitchFamily="34" charset="0"/>
              </a:rPr>
              <a:t>Løa</a:t>
            </a:r>
            <a:r>
              <a:rPr lang="en-US" altLang="en-US" sz="3200" b="1" dirty="0">
                <a:solidFill>
                  <a:srgbClr val="0000FF"/>
                </a:solidFill>
                <a:latin typeface=".VnAvant" panose="020B7200000000000000" pitchFamily="34" charset="0"/>
              </a:rPr>
              <a:t> </a:t>
            </a:r>
            <a:r>
              <a:rPr lang="en-US" altLang="en-US" sz="3200" b="1" dirty="0" err="1">
                <a:solidFill>
                  <a:srgbClr val="0000FF"/>
                </a:solidFill>
                <a:latin typeface=".VnAvant" panose="020B7200000000000000" pitchFamily="34" charset="0"/>
              </a:rPr>
              <a:t>tuæi</a:t>
            </a:r>
            <a:r>
              <a:rPr lang="en-US" altLang="en-US" sz="3200" b="1" dirty="0">
                <a:solidFill>
                  <a:srgbClr val="0000FF"/>
                </a:solidFill>
                <a:latin typeface=".VnAvant" panose="020B7200000000000000" pitchFamily="34" charset="0"/>
              </a:rPr>
              <a:t> : 5-6 </a:t>
            </a:r>
            <a:r>
              <a:rPr lang="en-US" altLang="en-US" sz="3200" b="1" dirty="0" err="1">
                <a:solidFill>
                  <a:srgbClr val="0000FF"/>
                </a:solidFill>
                <a:latin typeface=".VnAvant" panose="020B7200000000000000" pitchFamily="34" charset="0"/>
              </a:rPr>
              <a:t>tuæi</a:t>
            </a:r>
            <a:endParaRPr lang="en-US" altLang="en-US" sz="3200" b="1" dirty="0">
              <a:solidFill>
                <a:srgbClr val="0000FF"/>
              </a:solidFill>
              <a:latin typeface=".VnAvant" panose="020B7200000000000000" pitchFamily="34" charset="0"/>
            </a:endParaRPr>
          </a:p>
        </p:txBody>
      </p:sp>
      <p:pic>
        <p:nvPicPr>
          <p:cNvPr id="6" name="Picture 5" descr="A picture containing text, plant, sunflower, flower&#10;&#10;Description automatically generated">
            <a:extLst>
              <a:ext uri="{FF2B5EF4-FFF2-40B4-BE49-F238E27FC236}">
                <a16:creationId xmlns:a16="http://schemas.microsoft.com/office/drawing/2014/main" id="{1E28C0D2-6763-454E-91D2-8AD1BC112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669" y="2036619"/>
            <a:ext cx="1246356" cy="1246356"/>
          </a:xfrm>
          <a:prstGeom prst="rect">
            <a:avLst/>
          </a:prstGeom>
        </p:spPr>
      </p:pic>
    </p:spTree>
    <p:extLst>
      <p:ext uri="{BB962C8B-B14F-4D97-AF65-F5344CB8AC3E}">
        <p14:creationId xmlns:p14="http://schemas.microsoft.com/office/powerpoint/2010/main" val="3350148381"/>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3557080" y="-1482383"/>
            <a:ext cx="4418197" cy="7786747"/>
          </a:xfrm>
          <a:prstGeom prst="rect">
            <a:avLst/>
          </a:prstGeom>
        </p:spPr>
        <p:txBody>
          <a:bodyPr wrap="none">
            <a:spAutoFit/>
          </a:bodyPr>
          <a:lstStyle/>
          <a:p>
            <a:r>
              <a:rPr lang="vi-VN" sz="50000" b="1" dirty="0">
                <a:solidFill>
                  <a:srgbClr val="FF0000"/>
                </a:solidFill>
                <a:latin typeface=".VnAvant" panose="020B7200000000000000" pitchFamily="34" charset="0"/>
              </a:rPr>
              <a:t>q</a:t>
            </a:r>
            <a:endParaRPr lang="en-US" sz="500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3304095907"/>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Donut 3"/>
          <p:cNvSpPr/>
          <p:nvPr/>
        </p:nvSpPr>
        <p:spPr>
          <a:xfrm>
            <a:off x="4115233" y="928254"/>
            <a:ext cx="3149311" cy="3239231"/>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5" name="Rectangle 4"/>
          <p:cNvSpPr/>
          <p:nvPr/>
        </p:nvSpPr>
        <p:spPr>
          <a:xfrm>
            <a:off x="6525199" y="1030432"/>
            <a:ext cx="739345" cy="451744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Donut 7"/>
          <p:cNvSpPr/>
          <p:nvPr/>
        </p:nvSpPr>
        <p:spPr>
          <a:xfrm>
            <a:off x="4115233" y="928254"/>
            <a:ext cx="3149311" cy="3239231"/>
          </a:xfrm>
          <a:prstGeom prst="don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9" name="Rectangle 8"/>
          <p:cNvSpPr/>
          <p:nvPr/>
        </p:nvSpPr>
        <p:spPr>
          <a:xfrm>
            <a:off x="6525198" y="1041552"/>
            <a:ext cx="739345" cy="451744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13807427"/>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6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3"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2" animBg="1"/>
      <p:bldP spid="8" grpId="3"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2950" y="0"/>
            <a:ext cx="10515600" cy="1325563"/>
          </a:xfrm>
        </p:spPr>
        <p:txBody>
          <a:bodyPr/>
          <a:lstStyle/>
          <a:p>
            <a:pPr algn="ctr"/>
            <a:r>
              <a:rPr lang="vi-VN" dirty="0"/>
              <a:t>Giới thiệu các kiểu chữ</a:t>
            </a:r>
          </a:p>
        </p:txBody>
      </p:sp>
      <p:pic>
        <p:nvPicPr>
          <p:cNvPr id="5" name="Picture 4"/>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422683" y="1589965"/>
            <a:ext cx="4405498" cy="400019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455" y="1854367"/>
            <a:ext cx="2638793" cy="4000192"/>
          </a:xfrm>
          <a:prstGeom prst="rect">
            <a:avLst/>
          </a:prstGeom>
        </p:spPr>
      </p:pic>
      <p:sp>
        <p:nvSpPr>
          <p:cNvPr id="8" name="Rounded Rectangle 7"/>
          <p:cNvSpPr/>
          <p:nvPr/>
        </p:nvSpPr>
        <p:spPr>
          <a:xfrm>
            <a:off x="-856422" y="-592207"/>
            <a:ext cx="4572000" cy="65151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300" b="1" dirty="0">
                <a:solidFill>
                  <a:srgbClr val="FF0000"/>
                </a:solidFill>
                <a:latin typeface=".VnAvant" panose="020B7200000000000000" pitchFamily="34" charset="0"/>
              </a:rPr>
              <a:t>q</a:t>
            </a:r>
            <a:endParaRPr lang="vi-VN" sz="41300" b="1" dirty="0">
              <a:solidFill>
                <a:srgbClr val="FF0000"/>
              </a:solidFill>
            </a:endParaRPr>
          </a:p>
        </p:txBody>
      </p:sp>
      <p:pic>
        <p:nvPicPr>
          <p:cNvPr id="6" name="Picture 5">
            <a:extLst>
              <a:ext uri="{FF2B5EF4-FFF2-40B4-BE49-F238E27FC236}">
                <a16:creationId xmlns:a16="http://schemas.microsoft.com/office/drawing/2014/main" id="{A400B29E-9E4D-49F8-8A6F-A9FEC782BA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7643" y="858361"/>
            <a:ext cx="3474524" cy="4220071"/>
          </a:xfrm>
          <a:prstGeom prst="rect">
            <a:avLst/>
          </a:prstGeom>
        </p:spPr>
      </p:pic>
    </p:spTree>
    <p:extLst>
      <p:ext uri="{BB962C8B-B14F-4D97-AF65-F5344CB8AC3E}">
        <p14:creationId xmlns:p14="http://schemas.microsoft.com/office/powerpoint/2010/main" val="1320799800"/>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0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8">
                                            <p:txEl>
                                              <p:pRg st="0" end="0"/>
                                            </p:txEl>
                                          </p:spTgt>
                                        </p:tgtEl>
                                        <p:attrNameLst>
                                          <p:attrName>r</p:attrName>
                                        </p:attrNameLst>
                                      </p:cBhvr>
                                    </p:animRot>
                                    <p:animRot by="-240000">
                                      <p:cBhvr>
                                        <p:cTn id="13" dur="200" fill="hold">
                                          <p:stCondLst>
                                            <p:cond delay="200"/>
                                          </p:stCondLst>
                                        </p:cTn>
                                        <p:tgtEl>
                                          <p:spTgt spid="8">
                                            <p:txEl>
                                              <p:pRg st="0" end="0"/>
                                            </p:txEl>
                                          </p:spTgt>
                                        </p:tgtEl>
                                        <p:attrNameLst>
                                          <p:attrName>r</p:attrName>
                                        </p:attrNameLst>
                                      </p:cBhvr>
                                    </p:animRot>
                                    <p:animRot by="240000">
                                      <p:cBhvr>
                                        <p:cTn id="14" dur="200" fill="hold">
                                          <p:stCondLst>
                                            <p:cond delay="400"/>
                                          </p:stCondLst>
                                        </p:cTn>
                                        <p:tgtEl>
                                          <p:spTgt spid="8">
                                            <p:txEl>
                                              <p:pRg st="0" end="0"/>
                                            </p:txEl>
                                          </p:spTgt>
                                        </p:tgtEl>
                                        <p:attrNameLst>
                                          <p:attrName>r</p:attrName>
                                        </p:attrNameLst>
                                      </p:cBhvr>
                                    </p:animRot>
                                    <p:animRot by="-240000">
                                      <p:cBhvr>
                                        <p:cTn id="15" dur="200" fill="hold">
                                          <p:stCondLst>
                                            <p:cond delay="600"/>
                                          </p:stCondLst>
                                        </p:cTn>
                                        <p:tgtEl>
                                          <p:spTgt spid="8">
                                            <p:txEl>
                                              <p:pRg st="0" end="0"/>
                                            </p:txEl>
                                          </p:spTgt>
                                        </p:tgtEl>
                                        <p:attrNameLst>
                                          <p:attrName>r</p:attrName>
                                        </p:attrNameLst>
                                      </p:cBhvr>
                                    </p:animRot>
                                    <p:animRot by="120000">
                                      <p:cBhvr>
                                        <p:cTn id="16" dur="200" fill="hold">
                                          <p:stCondLst>
                                            <p:cond delay="800"/>
                                          </p:stCondLst>
                                        </p:cTn>
                                        <p:tgtEl>
                                          <p:spTgt spid="8">
                                            <p:txEl>
                                              <p:pRg st="0" end="0"/>
                                            </p:txEl>
                                          </p:spTgt>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39486" y="111346"/>
            <a:ext cx="11701818" cy="1207711"/>
          </a:xfrm>
        </p:spPr>
        <p:txBody>
          <a:bodyPr>
            <a:normAutofit/>
          </a:bodyPr>
          <a:lstStyle/>
          <a:p>
            <a:r>
              <a:rPr lang="vi-VN" sz="6600" b="1" dirty="0">
                <a:solidFill>
                  <a:srgbClr val="7030A0"/>
                </a:solidFill>
              </a:rPr>
              <a:t>So sánh</a:t>
            </a:r>
          </a:p>
        </p:txBody>
      </p:sp>
      <p:sp>
        <p:nvSpPr>
          <p:cNvPr id="4" name="Rectangle 3"/>
          <p:cNvSpPr/>
          <p:nvPr/>
        </p:nvSpPr>
        <p:spPr>
          <a:xfrm>
            <a:off x="5803601" y="-1456739"/>
            <a:ext cx="3219449" cy="7725192"/>
          </a:xfrm>
          <a:prstGeom prst="rect">
            <a:avLst/>
          </a:prstGeom>
        </p:spPr>
        <p:txBody>
          <a:bodyPr wrap="square">
            <a:spAutoFit/>
          </a:bodyPr>
          <a:lstStyle/>
          <a:p>
            <a:r>
              <a:rPr lang="en-US" sz="49600" b="1" dirty="0">
                <a:solidFill>
                  <a:srgbClr val="FF0000"/>
                </a:solidFill>
                <a:latin typeface=".VnAvant" panose="020B7200000000000000" pitchFamily="34" charset="0"/>
              </a:rPr>
              <a:t>q</a:t>
            </a:r>
            <a:endParaRPr lang="vi-VN" sz="49600" b="1" dirty="0">
              <a:solidFill>
                <a:srgbClr val="FF0000"/>
              </a:solidFill>
            </a:endParaRPr>
          </a:p>
        </p:txBody>
      </p:sp>
      <p:sp>
        <p:nvSpPr>
          <p:cNvPr id="7" name="Rectangle 6"/>
          <p:cNvSpPr/>
          <p:nvPr/>
        </p:nvSpPr>
        <p:spPr>
          <a:xfrm>
            <a:off x="1839912" y="1321445"/>
            <a:ext cx="2762250" cy="2400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600" b="1" dirty="0">
                <a:solidFill>
                  <a:srgbClr val="FF0000"/>
                </a:solidFill>
                <a:latin typeface=".VnAvant" panose="020B7200000000000000" pitchFamily="34" charset="0"/>
              </a:rPr>
              <a:t>p</a:t>
            </a:r>
            <a:endParaRPr lang="vi-VN" sz="49600" b="1" dirty="0">
              <a:solidFill>
                <a:srgbClr val="FF0000"/>
              </a:solidFill>
            </a:endParaRPr>
          </a:p>
        </p:txBody>
      </p:sp>
    </p:spTree>
    <p:extLst>
      <p:ext uri="{BB962C8B-B14F-4D97-AF65-F5344CB8AC3E}">
        <p14:creationId xmlns:p14="http://schemas.microsoft.com/office/powerpoint/2010/main" val="2852572191"/>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ABC Vui từng giờ - Tập 18- Chữ P - VTV7 (online-video-cutter.com)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17716480"/>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52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1069" y="2712540"/>
            <a:ext cx="11873552" cy="1325563"/>
          </a:xfrm>
        </p:spPr>
        <p:txBody>
          <a:bodyPr>
            <a:noAutofit/>
          </a:bodyPr>
          <a:lstStyle/>
          <a:p>
            <a:pPr algn="ctr"/>
            <a:r>
              <a:rPr lang="en-US" sz="6600" dirty="0" err="1">
                <a:solidFill>
                  <a:srgbClr val="FF0000"/>
                </a:solidFill>
                <a:latin typeface="Times New Roman" panose="02020603050405020304" pitchFamily="18" charset="0"/>
                <a:cs typeface="Times New Roman" panose="02020603050405020304" pitchFamily="18" charset="0"/>
              </a:rPr>
              <a:t>Trò</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chơi</a:t>
            </a:r>
            <a:r>
              <a:rPr lang="en-US" sz="6600" dirty="0">
                <a:solidFill>
                  <a:srgbClr val="FF0000"/>
                </a:solidFill>
                <a:latin typeface="Times New Roman" panose="02020603050405020304" pitchFamily="18" charset="0"/>
                <a:cs typeface="Times New Roman" panose="02020603050405020304" pitchFamily="18" charset="0"/>
              </a:rPr>
              <a:t> 1</a:t>
            </a:r>
            <a:r>
              <a:rPr lang="en-US" sz="6600" dirty="0">
                <a:latin typeface="Times New Roman" panose="02020603050405020304" pitchFamily="18" charset="0"/>
                <a:cs typeface="Times New Roman" panose="02020603050405020304" pitchFamily="18" charset="0"/>
              </a:rPr>
              <a:t>: </a:t>
            </a:r>
            <a:r>
              <a:rPr lang="vi-VN" sz="6600" dirty="0">
                <a:latin typeface="Times New Roman" panose="02020603050405020304" pitchFamily="18" charset="0"/>
                <a:cs typeface="Times New Roman" panose="02020603050405020304" pitchFamily="18" charset="0"/>
              </a:rPr>
              <a:t/>
            </a:r>
            <a:br>
              <a:rPr lang="vi-VN" sz="6600" dirty="0">
                <a:latin typeface="Times New Roman" panose="02020603050405020304" pitchFamily="18" charset="0"/>
                <a:cs typeface="Times New Roman" panose="02020603050405020304" pitchFamily="18" charset="0"/>
              </a:rPr>
            </a:br>
            <a:r>
              <a:rPr lang="vi-VN" sz="6600" dirty="0">
                <a:solidFill>
                  <a:srgbClr val="FF0000"/>
                </a:solidFill>
                <a:latin typeface="Times New Roman" panose="02020603050405020304" pitchFamily="18" charset="0"/>
                <a:cs typeface="Times New Roman" panose="02020603050405020304" pitchFamily="18" charset="0"/>
              </a:rPr>
              <a:t>Cánh cửa đại dương</a:t>
            </a:r>
            <a:r>
              <a:rPr lang="en-US" sz="6600" dirty="0">
                <a:solidFill>
                  <a:srgbClr val="FF0000"/>
                </a:solidFill>
                <a:latin typeface="Times New Roman" panose="02020603050405020304" pitchFamily="18" charset="0"/>
                <a:cs typeface="Times New Roman" panose="02020603050405020304" pitchFamily="18" charset="0"/>
              </a:rPr>
              <a:t/>
            </a:r>
            <a:br>
              <a:rPr lang="en-US" sz="6600" dirty="0">
                <a:solidFill>
                  <a:srgbClr val="FF0000"/>
                </a:solidFill>
                <a:latin typeface="Times New Roman" panose="02020603050405020304" pitchFamily="18" charset="0"/>
                <a:cs typeface="Times New Roman" panose="02020603050405020304" pitchFamily="18" charset="0"/>
              </a:rPr>
            </a:br>
            <a:r>
              <a:rPr lang="vi-VN" sz="6600" dirty="0">
                <a:solidFill>
                  <a:srgbClr val="0070C0"/>
                </a:solidFill>
                <a:latin typeface="Times New Roman" panose="02020603050405020304" pitchFamily="18" charset="0"/>
                <a:cs typeface="Times New Roman" panose="02020603050405020304" pitchFamily="18" charset="0"/>
              </a:rPr>
              <a:t>Mỗi cánh cửa tương ứng với một câu hỏi, các bé hãy lắng nghe và trả lời câu hỏi nhé!</a:t>
            </a:r>
            <a:r>
              <a:rPr lang="en-US" sz="6600" dirty="0">
                <a:latin typeface="Times New Roman" panose="02020603050405020304" pitchFamily="18" charset="0"/>
                <a:cs typeface="Times New Roman" panose="02020603050405020304" pitchFamily="18" charset="0"/>
              </a:rPr>
              <a:t/>
            </a:r>
            <a:br>
              <a:rPr lang="en-US" sz="6600" dirty="0">
                <a:latin typeface="Times New Roman" panose="02020603050405020304" pitchFamily="18" charset="0"/>
                <a:cs typeface="Times New Roman" panose="02020603050405020304" pitchFamily="18" charset="0"/>
              </a:rPr>
            </a:br>
            <a:endParaRPr lang="en-US"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7656418"/>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537554" y="1255942"/>
            <a:ext cx="4102823" cy="3906602"/>
          </a:xfrm>
          <a:prstGeom prst="rect">
            <a:avLst/>
          </a:prstGeom>
        </p:spPr>
      </p:pic>
      <p:pic>
        <p:nvPicPr>
          <p:cNvPr id="14" name="Picture 13"/>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4243142" y="1127711"/>
            <a:ext cx="4102823" cy="3906602"/>
          </a:xfrm>
          <a:prstGeom prst="rect">
            <a:avLst/>
          </a:prstGeom>
        </p:spPr>
      </p:pic>
      <p:pic>
        <p:nvPicPr>
          <p:cNvPr id="15" name="Picture 14"/>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7948730" y="1117866"/>
            <a:ext cx="4102823" cy="3906602"/>
          </a:xfrm>
          <a:prstGeom prst="rect">
            <a:avLst/>
          </a:prstGeom>
        </p:spPr>
      </p:pic>
      <p:sp>
        <p:nvSpPr>
          <p:cNvPr id="3" name="TextBox 2"/>
          <p:cNvSpPr txBox="1"/>
          <p:nvPr/>
        </p:nvSpPr>
        <p:spPr>
          <a:xfrm>
            <a:off x="2179532" y="2239747"/>
            <a:ext cx="818866" cy="1938992"/>
          </a:xfrm>
          <a:prstGeom prst="rect">
            <a:avLst/>
          </a:prstGeom>
          <a:noFill/>
        </p:spPr>
        <p:txBody>
          <a:bodyPr wrap="square" rtlCol="0">
            <a:spAutoFit/>
          </a:bodyPr>
          <a:lstStyle/>
          <a:p>
            <a:r>
              <a:rPr lang="vi-VN" sz="12000" b="1" dirty="0">
                <a:solidFill>
                  <a:schemeClr val="bg1"/>
                </a:solidFill>
              </a:rPr>
              <a:t>1</a:t>
            </a:r>
            <a:endParaRPr lang="en-US" sz="12000" b="1" dirty="0">
              <a:solidFill>
                <a:schemeClr val="bg1"/>
              </a:solidFill>
            </a:endParaRPr>
          </a:p>
        </p:txBody>
      </p:sp>
      <p:sp>
        <p:nvSpPr>
          <p:cNvPr id="16" name="TextBox 15"/>
          <p:cNvSpPr txBox="1"/>
          <p:nvPr/>
        </p:nvSpPr>
        <p:spPr>
          <a:xfrm>
            <a:off x="5930176" y="2189941"/>
            <a:ext cx="818866" cy="1938992"/>
          </a:xfrm>
          <a:prstGeom prst="rect">
            <a:avLst/>
          </a:prstGeom>
          <a:noFill/>
        </p:spPr>
        <p:txBody>
          <a:bodyPr wrap="square" rtlCol="0">
            <a:spAutoFit/>
          </a:bodyPr>
          <a:lstStyle/>
          <a:p>
            <a:r>
              <a:rPr lang="vi-VN" sz="12000" b="1" dirty="0">
                <a:solidFill>
                  <a:schemeClr val="bg1"/>
                </a:solidFill>
              </a:rPr>
              <a:t>2</a:t>
            </a:r>
            <a:endParaRPr lang="en-US" sz="12000" b="1" dirty="0">
              <a:solidFill>
                <a:schemeClr val="bg1"/>
              </a:solidFill>
            </a:endParaRPr>
          </a:p>
        </p:txBody>
      </p:sp>
      <p:sp>
        <p:nvSpPr>
          <p:cNvPr id="17" name="TextBox 16"/>
          <p:cNvSpPr txBox="1"/>
          <p:nvPr/>
        </p:nvSpPr>
        <p:spPr>
          <a:xfrm>
            <a:off x="9590708" y="2239747"/>
            <a:ext cx="818866" cy="1938992"/>
          </a:xfrm>
          <a:prstGeom prst="rect">
            <a:avLst/>
          </a:prstGeom>
          <a:noFill/>
        </p:spPr>
        <p:txBody>
          <a:bodyPr wrap="square" rtlCol="0">
            <a:spAutoFit/>
          </a:bodyPr>
          <a:lstStyle/>
          <a:p>
            <a:r>
              <a:rPr lang="vi-VN" sz="12000" b="1" dirty="0">
                <a:solidFill>
                  <a:schemeClr val="bg1"/>
                </a:solidFill>
              </a:rPr>
              <a:t>3</a:t>
            </a:r>
            <a:endParaRPr lang="en-US" sz="12000" b="1" dirty="0">
              <a:solidFill>
                <a:schemeClr val="bg1"/>
              </a:solidFill>
            </a:endParaRPr>
          </a:p>
        </p:txBody>
      </p:sp>
    </p:spTree>
    <p:extLst>
      <p:ext uri="{BB962C8B-B14F-4D97-AF65-F5344CB8AC3E}">
        <p14:creationId xmlns:p14="http://schemas.microsoft.com/office/powerpoint/2010/main" val="690454749"/>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212707" y="519898"/>
            <a:ext cx="3977124" cy="226560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163" y="519898"/>
            <a:ext cx="3860412" cy="237223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2611" y="751785"/>
            <a:ext cx="2869341" cy="2748399"/>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7615" y="4160849"/>
            <a:ext cx="3024086" cy="237223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2707" y="3031241"/>
            <a:ext cx="3829230" cy="3440742"/>
          </a:xfrm>
          <a:prstGeom prst="rect">
            <a:avLst/>
          </a:prstGeom>
        </p:spPr>
      </p:pic>
      <p:sp>
        <p:nvSpPr>
          <p:cNvPr id="20" name="TextBox 19">
            <a:extLst>
              <a:ext uri="{FF2B5EF4-FFF2-40B4-BE49-F238E27FC236}">
                <a16:creationId xmlns:a16="http://schemas.microsoft.com/office/drawing/2014/main" id="{D1EC6CD4-62A3-40C0-B599-9E64027CB07F}"/>
              </a:ext>
            </a:extLst>
          </p:cNvPr>
          <p:cNvSpPr txBox="1"/>
          <p:nvPr/>
        </p:nvSpPr>
        <p:spPr>
          <a:xfrm>
            <a:off x="1376141" y="519898"/>
            <a:ext cx="1201003" cy="1785104"/>
          </a:xfrm>
          <a:prstGeom prst="rect">
            <a:avLst/>
          </a:prstGeom>
          <a:noFill/>
        </p:spPr>
        <p:txBody>
          <a:bodyPr wrap="square" rtlCol="0">
            <a:spAutoFit/>
          </a:bodyPr>
          <a:lstStyle/>
          <a:p>
            <a:r>
              <a:rPr lang="vi-VN" altLang="en-US" sz="11000" b="1" dirty="0">
                <a:solidFill>
                  <a:schemeClr val="bg1"/>
                </a:solidFill>
                <a:latin typeface=".VnAvant" panose="020B7200000000000000" pitchFamily="34" charset="0"/>
                <a:cs typeface=".VnAvant" panose="020B7200000000000000" pitchFamily="34" charset="0"/>
              </a:rPr>
              <a:t>p</a:t>
            </a:r>
            <a:endParaRPr lang="en-US" sz="11000" dirty="0">
              <a:solidFill>
                <a:schemeClr val="bg1"/>
              </a:solidFill>
            </a:endParaRPr>
          </a:p>
        </p:txBody>
      </p:sp>
      <p:cxnSp>
        <p:nvCxnSpPr>
          <p:cNvPr id="23" name="Straight Arrow Connector 22">
            <a:extLst>
              <a:ext uri="{FF2B5EF4-FFF2-40B4-BE49-F238E27FC236}">
                <a16:creationId xmlns:a16="http://schemas.microsoft.com/office/drawing/2014/main" id="{0BEDB4EF-E872-4629-9A51-B6DFD38E8EFE}"/>
              </a:ext>
            </a:extLst>
          </p:cNvPr>
          <p:cNvCxnSpPr>
            <a:cxnSpLocks/>
          </p:cNvCxnSpPr>
          <p:nvPr/>
        </p:nvCxnSpPr>
        <p:spPr>
          <a:xfrm flipH="1" flipV="1">
            <a:off x="5106223" y="3434264"/>
            <a:ext cx="2011022" cy="328138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7B5D111-1020-45A1-8233-310A5B7FF1BD}"/>
              </a:ext>
            </a:extLst>
          </p:cNvPr>
          <p:cNvCxnSpPr>
            <a:cxnSpLocks/>
          </p:cNvCxnSpPr>
          <p:nvPr/>
        </p:nvCxnSpPr>
        <p:spPr>
          <a:xfrm flipV="1">
            <a:off x="7369501" y="3231405"/>
            <a:ext cx="2307989" cy="152020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A6A3CF2-E2FF-4BAB-ACF9-FB6F2363BD5C}"/>
              </a:ext>
            </a:extLst>
          </p:cNvPr>
          <p:cNvSpPr txBox="1"/>
          <p:nvPr/>
        </p:nvSpPr>
        <p:spPr>
          <a:xfrm>
            <a:off x="10182003" y="1412450"/>
            <a:ext cx="2221253" cy="2092881"/>
          </a:xfrm>
          <a:prstGeom prst="rect">
            <a:avLst/>
          </a:prstGeom>
          <a:noFill/>
        </p:spPr>
        <p:txBody>
          <a:bodyPr wrap="square" rtlCol="0">
            <a:spAutoFit/>
          </a:bodyPr>
          <a:lstStyle/>
          <a:p>
            <a:r>
              <a:rPr lang="vi-VN" altLang="en-US" sz="13000" b="1" dirty="0">
                <a:solidFill>
                  <a:schemeClr val="bg1"/>
                </a:solidFill>
                <a:latin typeface=".VnAvant" panose="020B7200000000000000" pitchFamily="34" charset="0"/>
                <a:cs typeface=".VnAvant" panose="020B7200000000000000" pitchFamily="34" charset="0"/>
              </a:rPr>
              <a:t>P</a:t>
            </a:r>
            <a:endParaRPr lang="en-US" sz="13000" dirty="0">
              <a:solidFill>
                <a:schemeClr val="bg1"/>
              </a:solidFill>
            </a:endParaRPr>
          </a:p>
        </p:txBody>
      </p:sp>
      <p:pic>
        <p:nvPicPr>
          <p:cNvPr id="33" name="Am-thanh-tra-loi-dung-chinh-xac-www_tiengdong_com">
            <a:hlinkClick r:id="" action="ppaction://media"/>
            <a:extLst>
              <a:ext uri="{FF2B5EF4-FFF2-40B4-BE49-F238E27FC236}">
                <a16:creationId xmlns:a16="http://schemas.microsoft.com/office/drawing/2014/main" id="{8C694FBB-022C-451F-9CC0-A0287A8808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02124" y="6338102"/>
            <a:ext cx="609600" cy="609600"/>
          </a:xfrm>
          <a:prstGeom prst="rect">
            <a:avLst/>
          </a:prstGeom>
        </p:spPr>
      </p:pic>
      <p:sp>
        <p:nvSpPr>
          <p:cNvPr id="2" name="TextBox 1"/>
          <p:cNvSpPr txBox="1"/>
          <p:nvPr/>
        </p:nvSpPr>
        <p:spPr>
          <a:xfrm>
            <a:off x="1125206" y="3966782"/>
            <a:ext cx="1569493" cy="1569660"/>
          </a:xfrm>
          <a:prstGeom prst="rect">
            <a:avLst/>
          </a:prstGeom>
          <a:noFill/>
        </p:spPr>
        <p:txBody>
          <a:bodyPr wrap="square" rtlCol="0">
            <a:spAutoFit/>
          </a:bodyPr>
          <a:lstStyle/>
          <a:p>
            <a:r>
              <a:rPr lang="vi-VN" sz="9600" b="1" dirty="0">
                <a:solidFill>
                  <a:schemeClr val="bg1"/>
                </a:solidFill>
                <a:latin typeface=".VnAvant" panose="020B7200000000000000" pitchFamily="34" charset="0"/>
              </a:rPr>
              <a:t>k</a:t>
            </a:r>
            <a:endParaRPr lang="en-US" sz="9600" b="1" dirty="0">
              <a:solidFill>
                <a:schemeClr val="bg1"/>
              </a:solidFill>
              <a:latin typeface=".VnAvant" panose="020B7200000000000000" pitchFamily="34" charset="0"/>
            </a:endParaRPr>
          </a:p>
        </p:txBody>
      </p:sp>
      <p:pic>
        <p:nvPicPr>
          <p:cNvPr id="21" name="Picture 20" descr="A picture containing building, door&#10;&#10;Description automatically generated">
            <a:extLst>
              <a:ext uri="{FF2B5EF4-FFF2-40B4-BE49-F238E27FC236}">
                <a16:creationId xmlns:a16="http://schemas.microsoft.com/office/drawing/2014/main" id="{34D60D50-BDC3-42C5-A526-40B9DBFFFD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86371" y="3348375"/>
            <a:ext cx="2794772" cy="3599327"/>
          </a:xfrm>
          <a:prstGeom prst="rect">
            <a:avLst/>
          </a:prstGeom>
        </p:spPr>
      </p:pic>
      <p:sp>
        <p:nvSpPr>
          <p:cNvPr id="12" name="Rectangle 11"/>
          <p:cNvSpPr/>
          <p:nvPr/>
        </p:nvSpPr>
        <p:spPr>
          <a:xfrm>
            <a:off x="5637831" y="3409154"/>
            <a:ext cx="869149" cy="1569660"/>
          </a:xfrm>
          <a:prstGeom prst="rect">
            <a:avLst/>
          </a:prstGeom>
        </p:spPr>
        <p:txBody>
          <a:bodyPr wrap="none">
            <a:spAutoFit/>
          </a:bodyPr>
          <a:lstStyle/>
          <a:p>
            <a:r>
              <a:rPr lang="vi-VN" sz="9600" b="1" dirty="0">
                <a:solidFill>
                  <a:schemeClr val="bg1"/>
                </a:solidFill>
              </a:rPr>
              <a:t>1</a:t>
            </a:r>
            <a:endParaRPr lang="en-US" sz="9600" b="1" dirty="0">
              <a:solidFill>
                <a:schemeClr val="bg1"/>
              </a:solidFill>
            </a:endParaRPr>
          </a:p>
        </p:txBody>
      </p:sp>
      <p:sp>
        <p:nvSpPr>
          <p:cNvPr id="19" name="TextBox 18">
            <a:extLst>
              <a:ext uri="{FF2B5EF4-FFF2-40B4-BE49-F238E27FC236}">
                <a16:creationId xmlns:a16="http://schemas.microsoft.com/office/drawing/2014/main" id="{D1EC6CD4-62A3-40C0-B599-9E64027CB07F}"/>
              </a:ext>
            </a:extLst>
          </p:cNvPr>
          <p:cNvSpPr txBox="1"/>
          <p:nvPr/>
        </p:nvSpPr>
        <p:spPr>
          <a:xfrm>
            <a:off x="5667811" y="952431"/>
            <a:ext cx="1201003" cy="1631216"/>
          </a:xfrm>
          <a:prstGeom prst="rect">
            <a:avLst/>
          </a:prstGeom>
          <a:noFill/>
        </p:spPr>
        <p:txBody>
          <a:bodyPr wrap="square" rtlCol="0">
            <a:spAutoFit/>
          </a:bodyPr>
          <a:lstStyle/>
          <a:p>
            <a:r>
              <a:rPr lang="vi-VN" altLang="en-US" sz="10000" b="1" dirty="0" smtClean="0">
                <a:solidFill>
                  <a:schemeClr val="bg1"/>
                </a:solidFill>
                <a:latin typeface=".VnAvant" panose="020B7200000000000000" pitchFamily="34" charset="0"/>
                <a:cs typeface=".VnAvant" panose="020B7200000000000000" pitchFamily="34" charset="0"/>
              </a:rPr>
              <a:t>m</a:t>
            </a:r>
            <a:endParaRPr lang="en-US" sz="10000" dirty="0">
              <a:solidFill>
                <a:schemeClr val="bg1"/>
              </a:solidFill>
            </a:endParaRPr>
          </a:p>
        </p:txBody>
      </p:sp>
      <p:sp>
        <p:nvSpPr>
          <p:cNvPr id="22" name="TextBox 21">
            <a:extLst>
              <a:ext uri="{FF2B5EF4-FFF2-40B4-BE49-F238E27FC236}">
                <a16:creationId xmlns:a16="http://schemas.microsoft.com/office/drawing/2014/main" id="{D1EC6CD4-62A3-40C0-B599-9E64027CB07F}"/>
              </a:ext>
            </a:extLst>
          </p:cNvPr>
          <p:cNvSpPr txBox="1"/>
          <p:nvPr/>
        </p:nvSpPr>
        <p:spPr>
          <a:xfrm>
            <a:off x="9164996" y="4552998"/>
            <a:ext cx="1201003" cy="1785104"/>
          </a:xfrm>
          <a:prstGeom prst="rect">
            <a:avLst/>
          </a:prstGeom>
          <a:noFill/>
        </p:spPr>
        <p:txBody>
          <a:bodyPr wrap="square" rtlCol="0">
            <a:spAutoFit/>
          </a:bodyPr>
          <a:lstStyle/>
          <a:p>
            <a:r>
              <a:rPr lang="vi-VN" altLang="en-US" sz="11000" b="1" dirty="0" smtClean="0">
                <a:solidFill>
                  <a:schemeClr val="bg1"/>
                </a:solidFill>
                <a:latin typeface=".VnAvant" panose="020B7200000000000000" pitchFamily="34" charset="0"/>
                <a:cs typeface=".VnAvant" panose="020B7200000000000000" pitchFamily="34" charset="0"/>
              </a:rPr>
              <a:t>h</a:t>
            </a:r>
            <a:endParaRPr lang="en-US" sz="11000" dirty="0">
              <a:solidFill>
                <a:schemeClr val="bg1"/>
              </a:solidFill>
            </a:endParaRPr>
          </a:p>
        </p:txBody>
      </p:sp>
    </p:spTree>
    <p:extLst>
      <p:ext uri="{BB962C8B-B14F-4D97-AF65-F5344CB8AC3E}">
        <p14:creationId xmlns:p14="http://schemas.microsoft.com/office/powerpoint/2010/main" val="1564218501"/>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9" presetClass="emph" presetSubtype="0" fill="hold" nodeType="clickEffect">
                                  <p:stCondLst>
                                    <p:cond delay="0"/>
                                  </p:stCondLst>
                                  <p:childTnLst>
                                    <p:animClr clrSpc="rgb" dir="cw">
                                      <p:cBhvr override="childStyle">
                                        <p:cTn id="14" dur="500" fill="hold"/>
                                        <p:tgtEl>
                                          <p:spTgt spid="20">
                                            <p:txEl>
                                              <p:pRg st="0" end="0"/>
                                            </p:txEl>
                                          </p:spTgt>
                                        </p:tgtEl>
                                        <p:attrNameLst>
                                          <p:attrName>style.color</p:attrName>
                                        </p:attrNameLst>
                                      </p:cBhvr>
                                      <p:to>
                                        <a:srgbClr val="FF0000"/>
                                      </p:to>
                                    </p:animClr>
                                    <p:animClr clrSpc="rgb" dir="cw">
                                      <p:cBhvr>
                                        <p:cTn id="15" dur="500" fill="hold"/>
                                        <p:tgtEl>
                                          <p:spTgt spid="20">
                                            <p:txEl>
                                              <p:pRg st="0" end="0"/>
                                            </p:txEl>
                                          </p:spTgt>
                                        </p:tgtEl>
                                        <p:attrNameLst>
                                          <p:attrName>fillcolor</p:attrName>
                                        </p:attrNameLst>
                                      </p:cBhvr>
                                      <p:to>
                                        <a:srgbClr val="FF0000"/>
                                      </p:to>
                                    </p:animClr>
                                    <p:set>
                                      <p:cBhvr>
                                        <p:cTn id="16" dur="500" fill="hold"/>
                                        <p:tgtEl>
                                          <p:spTgt spid="20">
                                            <p:txEl>
                                              <p:pRg st="0" end="0"/>
                                            </p:txEl>
                                          </p:spTgt>
                                        </p:tgtEl>
                                        <p:attrNameLst>
                                          <p:attrName>fill.type</p:attrName>
                                        </p:attrNameLst>
                                      </p:cBhvr>
                                      <p:to>
                                        <p:strVal val="solid"/>
                                      </p:to>
                                    </p:set>
                                    <p:set>
                                      <p:cBhvr>
                                        <p:cTn id="17" dur="500" fill="hold"/>
                                        <p:tgtEl>
                                          <p:spTgt spid="20">
                                            <p:txEl>
                                              <p:pRg st="0" end="0"/>
                                            </p:txEl>
                                          </p:spTgt>
                                        </p:tgtEl>
                                        <p:attrNameLst>
                                          <p:attrName>fill.on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0">
                                            <p:txEl>
                                              <p:pRg st="0" end="0"/>
                                            </p:txEl>
                                          </p:spTgt>
                                        </p:tgtEl>
                                        <p:attrNameLst>
                                          <p:attrName>style.color</p:attrName>
                                        </p:attrNameLst>
                                      </p:cBhvr>
                                      <p:to>
                                        <a:srgbClr val="FF0000"/>
                                      </p:to>
                                    </p:animClr>
                                    <p:animClr clrSpc="rgb" dir="cw">
                                      <p:cBhvr>
                                        <p:cTn id="35" dur="500" fill="hold"/>
                                        <p:tgtEl>
                                          <p:spTgt spid="30">
                                            <p:txEl>
                                              <p:pRg st="0" end="0"/>
                                            </p:txEl>
                                          </p:spTgt>
                                        </p:tgtEl>
                                        <p:attrNameLst>
                                          <p:attrName>fillcolor</p:attrName>
                                        </p:attrNameLst>
                                      </p:cBhvr>
                                      <p:to>
                                        <a:srgbClr val="FF0000"/>
                                      </p:to>
                                    </p:animClr>
                                    <p:set>
                                      <p:cBhvr>
                                        <p:cTn id="36" dur="500" fill="hold"/>
                                        <p:tgtEl>
                                          <p:spTgt spid="30">
                                            <p:txEl>
                                              <p:pRg st="0" end="0"/>
                                            </p:txEl>
                                          </p:spTgt>
                                        </p:tgtEl>
                                        <p:attrNameLst>
                                          <p:attrName>fill.type</p:attrName>
                                        </p:attrNameLst>
                                      </p:cBhvr>
                                      <p:to>
                                        <p:strVal val="solid"/>
                                      </p:to>
                                    </p:set>
                                    <p:set>
                                      <p:cBhvr>
                                        <p:cTn id="37" dur="500" fill="hold"/>
                                        <p:tgtEl>
                                          <p:spTgt spid="30">
                                            <p:txEl>
                                              <p:pRg st="0" end="0"/>
                                            </p:txEl>
                                          </p:spTgt>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724" fill="hold"/>
                                        <p:tgtEl>
                                          <p:spTgt spid="33"/>
                                        </p:tgtEl>
                                      </p:cBhvr>
                                    </p:cmd>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3429" y="4920227"/>
            <a:ext cx="4395014" cy="2023255"/>
          </a:xfrm>
          <a:prstGeom prst="rect">
            <a:avLst/>
          </a:prstGeom>
        </p:spPr>
      </p:pic>
      <p:grpSp>
        <p:nvGrpSpPr>
          <p:cNvPr id="18" name="Group 17">
            <a:extLst>
              <a:ext uri="{FF2B5EF4-FFF2-40B4-BE49-F238E27FC236}">
                <a16:creationId xmlns:a16="http://schemas.microsoft.com/office/drawing/2014/main" id="{CFBEFBB8-574F-4F82-B499-233E96FDD26A}"/>
              </a:ext>
            </a:extLst>
          </p:cNvPr>
          <p:cNvGrpSpPr/>
          <p:nvPr/>
        </p:nvGrpSpPr>
        <p:grpSpPr>
          <a:xfrm>
            <a:off x="8716828" y="645170"/>
            <a:ext cx="2257097" cy="3354454"/>
            <a:chOff x="9792434" y="1851888"/>
            <a:chExt cx="2400300" cy="4172532"/>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5917" y="1851888"/>
              <a:ext cx="2000530" cy="4172532"/>
            </a:xfrm>
            <a:prstGeom prst="rect">
              <a:avLst/>
            </a:prstGeom>
          </p:spPr>
        </p:pic>
        <p:sp>
          <p:nvSpPr>
            <p:cNvPr id="10" name="Flowchart: Process 9"/>
            <p:cNvSpPr/>
            <p:nvPr/>
          </p:nvSpPr>
          <p:spPr>
            <a:xfrm>
              <a:off x="9792434" y="3133234"/>
              <a:ext cx="2400300" cy="1752599"/>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600" b="1" dirty="0">
                <a:solidFill>
                  <a:srgbClr val="7030A0"/>
                </a:solidFill>
              </a:endParaRPr>
            </a:p>
          </p:txBody>
        </p:sp>
      </p:grpSp>
      <p:grpSp>
        <p:nvGrpSpPr>
          <p:cNvPr id="15" name="Group 14">
            <a:extLst>
              <a:ext uri="{FF2B5EF4-FFF2-40B4-BE49-F238E27FC236}">
                <a16:creationId xmlns:a16="http://schemas.microsoft.com/office/drawing/2014/main" id="{15EAC2C9-C071-4C44-8116-13AB1D71F20A}"/>
              </a:ext>
            </a:extLst>
          </p:cNvPr>
          <p:cNvGrpSpPr/>
          <p:nvPr/>
        </p:nvGrpSpPr>
        <p:grpSpPr>
          <a:xfrm>
            <a:off x="-3929520" y="4238344"/>
            <a:ext cx="7267332" cy="2125651"/>
            <a:chOff x="-4559769" y="4301084"/>
            <a:chExt cx="7267332" cy="2125651"/>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820" y="4395634"/>
              <a:ext cx="2289743" cy="2031101"/>
            </a:xfrm>
            <a:prstGeom prst="rect">
              <a:avLst/>
            </a:prstGeom>
          </p:spPr>
        </p:pic>
        <p:sp>
          <p:nvSpPr>
            <p:cNvPr id="12" name="Flowchart: Process 11"/>
            <p:cNvSpPr/>
            <p:nvPr/>
          </p:nvSpPr>
          <p:spPr>
            <a:xfrm>
              <a:off x="-4559769" y="4301084"/>
              <a:ext cx="1219200" cy="116205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600" b="1" dirty="0">
                <a:solidFill>
                  <a:srgbClr val="7030A0"/>
                </a:solidFill>
              </a:endParaRPr>
            </a:p>
          </p:txBody>
        </p:sp>
      </p:gr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115" y="481690"/>
            <a:ext cx="4124987" cy="3626285"/>
          </a:xfrm>
          <a:prstGeom prst="rect">
            <a:avLst/>
          </a:prstGeom>
        </p:spPr>
      </p:pic>
      <p:cxnSp>
        <p:nvCxnSpPr>
          <p:cNvPr id="19" name="Straight Arrow Connector 18">
            <a:extLst>
              <a:ext uri="{FF2B5EF4-FFF2-40B4-BE49-F238E27FC236}">
                <a16:creationId xmlns:a16="http://schemas.microsoft.com/office/drawing/2014/main" id="{75C5BFCB-0D66-44E6-88EA-F76ECFDF0F22}"/>
              </a:ext>
            </a:extLst>
          </p:cNvPr>
          <p:cNvCxnSpPr>
            <a:cxnSpLocks/>
          </p:cNvCxnSpPr>
          <p:nvPr/>
        </p:nvCxnSpPr>
        <p:spPr>
          <a:xfrm flipH="1" flipV="1">
            <a:off x="2688609" y="2208433"/>
            <a:ext cx="1941325" cy="13672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E14E7B9-FC5B-4BEB-8283-14FE9C49F0DE}"/>
              </a:ext>
            </a:extLst>
          </p:cNvPr>
          <p:cNvCxnSpPr>
            <a:cxnSpLocks/>
          </p:cNvCxnSpPr>
          <p:nvPr/>
        </p:nvCxnSpPr>
        <p:spPr>
          <a:xfrm>
            <a:off x="7192370" y="3398293"/>
            <a:ext cx="1136138" cy="12991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94898DA-6611-4358-8A7F-EF86537E3D54}"/>
              </a:ext>
            </a:extLst>
          </p:cNvPr>
          <p:cNvSpPr txBox="1"/>
          <p:nvPr/>
        </p:nvSpPr>
        <p:spPr>
          <a:xfrm>
            <a:off x="1322650" y="269440"/>
            <a:ext cx="1252540" cy="1938992"/>
          </a:xfrm>
          <a:prstGeom prst="rect">
            <a:avLst/>
          </a:prstGeom>
          <a:noFill/>
        </p:spPr>
        <p:txBody>
          <a:bodyPr wrap="square" rtlCol="0">
            <a:spAutoFit/>
          </a:bodyPr>
          <a:lstStyle/>
          <a:p>
            <a:r>
              <a:rPr lang="vi-VN" altLang="en-US" sz="12000" b="1" dirty="0">
                <a:solidFill>
                  <a:srgbClr val="7030A0"/>
                </a:solidFill>
                <a:latin typeface=".VnAvant" panose="020B7200000000000000" pitchFamily="34" charset="0"/>
                <a:cs typeface=".VnAvant" panose="020B7200000000000000" pitchFamily="34" charset="0"/>
              </a:rPr>
              <a:t>Q</a:t>
            </a:r>
            <a:endParaRPr lang="en-US" sz="12000" dirty="0">
              <a:solidFill>
                <a:srgbClr val="7030A0"/>
              </a:solidFill>
            </a:endParaRPr>
          </a:p>
        </p:txBody>
      </p:sp>
      <p:sp>
        <p:nvSpPr>
          <p:cNvPr id="23" name="Flowchart: Process 22"/>
          <p:cNvSpPr/>
          <p:nvPr/>
        </p:nvSpPr>
        <p:spPr>
          <a:xfrm>
            <a:off x="1564920" y="4697450"/>
            <a:ext cx="1181928" cy="895464"/>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600" b="1" dirty="0">
              <a:solidFill>
                <a:srgbClr val="7030A0"/>
              </a:solidFill>
            </a:endParaRPr>
          </a:p>
        </p:txBody>
      </p:sp>
      <p:pic>
        <p:nvPicPr>
          <p:cNvPr id="24" name="Picture 23" descr="A picture containing building, door&#10;&#10;Description automatically generated">
            <a:extLst>
              <a:ext uri="{FF2B5EF4-FFF2-40B4-BE49-F238E27FC236}">
                <a16:creationId xmlns:a16="http://schemas.microsoft.com/office/drawing/2014/main" id="{34D60D50-BDC3-42C5-A526-40B9DBFFFD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9934" y="1441137"/>
            <a:ext cx="2794772" cy="3599327"/>
          </a:xfrm>
          <a:prstGeom prst="rect">
            <a:avLst/>
          </a:prstGeom>
        </p:spPr>
      </p:pic>
      <p:sp>
        <p:nvSpPr>
          <p:cNvPr id="25" name="TextBox 24"/>
          <p:cNvSpPr txBox="1"/>
          <p:nvPr/>
        </p:nvSpPr>
        <p:spPr>
          <a:xfrm>
            <a:off x="5617485" y="1537567"/>
            <a:ext cx="636345" cy="1569660"/>
          </a:xfrm>
          <a:prstGeom prst="rect">
            <a:avLst/>
          </a:prstGeom>
          <a:noFill/>
        </p:spPr>
        <p:txBody>
          <a:bodyPr wrap="square" rtlCol="0">
            <a:spAutoFit/>
          </a:bodyPr>
          <a:lstStyle/>
          <a:p>
            <a:r>
              <a:rPr lang="vi-VN" sz="9600" b="1" dirty="0">
                <a:solidFill>
                  <a:schemeClr val="bg1"/>
                </a:solidFill>
              </a:rPr>
              <a:t>2</a:t>
            </a:r>
            <a:endParaRPr lang="en-US" sz="9600" b="1" dirty="0">
              <a:solidFill>
                <a:schemeClr val="bg1"/>
              </a:solidFill>
            </a:endParaRPr>
          </a:p>
        </p:txBody>
      </p:sp>
      <p:pic>
        <p:nvPicPr>
          <p:cNvPr id="20" name="Am-thanh-tra-loi-dung-chinh-xac-www_tiengdong_com">
            <a:hlinkClick r:id="" action="ppaction://media"/>
            <a:extLst>
              <a:ext uri="{FF2B5EF4-FFF2-40B4-BE49-F238E27FC236}">
                <a16:creationId xmlns:a16="http://schemas.microsoft.com/office/drawing/2014/main" id="{8C694FBB-022C-451F-9CC0-A0287A8808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8469" y="6333882"/>
            <a:ext cx="609600" cy="609600"/>
          </a:xfrm>
          <a:prstGeom prst="rect">
            <a:avLst/>
          </a:prstGeom>
        </p:spPr>
      </p:pic>
      <p:sp>
        <p:nvSpPr>
          <p:cNvPr id="26" name="TextBox 25">
            <a:extLst>
              <a:ext uri="{FF2B5EF4-FFF2-40B4-BE49-F238E27FC236}">
                <a16:creationId xmlns:a16="http://schemas.microsoft.com/office/drawing/2014/main" id="{194898DA-6611-4358-8A7F-EF86537E3D54}"/>
              </a:ext>
            </a:extLst>
          </p:cNvPr>
          <p:cNvSpPr txBox="1"/>
          <p:nvPr/>
        </p:nvSpPr>
        <p:spPr>
          <a:xfrm>
            <a:off x="8024034" y="4520504"/>
            <a:ext cx="1252540" cy="1938992"/>
          </a:xfrm>
          <a:prstGeom prst="rect">
            <a:avLst/>
          </a:prstGeom>
          <a:noFill/>
        </p:spPr>
        <p:txBody>
          <a:bodyPr wrap="square" rtlCol="0">
            <a:spAutoFit/>
          </a:bodyPr>
          <a:lstStyle/>
          <a:p>
            <a:r>
              <a:rPr lang="vi-VN" altLang="en-US" sz="12000" b="1" dirty="0" smtClean="0">
                <a:solidFill>
                  <a:srgbClr val="7030A0"/>
                </a:solidFill>
                <a:latin typeface=".VnAvant" panose="020B7200000000000000" pitchFamily="34" charset="0"/>
                <a:cs typeface=".VnAvant" panose="020B7200000000000000" pitchFamily="34" charset="0"/>
              </a:rPr>
              <a:t>q</a:t>
            </a:r>
            <a:endParaRPr lang="en-US" sz="12000" dirty="0">
              <a:solidFill>
                <a:srgbClr val="7030A0"/>
              </a:solidFill>
            </a:endParaRPr>
          </a:p>
        </p:txBody>
      </p:sp>
      <p:sp>
        <p:nvSpPr>
          <p:cNvPr id="28" name="TextBox 27">
            <a:extLst>
              <a:ext uri="{FF2B5EF4-FFF2-40B4-BE49-F238E27FC236}">
                <a16:creationId xmlns:a16="http://schemas.microsoft.com/office/drawing/2014/main" id="{D1EC6CD4-62A3-40C0-B599-9E64027CB07F}"/>
              </a:ext>
            </a:extLst>
          </p:cNvPr>
          <p:cNvSpPr txBox="1"/>
          <p:nvPr/>
        </p:nvSpPr>
        <p:spPr>
          <a:xfrm>
            <a:off x="9534572" y="1395578"/>
            <a:ext cx="1201003" cy="1785104"/>
          </a:xfrm>
          <a:prstGeom prst="rect">
            <a:avLst/>
          </a:prstGeom>
          <a:noFill/>
        </p:spPr>
        <p:txBody>
          <a:bodyPr wrap="square" rtlCol="0">
            <a:spAutoFit/>
          </a:bodyPr>
          <a:lstStyle/>
          <a:p>
            <a:r>
              <a:rPr lang="vi-VN" altLang="en-US" sz="11000" b="1" dirty="0" smtClean="0">
                <a:solidFill>
                  <a:srgbClr val="7030A0"/>
                </a:solidFill>
                <a:latin typeface=".VnAvant" panose="020B7200000000000000" pitchFamily="34" charset="0"/>
                <a:cs typeface=".VnAvant" panose="020B7200000000000000" pitchFamily="34" charset="0"/>
              </a:rPr>
              <a:t>i</a:t>
            </a:r>
            <a:endParaRPr lang="en-US" sz="11000" dirty="0">
              <a:solidFill>
                <a:srgbClr val="7030A0"/>
              </a:solidFill>
            </a:endParaRPr>
          </a:p>
        </p:txBody>
      </p:sp>
      <p:sp>
        <p:nvSpPr>
          <p:cNvPr id="29" name="TextBox 28">
            <a:extLst>
              <a:ext uri="{FF2B5EF4-FFF2-40B4-BE49-F238E27FC236}">
                <a16:creationId xmlns:a16="http://schemas.microsoft.com/office/drawing/2014/main" id="{D1EC6CD4-62A3-40C0-B599-9E64027CB07F}"/>
              </a:ext>
            </a:extLst>
          </p:cNvPr>
          <p:cNvSpPr txBox="1"/>
          <p:nvPr/>
        </p:nvSpPr>
        <p:spPr>
          <a:xfrm>
            <a:off x="1673093" y="4455892"/>
            <a:ext cx="1201003" cy="1785104"/>
          </a:xfrm>
          <a:prstGeom prst="rect">
            <a:avLst/>
          </a:prstGeom>
          <a:noFill/>
        </p:spPr>
        <p:txBody>
          <a:bodyPr wrap="square" rtlCol="0">
            <a:spAutoFit/>
          </a:bodyPr>
          <a:lstStyle/>
          <a:p>
            <a:r>
              <a:rPr lang="vi-VN" altLang="en-US" sz="11000" b="1" dirty="0" smtClean="0">
                <a:solidFill>
                  <a:srgbClr val="7030A0"/>
                </a:solidFill>
                <a:latin typeface=".VnAvant" panose="020B7200000000000000" pitchFamily="34" charset="0"/>
                <a:cs typeface=".VnAvant" panose="020B7200000000000000" pitchFamily="34" charset="0"/>
              </a:rPr>
              <a:t>c</a:t>
            </a:r>
            <a:endParaRPr lang="en-US" sz="11000" dirty="0">
              <a:solidFill>
                <a:srgbClr val="7030A0"/>
              </a:solidFill>
            </a:endParaRPr>
          </a:p>
        </p:txBody>
      </p:sp>
    </p:spTree>
    <p:extLst>
      <p:ext uri="{BB962C8B-B14F-4D97-AF65-F5344CB8AC3E}">
        <p14:creationId xmlns:p14="http://schemas.microsoft.com/office/powerpoint/2010/main" val="738200732"/>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grpId="0" nodeType="clickEffect">
                                  <p:stCondLst>
                                    <p:cond delay="0"/>
                                  </p:stCondLst>
                                  <p:iterate type="lt">
                                    <p:tmPct val="4000"/>
                                  </p:iterate>
                                  <p:childTnLst>
                                    <p:set>
                                      <p:cBhvr override="childStyle">
                                        <p:cTn id="14" dur="500" fill="hold"/>
                                        <p:tgtEl>
                                          <p:spTgt spid="17"/>
                                        </p:tgtEl>
                                        <p:attrNameLst>
                                          <p:attrName>style.color</p:attrName>
                                        </p:attrNameLst>
                                      </p:cBhvr>
                                      <p:to>
                                        <p:clrVal>
                                          <a:srgbClr val="FF0000"/>
                                        </p:clrVal>
                                      </p:to>
                                    </p:set>
                                    <p:set>
                                      <p:cBhvr>
                                        <p:cTn id="15" dur="500" fill="hold"/>
                                        <p:tgtEl>
                                          <p:spTgt spid="17"/>
                                        </p:tgtEl>
                                        <p:attrNameLst>
                                          <p:attrName>fillcolor</p:attrName>
                                        </p:attrNameLst>
                                      </p:cBhvr>
                                      <p:to>
                                        <p:clrVal>
                                          <a:srgbClr val="FF0000"/>
                                        </p:clrVal>
                                      </p:to>
                                    </p:set>
                                    <p:set>
                                      <p:cBhvr>
                                        <p:cTn id="16" dur="500" fill="hold"/>
                                        <p:tgtEl>
                                          <p:spTgt spid="1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724" fill="hold"/>
                                        <p:tgtEl>
                                          <p:spTgt spid="20"/>
                                        </p:tgtEl>
                                      </p:cBhvr>
                                    </p:cmd>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mph" presetSubtype="0" fill="hold" grpId="0" nodeType="clickEffect">
                                  <p:stCondLst>
                                    <p:cond delay="0"/>
                                  </p:stCondLst>
                                  <p:iterate type="lt">
                                    <p:tmPct val="4000"/>
                                  </p:iterate>
                                  <p:childTnLst>
                                    <p:set>
                                      <p:cBhvr override="childStyle">
                                        <p:cTn id="46" dur="500" fill="hold"/>
                                        <p:tgtEl>
                                          <p:spTgt spid="26"/>
                                        </p:tgtEl>
                                        <p:attrNameLst>
                                          <p:attrName>style.color</p:attrName>
                                        </p:attrNameLst>
                                      </p:cBhvr>
                                      <p:to>
                                        <p:clrVal>
                                          <a:srgbClr val="FF0000"/>
                                        </p:clrVal>
                                      </p:to>
                                    </p:set>
                                    <p:set>
                                      <p:cBhvr>
                                        <p:cTn id="47" dur="500" fill="hold"/>
                                        <p:tgtEl>
                                          <p:spTgt spid="26"/>
                                        </p:tgtEl>
                                        <p:attrNameLst>
                                          <p:attrName>fillcolor</p:attrName>
                                        </p:attrNameLst>
                                      </p:cBhvr>
                                      <p:to>
                                        <p:clrVal>
                                          <a:srgbClr val="FF0000"/>
                                        </p:clrVal>
                                      </p:to>
                                    </p:set>
                                    <p:set>
                                      <p:cBhvr>
                                        <p:cTn id="48" dur="500" fill="hold"/>
                                        <p:tgtEl>
                                          <p:spTgt spid="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0"/>
                </p:tgtEl>
              </p:cMediaNode>
            </p:audio>
          </p:childTnLst>
        </p:cTn>
      </p:par>
    </p:tnLst>
    <p:bldLst>
      <p:bldP spid="17"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Flowchart: Process 8"/>
          <p:cNvSpPr/>
          <p:nvPr/>
        </p:nvSpPr>
        <p:spPr>
          <a:xfrm>
            <a:off x="4981817" y="3067050"/>
            <a:ext cx="1085850" cy="89535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800" b="1" dirty="0"/>
          </a:p>
        </p:txBody>
      </p:sp>
      <p:pic>
        <p:nvPicPr>
          <p:cNvPr id="3" name="Picture 2">
            <a:hlinkClick r:id="" action="ppaction://noaction"/>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568" y="2903141"/>
            <a:ext cx="3096057" cy="2886478"/>
          </a:xfrm>
          <a:prstGeom prst="rect">
            <a:avLst/>
          </a:prstGeom>
        </p:spPr>
      </p:pic>
      <p:sp>
        <p:nvSpPr>
          <p:cNvPr id="11" name="Flowchart: Process 10"/>
          <p:cNvSpPr/>
          <p:nvPr/>
        </p:nvSpPr>
        <p:spPr>
          <a:xfrm>
            <a:off x="5055829" y="697746"/>
            <a:ext cx="1275645" cy="1140178"/>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00" b="1" dirty="0">
              <a:solidFill>
                <a:srgbClr val="003300"/>
              </a:solidFill>
            </a:endParaRPr>
          </a:p>
        </p:txBody>
      </p:sp>
      <p:sp>
        <p:nvSpPr>
          <p:cNvPr id="12" name="Flowchart: Process 11"/>
          <p:cNvSpPr/>
          <p:nvPr/>
        </p:nvSpPr>
        <p:spPr>
          <a:xfrm>
            <a:off x="9287548" y="542524"/>
            <a:ext cx="857250" cy="129540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5400" b="1" dirty="0"/>
          </a:p>
        </p:txBody>
      </p:sp>
      <p:pic>
        <p:nvPicPr>
          <p:cNvPr id="7" name="Picture 6" descr="A picture containing building, door&#10;&#10;Description automatically generated">
            <a:extLst>
              <a:ext uri="{FF2B5EF4-FFF2-40B4-BE49-F238E27FC236}">
                <a16:creationId xmlns:a16="http://schemas.microsoft.com/office/drawing/2014/main" id="{34D60D50-BDC3-42C5-A526-40B9DBFFFD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0277" y="3358438"/>
            <a:ext cx="2794772" cy="3599327"/>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0599" y="242449"/>
            <a:ext cx="3779393" cy="266069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00719" y="2020416"/>
            <a:ext cx="3611639" cy="3673909"/>
          </a:xfrm>
          <a:prstGeom prst="rect">
            <a:avLst/>
          </a:prstGeom>
        </p:spPr>
      </p:pic>
      <p:cxnSp>
        <p:nvCxnSpPr>
          <p:cNvPr id="20" name="Straight Arrow Connector 19">
            <a:extLst>
              <a:ext uri="{FF2B5EF4-FFF2-40B4-BE49-F238E27FC236}">
                <a16:creationId xmlns:a16="http://schemas.microsoft.com/office/drawing/2014/main" id="{75C5BFCB-0D66-44E6-88EA-F76ECFDF0F22}"/>
              </a:ext>
            </a:extLst>
          </p:cNvPr>
          <p:cNvCxnSpPr>
            <a:cxnSpLocks/>
          </p:cNvCxnSpPr>
          <p:nvPr/>
        </p:nvCxnSpPr>
        <p:spPr>
          <a:xfrm flipV="1">
            <a:off x="7465049" y="5268036"/>
            <a:ext cx="1051154" cy="11225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5633088" y="3514725"/>
            <a:ext cx="869149" cy="1569660"/>
          </a:xfrm>
          <a:prstGeom prst="rect">
            <a:avLst/>
          </a:prstGeom>
        </p:spPr>
        <p:txBody>
          <a:bodyPr wrap="none">
            <a:spAutoFit/>
          </a:bodyPr>
          <a:lstStyle/>
          <a:p>
            <a:r>
              <a:rPr lang="vi-VN" sz="9600" b="1" dirty="0">
                <a:solidFill>
                  <a:schemeClr val="bg1"/>
                </a:solidFill>
              </a:rPr>
              <a:t>3</a:t>
            </a:r>
            <a:endParaRPr lang="en-US" sz="9600" b="1" dirty="0">
              <a:solidFill>
                <a:schemeClr val="bg1"/>
              </a:solidFill>
            </a:endParaRPr>
          </a:p>
        </p:txBody>
      </p:sp>
      <p:pic>
        <p:nvPicPr>
          <p:cNvPr id="14" name="Am-thanh-tra-loi-dung-chinh-xac-www_tiengdong_com">
            <a:hlinkClick r:id="" action="ppaction://media"/>
            <a:extLst>
              <a:ext uri="{FF2B5EF4-FFF2-40B4-BE49-F238E27FC236}">
                <a16:creationId xmlns:a16="http://schemas.microsoft.com/office/drawing/2014/main" id="{8C694FBB-022C-451F-9CC0-A0287A88084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102124" y="6338102"/>
            <a:ext cx="609600" cy="609600"/>
          </a:xfrm>
          <a:prstGeom prst="rect">
            <a:avLst/>
          </a:prstGeom>
        </p:spPr>
      </p:pic>
      <p:sp>
        <p:nvSpPr>
          <p:cNvPr id="16" name="TextBox 15">
            <a:extLst>
              <a:ext uri="{FF2B5EF4-FFF2-40B4-BE49-F238E27FC236}">
                <a16:creationId xmlns:a16="http://schemas.microsoft.com/office/drawing/2014/main" id="{D1EC6CD4-62A3-40C0-B599-9E64027CB07F}"/>
              </a:ext>
            </a:extLst>
          </p:cNvPr>
          <p:cNvSpPr txBox="1"/>
          <p:nvPr/>
        </p:nvSpPr>
        <p:spPr>
          <a:xfrm>
            <a:off x="5524742" y="786478"/>
            <a:ext cx="1201003" cy="1785104"/>
          </a:xfrm>
          <a:prstGeom prst="rect">
            <a:avLst/>
          </a:prstGeom>
          <a:noFill/>
        </p:spPr>
        <p:txBody>
          <a:bodyPr wrap="square" rtlCol="0">
            <a:spAutoFit/>
          </a:bodyPr>
          <a:lstStyle/>
          <a:p>
            <a:r>
              <a:rPr lang="vi-VN" altLang="en-US" sz="11000" b="1" dirty="0" smtClean="0">
                <a:solidFill>
                  <a:srgbClr val="00B050"/>
                </a:solidFill>
                <a:latin typeface=".VnAvant" panose="020B7200000000000000" pitchFamily="34" charset="0"/>
                <a:cs typeface=".VnAvant" panose="020B7200000000000000" pitchFamily="34" charset="0"/>
              </a:rPr>
              <a:t>o</a:t>
            </a:r>
            <a:endParaRPr lang="en-US" sz="11000" dirty="0">
              <a:solidFill>
                <a:srgbClr val="00B050"/>
              </a:solidFill>
            </a:endParaRPr>
          </a:p>
        </p:txBody>
      </p:sp>
      <p:sp>
        <p:nvSpPr>
          <p:cNvPr id="18" name="TextBox 17">
            <a:extLst>
              <a:ext uri="{FF2B5EF4-FFF2-40B4-BE49-F238E27FC236}">
                <a16:creationId xmlns:a16="http://schemas.microsoft.com/office/drawing/2014/main" id="{D1EC6CD4-62A3-40C0-B599-9E64027CB07F}"/>
              </a:ext>
            </a:extLst>
          </p:cNvPr>
          <p:cNvSpPr txBox="1"/>
          <p:nvPr/>
        </p:nvSpPr>
        <p:spPr>
          <a:xfrm>
            <a:off x="1769767" y="3040012"/>
            <a:ext cx="1201003" cy="1785104"/>
          </a:xfrm>
          <a:prstGeom prst="rect">
            <a:avLst/>
          </a:prstGeom>
          <a:noFill/>
        </p:spPr>
        <p:txBody>
          <a:bodyPr wrap="square" rtlCol="0">
            <a:spAutoFit/>
          </a:bodyPr>
          <a:lstStyle/>
          <a:p>
            <a:r>
              <a:rPr lang="vi-VN" altLang="en-US" sz="11000" b="1" dirty="0" smtClean="0">
                <a:solidFill>
                  <a:srgbClr val="00B050"/>
                </a:solidFill>
                <a:latin typeface=".VnAvant" panose="020B7200000000000000" pitchFamily="34" charset="0"/>
                <a:cs typeface=".VnAvant" panose="020B7200000000000000" pitchFamily="34" charset="0"/>
              </a:rPr>
              <a:t>a</a:t>
            </a:r>
            <a:endParaRPr lang="en-US" sz="11000" dirty="0">
              <a:solidFill>
                <a:srgbClr val="00B050"/>
              </a:solidFill>
            </a:endParaRPr>
          </a:p>
        </p:txBody>
      </p:sp>
      <p:sp>
        <p:nvSpPr>
          <p:cNvPr id="21" name="TextBox 20">
            <a:extLst>
              <a:ext uri="{FF2B5EF4-FFF2-40B4-BE49-F238E27FC236}">
                <a16:creationId xmlns:a16="http://schemas.microsoft.com/office/drawing/2014/main" id="{D1EC6CD4-62A3-40C0-B599-9E64027CB07F}"/>
              </a:ext>
            </a:extLst>
          </p:cNvPr>
          <p:cNvSpPr txBox="1"/>
          <p:nvPr/>
        </p:nvSpPr>
        <p:spPr>
          <a:xfrm>
            <a:off x="9398101" y="3299281"/>
            <a:ext cx="1201003" cy="1785104"/>
          </a:xfrm>
          <a:prstGeom prst="rect">
            <a:avLst/>
          </a:prstGeom>
          <a:noFill/>
        </p:spPr>
        <p:txBody>
          <a:bodyPr wrap="square" rtlCol="0">
            <a:spAutoFit/>
          </a:bodyPr>
          <a:lstStyle/>
          <a:p>
            <a:r>
              <a:rPr lang="vi-VN" altLang="en-US" sz="11000" b="1" dirty="0" smtClean="0">
                <a:solidFill>
                  <a:srgbClr val="00B050"/>
                </a:solidFill>
                <a:latin typeface=".VnAvant" panose="020B7200000000000000" pitchFamily="34" charset="0"/>
                <a:cs typeface=".VnAvant" panose="020B7200000000000000" pitchFamily="34" charset="0"/>
              </a:rPr>
              <a:t>p</a:t>
            </a:r>
            <a:endParaRPr lang="en-US" sz="11000" dirty="0">
              <a:solidFill>
                <a:srgbClr val="00B050"/>
              </a:solidFill>
            </a:endParaRPr>
          </a:p>
        </p:txBody>
      </p:sp>
    </p:spTree>
    <p:extLst>
      <p:ext uri="{BB962C8B-B14F-4D97-AF65-F5344CB8AC3E}">
        <p14:creationId xmlns:p14="http://schemas.microsoft.com/office/powerpoint/2010/main" val="153833712"/>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nodeType="clickEffect">
                                  <p:stCondLst>
                                    <p:cond delay="0"/>
                                  </p:stCondLst>
                                  <p:iterate type="lt">
                                    <p:tmPct val="4000"/>
                                  </p:iterate>
                                  <p:childTnLst>
                                    <p:set>
                                      <p:cBhvr override="childStyle">
                                        <p:cTn id="14" dur="500" fill="hold"/>
                                        <p:tgtEl>
                                          <p:spTgt spid="21">
                                            <p:txEl>
                                              <p:pRg st="0" end="0"/>
                                            </p:txEl>
                                          </p:spTgt>
                                        </p:tgtEl>
                                        <p:attrNameLst>
                                          <p:attrName>style.color</p:attrName>
                                        </p:attrNameLst>
                                      </p:cBhvr>
                                      <p:to>
                                        <p:clrVal>
                                          <a:schemeClr val="hlink"/>
                                        </p:clrVal>
                                      </p:to>
                                    </p:set>
                                    <p:set>
                                      <p:cBhvr>
                                        <p:cTn id="15" dur="500" fill="hold"/>
                                        <p:tgtEl>
                                          <p:spTgt spid="21">
                                            <p:txEl>
                                              <p:pRg st="0" end="0"/>
                                            </p:txEl>
                                          </p:spTgt>
                                        </p:tgtEl>
                                        <p:attrNameLst>
                                          <p:attrName>fillcolor</p:attrName>
                                        </p:attrNameLst>
                                      </p:cBhvr>
                                      <p:to>
                                        <p:clrVal>
                                          <a:schemeClr val="hlink"/>
                                        </p:clrVal>
                                      </p:to>
                                    </p:set>
                                    <p:set>
                                      <p:cBhvr>
                                        <p:cTn id="16" dur="500" fill="hold"/>
                                        <p:tgtEl>
                                          <p:spTgt spid="21">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724" fill="hold"/>
                                        <p:tgtEl>
                                          <p:spTgt spid="14"/>
                                        </p:tgtEl>
                                      </p:cBhvr>
                                    </p:cmd>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821521022079620144">
            <a:hlinkClick r:id="" action="ppaction://media"/>
          </p:cNvPr>
          <p:cNvPicPr>
            <a:picLocks noChangeAspect="1"/>
          </p:cNvPicPr>
          <p:nvPr>
            <a:videoFile r:link="rId1"/>
            <p:extLst>
              <p:ext uri="{DAA4B4D4-6D71-4841-9C94-3DE7FCFB9230}">
                <p14:media xmlns:p14="http://schemas.microsoft.com/office/powerpoint/2010/main" r:embed="rId2">
                  <p14:trim st="570" end="1893.9999"/>
                </p14:media>
              </p:ext>
            </p:extLst>
          </p:nvPr>
        </p:nvPicPr>
        <p:blipFill rotWithShape="1">
          <a:blip r:embed="rId4"/>
          <a:srcRect l="2931" t="1564" r="4302"/>
          <a:stretch/>
        </p:blipFill>
        <p:spPr>
          <a:xfrm rot="16200000">
            <a:off x="2667001" y="-2667002"/>
            <a:ext cx="6858001" cy="12192000"/>
          </a:xfrm>
          <a:prstGeom prst="rect">
            <a:avLst/>
          </a:prstGeom>
        </p:spPr>
      </p:pic>
    </p:spTree>
    <p:extLst>
      <p:ext uri="{BB962C8B-B14F-4D97-AF65-F5344CB8AC3E}">
        <p14:creationId xmlns:p14="http://schemas.microsoft.com/office/powerpoint/2010/main" val="2951947777"/>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3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4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3964" y="1995621"/>
            <a:ext cx="10515600" cy="1325563"/>
          </a:xfrm>
        </p:spPr>
        <p:txBody>
          <a:bodyPr>
            <a:normAutofit fontScale="90000"/>
          </a:bodyPr>
          <a:lstStyle/>
          <a:p>
            <a:pPr algn="ctr"/>
            <a:r>
              <a:rPr lang="vi-VN" sz="7300" dirty="0">
                <a:solidFill>
                  <a:srgbClr val="FF0000"/>
                </a:solidFill>
              </a:rPr>
              <a:t>Trò chơi:</a:t>
            </a:r>
            <a:br>
              <a:rPr lang="vi-VN" sz="7300" dirty="0">
                <a:solidFill>
                  <a:srgbClr val="FF0000"/>
                </a:solidFill>
              </a:rPr>
            </a:br>
            <a:r>
              <a:rPr lang="vi-VN" sz="7300" dirty="0">
                <a:solidFill>
                  <a:srgbClr val="FF0000"/>
                </a:solidFill>
              </a:rPr>
              <a:t>Zíc zắc bé yêu</a:t>
            </a:r>
            <a:br>
              <a:rPr lang="vi-VN" sz="7300" dirty="0">
                <a:solidFill>
                  <a:srgbClr val="FF0000"/>
                </a:solidFill>
              </a:rPr>
            </a:br>
            <a:r>
              <a:rPr lang="vi-VN" sz="6700" dirty="0">
                <a:solidFill>
                  <a:srgbClr val="0070C0"/>
                </a:solidFill>
              </a:rPr>
              <a:t>Trên màn hình là bảng zíc zắc, khi viên bi được thả tới chữ cái nào chúng mình hãy phát âm thật to chữ cái ấy nhé!</a:t>
            </a:r>
            <a:endParaRPr lang="en-US" sz="6700" dirty="0">
              <a:solidFill>
                <a:srgbClr val="0070C0"/>
              </a:solidFill>
            </a:endParaRPr>
          </a:p>
        </p:txBody>
      </p:sp>
    </p:spTree>
    <p:extLst>
      <p:ext uri="{BB962C8B-B14F-4D97-AF65-F5344CB8AC3E}">
        <p14:creationId xmlns:p14="http://schemas.microsoft.com/office/powerpoint/2010/main" val="1191712051"/>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72349618"/>
              </p:ext>
            </p:extLst>
          </p:nvPr>
        </p:nvGraphicFramePr>
        <p:xfrm>
          <a:off x="0" y="0"/>
          <a:ext cx="6086898" cy="7369460"/>
        </p:xfrm>
        <a:graphic>
          <a:graphicData uri="http://schemas.openxmlformats.org/drawingml/2006/table">
            <a:tbl>
              <a:tblPr firstRow="1" bandRow="1"/>
              <a:tblGrid>
                <a:gridCol w="676322">
                  <a:extLst>
                    <a:ext uri="{9D8B030D-6E8A-4147-A177-3AD203B41FA5}">
                      <a16:colId xmlns:a16="http://schemas.microsoft.com/office/drawing/2014/main" val="2697990817"/>
                    </a:ext>
                  </a:extLst>
                </a:gridCol>
                <a:gridCol w="676322">
                  <a:extLst>
                    <a:ext uri="{9D8B030D-6E8A-4147-A177-3AD203B41FA5}">
                      <a16:colId xmlns:a16="http://schemas.microsoft.com/office/drawing/2014/main" val="896464480"/>
                    </a:ext>
                  </a:extLst>
                </a:gridCol>
                <a:gridCol w="676322">
                  <a:extLst>
                    <a:ext uri="{9D8B030D-6E8A-4147-A177-3AD203B41FA5}">
                      <a16:colId xmlns:a16="http://schemas.microsoft.com/office/drawing/2014/main" val="1476937351"/>
                    </a:ext>
                  </a:extLst>
                </a:gridCol>
                <a:gridCol w="676322">
                  <a:extLst>
                    <a:ext uri="{9D8B030D-6E8A-4147-A177-3AD203B41FA5}">
                      <a16:colId xmlns:a16="http://schemas.microsoft.com/office/drawing/2014/main" val="1765971864"/>
                    </a:ext>
                  </a:extLst>
                </a:gridCol>
                <a:gridCol w="676322">
                  <a:extLst>
                    <a:ext uri="{9D8B030D-6E8A-4147-A177-3AD203B41FA5}">
                      <a16:colId xmlns:a16="http://schemas.microsoft.com/office/drawing/2014/main" val="3116912327"/>
                    </a:ext>
                  </a:extLst>
                </a:gridCol>
                <a:gridCol w="676322">
                  <a:extLst>
                    <a:ext uri="{9D8B030D-6E8A-4147-A177-3AD203B41FA5}">
                      <a16:colId xmlns:a16="http://schemas.microsoft.com/office/drawing/2014/main" val="4126426217"/>
                    </a:ext>
                  </a:extLst>
                </a:gridCol>
                <a:gridCol w="676322">
                  <a:extLst>
                    <a:ext uri="{9D8B030D-6E8A-4147-A177-3AD203B41FA5}">
                      <a16:colId xmlns:a16="http://schemas.microsoft.com/office/drawing/2014/main" val="3196016099"/>
                    </a:ext>
                  </a:extLst>
                </a:gridCol>
                <a:gridCol w="676322">
                  <a:extLst>
                    <a:ext uri="{9D8B030D-6E8A-4147-A177-3AD203B41FA5}">
                      <a16:colId xmlns:a16="http://schemas.microsoft.com/office/drawing/2014/main" val="3727746293"/>
                    </a:ext>
                  </a:extLst>
                </a:gridCol>
                <a:gridCol w="676322">
                  <a:extLst>
                    <a:ext uri="{9D8B030D-6E8A-4147-A177-3AD203B41FA5}">
                      <a16:colId xmlns:a16="http://schemas.microsoft.com/office/drawing/2014/main" val="1306789986"/>
                    </a:ext>
                  </a:extLst>
                </a:gridCol>
              </a:tblGrid>
              <a:tr h="624385">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2258978400"/>
                  </a:ext>
                </a:extLst>
              </a:tr>
              <a:tr h="624385">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2778195601"/>
                  </a:ext>
                </a:extLst>
              </a:tr>
              <a:tr h="299876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4002481120"/>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2848053720"/>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1952845470"/>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2407706653"/>
                  </a:ext>
                </a:extLst>
              </a:tr>
              <a:tr h="624385">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1555262047"/>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119105920"/>
                  </a:ext>
                </a:extLst>
              </a:tr>
            </a:tbl>
          </a:graphicData>
        </a:graphic>
      </p:graphicFrame>
      <p:sp>
        <p:nvSpPr>
          <p:cNvPr id="5" name="Oval 4"/>
          <p:cNvSpPr/>
          <p:nvPr/>
        </p:nvSpPr>
        <p:spPr>
          <a:xfrm>
            <a:off x="512636" y="46402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143279" y="111797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192148" y="527146"/>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245884" y="304799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48421" y="357400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840731" y="424672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158624" y="365305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552408" y="-3980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923724" y="-5516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26820" y="236163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852392" y="176852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70837" y="420862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585071" y="294677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63781" y="478183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591643" y="478183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900689" y="3670676"/>
            <a:ext cx="205851"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600694" y="4312116"/>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Table 25"/>
          <p:cNvGraphicFramePr>
            <a:graphicFrameLocks noGrp="1"/>
          </p:cNvGraphicFramePr>
          <p:nvPr>
            <p:extLst>
              <p:ext uri="{D42A27DB-BD31-4B8C-83A1-F6EECF244321}">
                <p14:modId xmlns:p14="http://schemas.microsoft.com/office/powerpoint/2010/main" val="3948870455"/>
              </p:ext>
            </p:extLst>
          </p:nvPr>
        </p:nvGraphicFramePr>
        <p:xfrm>
          <a:off x="6105102" y="0"/>
          <a:ext cx="6086898" cy="4995080"/>
        </p:xfrm>
        <a:graphic>
          <a:graphicData uri="http://schemas.openxmlformats.org/drawingml/2006/table">
            <a:tbl>
              <a:tblPr firstRow="1" bandRow="1"/>
              <a:tblGrid>
                <a:gridCol w="676322">
                  <a:extLst>
                    <a:ext uri="{9D8B030D-6E8A-4147-A177-3AD203B41FA5}">
                      <a16:colId xmlns:a16="http://schemas.microsoft.com/office/drawing/2014/main" val="2944394608"/>
                    </a:ext>
                  </a:extLst>
                </a:gridCol>
                <a:gridCol w="676322">
                  <a:extLst>
                    <a:ext uri="{9D8B030D-6E8A-4147-A177-3AD203B41FA5}">
                      <a16:colId xmlns:a16="http://schemas.microsoft.com/office/drawing/2014/main" val="3506677203"/>
                    </a:ext>
                  </a:extLst>
                </a:gridCol>
                <a:gridCol w="676322">
                  <a:extLst>
                    <a:ext uri="{9D8B030D-6E8A-4147-A177-3AD203B41FA5}">
                      <a16:colId xmlns:a16="http://schemas.microsoft.com/office/drawing/2014/main" val="1476212850"/>
                    </a:ext>
                  </a:extLst>
                </a:gridCol>
                <a:gridCol w="676322">
                  <a:extLst>
                    <a:ext uri="{9D8B030D-6E8A-4147-A177-3AD203B41FA5}">
                      <a16:colId xmlns:a16="http://schemas.microsoft.com/office/drawing/2014/main" val="1510424722"/>
                    </a:ext>
                  </a:extLst>
                </a:gridCol>
                <a:gridCol w="676322">
                  <a:extLst>
                    <a:ext uri="{9D8B030D-6E8A-4147-A177-3AD203B41FA5}">
                      <a16:colId xmlns:a16="http://schemas.microsoft.com/office/drawing/2014/main" val="2633648789"/>
                    </a:ext>
                  </a:extLst>
                </a:gridCol>
                <a:gridCol w="676322">
                  <a:extLst>
                    <a:ext uri="{9D8B030D-6E8A-4147-A177-3AD203B41FA5}">
                      <a16:colId xmlns:a16="http://schemas.microsoft.com/office/drawing/2014/main" val="439025206"/>
                    </a:ext>
                  </a:extLst>
                </a:gridCol>
                <a:gridCol w="676322">
                  <a:extLst>
                    <a:ext uri="{9D8B030D-6E8A-4147-A177-3AD203B41FA5}">
                      <a16:colId xmlns:a16="http://schemas.microsoft.com/office/drawing/2014/main" val="1107932301"/>
                    </a:ext>
                  </a:extLst>
                </a:gridCol>
                <a:gridCol w="676322">
                  <a:extLst>
                    <a:ext uri="{9D8B030D-6E8A-4147-A177-3AD203B41FA5}">
                      <a16:colId xmlns:a16="http://schemas.microsoft.com/office/drawing/2014/main" val="4249658746"/>
                    </a:ext>
                  </a:extLst>
                </a:gridCol>
                <a:gridCol w="676322">
                  <a:extLst>
                    <a:ext uri="{9D8B030D-6E8A-4147-A177-3AD203B41FA5}">
                      <a16:colId xmlns:a16="http://schemas.microsoft.com/office/drawing/2014/main" val="572027862"/>
                    </a:ext>
                  </a:extLst>
                </a:gridCol>
              </a:tblGrid>
              <a:tr h="624385">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899360632"/>
                  </a:ext>
                </a:extLst>
              </a:tr>
              <a:tr h="624385">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848604549"/>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2264617590"/>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4247836246"/>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142000296"/>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2673035128"/>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742590776"/>
                  </a:ext>
                </a:extLst>
              </a:tr>
              <a:tr h="624385">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a:ln>
                          <a:solidFill>
                            <a:schemeClr val="accent6">
                              <a:lumMod val="50000"/>
                            </a:schemeClr>
                          </a:solidFill>
                        </a:ln>
                        <a:solidFill>
                          <a:srgbClr val="00B050"/>
                        </a:solidFill>
                      </a:endParaRPr>
                    </a:p>
                  </a:txBody>
                  <a:tcPr>
                    <a:solidFill>
                      <a:schemeClr val="accent6"/>
                    </a:solidFill>
                  </a:tcPr>
                </a:tc>
                <a:tc>
                  <a:txBody>
                    <a:bodyPr/>
                    <a:lstStyle/>
                    <a:p>
                      <a:endParaRPr lang="en-US" dirty="0">
                        <a:ln>
                          <a:solidFill>
                            <a:schemeClr val="accent6">
                              <a:lumMod val="50000"/>
                            </a:schemeClr>
                          </a:solidFill>
                        </a:ln>
                        <a:solidFill>
                          <a:srgbClr val="00B050"/>
                        </a:solidFill>
                      </a:endParaRPr>
                    </a:p>
                  </a:txBody>
                  <a:tcPr>
                    <a:solidFill>
                      <a:schemeClr val="accent6"/>
                    </a:solidFill>
                  </a:tcPr>
                </a:tc>
                <a:extLst>
                  <a:ext uri="{0D108BD9-81ED-4DB2-BD59-A6C34878D82A}">
                    <a16:rowId xmlns:a16="http://schemas.microsoft.com/office/drawing/2014/main" val="2232016886"/>
                  </a:ext>
                </a:extLst>
              </a:tr>
            </a:tbl>
          </a:graphicData>
        </a:graphic>
      </p:graphicFrame>
      <p:sp>
        <p:nvSpPr>
          <p:cNvPr id="27" name="Oval 26"/>
          <p:cNvSpPr/>
          <p:nvPr/>
        </p:nvSpPr>
        <p:spPr>
          <a:xfrm>
            <a:off x="4604344" y="478619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2074827" y="168777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262053" y="-70506"/>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266599" y="240428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57237" y="-5913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544699" y="470846"/>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489285" y="236163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899551" y="112081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163747" y="-3866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2527667" y="362291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571710" y="180832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270015" y="116403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888462" y="2385511"/>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91365" y="1153238"/>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00412" y="304799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852392" y="53851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14343" y="169914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2553546" y="111229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3218585" y="174008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151517" y="233376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5261487" y="362006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205509" y="431553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857223" y="304799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6660087" y="45265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290730" y="110660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9339599" y="515772"/>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9393335" y="303662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999030" y="3562631"/>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988182" y="423535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7306075" y="3641676"/>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8699859" y="-5117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0071175" y="-66538"/>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6020631" y="235026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999843" y="175714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6618288" y="419725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10732522" y="293540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0059340" y="477102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5986491" y="477102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8021940" y="4793774"/>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0048140" y="3659302"/>
            <a:ext cx="205851"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0748145" y="4300742"/>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1423699" y="475851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12031906" y="47083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11409504" y="-8188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1414050" y="2392906"/>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5990214" y="-7050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0692150" y="459472"/>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8636736" y="235026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10047002" y="110944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7311198" y="-5003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8675118" y="3611536"/>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0719161" y="179695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1417466" y="115266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10035913" y="2374137"/>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6055883" y="117996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6647863" y="303662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7999843" y="52714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6661794" y="168777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8700997" y="110092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9366036" y="172871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7298968" y="2322393"/>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11408938" y="360868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9352960" y="4304160"/>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8004674" y="3036625"/>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12061734" y="294677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12053921" y="4246729"/>
            <a:ext cx="204717" cy="218364"/>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6" name="Table 115"/>
          <p:cNvGraphicFramePr>
            <a:graphicFrameLocks noGrp="1"/>
          </p:cNvGraphicFramePr>
          <p:nvPr>
            <p:extLst>
              <p:ext uri="{D42A27DB-BD31-4B8C-83A1-F6EECF244321}">
                <p14:modId xmlns:p14="http://schemas.microsoft.com/office/powerpoint/2010/main" val="2278368829"/>
              </p:ext>
            </p:extLst>
          </p:nvPr>
        </p:nvGraphicFramePr>
        <p:xfrm>
          <a:off x="-30560" y="4995078"/>
          <a:ext cx="12234915" cy="1894761"/>
        </p:xfrm>
        <a:graphic>
          <a:graphicData uri="http://schemas.openxmlformats.org/drawingml/2006/table">
            <a:tbl>
              <a:tblPr firstRow="1" bandRow="1">
                <a:tableStyleId>{5C22544A-7EE6-4342-B048-85BDC9FD1C3A}</a:tableStyleId>
              </a:tblPr>
              <a:tblGrid>
                <a:gridCol w="1747845">
                  <a:extLst>
                    <a:ext uri="{9D8B030D-6E8A-4147-A177-3AD203B41FA5}">
                      <a16:colId xmlns:a16="http://schemas.microsoft.com/office/drawing/2014/main" val="430683414"/>
                    </a:ext>
                  </a:extLst>
                </a:gridCol>
                <a:gridCol w="1747845">
                  <a:extLst>
                    <a:ext uri="{9D8B030D-6E8A-4147-A177-3AD203B41FA5}">
                      <a16:colId xmlns:a16="http://schemas.microsoft.com/office/drawing/2014/main" val="184416047"/>
                    </a:ext>
                  </a:extLst>
                </a:gridCol>
                <a:gridCol w="1747845">
                  <a:extLst>
                    <a:ext uri="{9D8B030D-6E8A-4147-A177-3AD203B41FA5}">
                      <a16:colId xmlns:a16="http://schemas.microsoft.com/office/drawing/2014/main" val="4231618388"/>
                    </a:ext>
                  </a:extLst>
                </a:gridCol>
                <a:gridCol w="1747845">
                  <a:extLst>
                    <a:ext uri="{9D8B030D-6E8A-4147-A177-3AD203B41FA5}">
                      <a16:colId xmlns:a16="http://schemas.microsoft.com/office/drawing/2014/main" val="2274008794"/>
                    </a:ext>
                  </a:extLst>
                </a:gridCol>
                <a:gridCol w="1747845">
                  <a:extLst>
                    <a:ext uri="{9D8B030D-6E8A-4147-A177-3AD203B41FA5}">
                      <a16:colId xmlns:a16="http://schemas.microsoft.com/office/drawing/2014/main" val="811940999"/>
                    </a:ext>
                  </a:extLst>
                </a:gridCol>
                <a:gridCol w="1747845">
                  <a:extLst>
                    <a:ext uri="{9D8B030D-6E8A-4147-A177-3AD203B41FA5}">
                      <a16:colId xmlns:a16="http://schemas.microsoft.com/office/drawing/2014/main" val="2527256458"/>
                    </a:ext>
                  </a:extLst>
                </a:gridCol>
                <a:gridCol w="1747845">
                  <a:extLst>
                    <a:ext uri="{9D8B030D-6E8A-4147-A177-3AD203B41FA5}">
                      <a16:colId xmlns:a16="http://schemas.microsoft.com/office/drawing/2014/main" val="3628827217"/>
                    </a:ext>
                  </a:extLst>
                </a:gridCol>
              </a:tblGrid>
              <a:tr h="1894761">
                <a:tc>
                  <a:txBody>
                    <a:bodyPr/>
                    <a:lstStyle/>
                    <a:p>
                      <a:endParaRPr lang="en-US" dirty="0">
                        <a:ln>
                          <a:solidFill>
                            <a:schemeClr val="accent6">
                              <a:lumMod val="50000"/>
                            </a:schemeClr>
                          </a:solidFill>
                        </a:ln>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6"/>
                    </a:solidFill>
                  </a:tcPr>
                </a:tc>
                <a:tc>
                  <a:txBody>
                    <a:bodyPr/>
                    <a:lstStyle/>
                    <a:p>
                      <a:endParaRPr lang="en-US" dirty="0">
                        <a:ln>
                          <a:solidFill>
                            <a:schemeClr val="accent6">
                              <a:lumMod val="50000"/>
                            </a:schemeClr>
                          </a:solidFill>
                        </a:ln>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6"/>
                    </a:solidFill>
                  </a:tcPr>
                </a:tc>
                <a:tc>
                  <a:txBody>
                    <a:bodyPr/>
                    <a:lstStyle/>
                    <a:p>
                      <a:endParaRPr lang="en-US" dirty="0">
                        <a:ln>
                          <a:solidFill>
                            <a:schemeClr val="accent6">
                              <a:lumMod val="50000"/>
                            </a:schemeClr>
                          </a:solidFill>
                        </a:ln>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6"/>
                    </a:solidFill>
                  </a:tcPr>
                </a:tc>
                <a:tc>
                  <a:txBody>
                    <a:bodyPr/>
                    <a:lstStyle/>
                    <a:p>
                      <a:endParaRPr lang="en-US" dirty="0">
                        <a:ln>
                          <a:solidFill>
                            <a:schemeClr val="accent6">
                              <a:lumMod val="50000"/>
                            </a:schemeClr>
                          </a:solidFill>
                        </a:ln>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6"/>
                    </a:solidFill>
                  </a:tcPr>
                </a:tc>
                <a:tc>
                  <a:txBody>
                    <a:bodyPr/>
                    <a:lstStyle/>
                    <a:p>
                      <a:endParaRPr lang="en-US" dirty="0">
                        <a:ln>
                          <a:solidFill>
                            <a:schemeClr val="accent6">
                              <a:lumMod val="50000"/>
                            </a:schemeClr>
                          </a:solidFill>
                        </a:ln>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6"/>
                    </a:solidFill>
                  </a:tcPr>
                </a:tc>
                <a:tc>
                  <a:txBody>
                    <a:bodyPr/>
                    <a:lstStyle/>
                    <a:p>
                      <a:endParaRPr lang="en-US" dirty="0">
                        <a:ln>
                          <a:solidFill>
                            <a:schemeClr val="accent6">
                              <a:lumMod val="50000"/>
                            </a:schemeClr>
                          </a:solidFill>
                        </a:ln>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6"/>
                    </a:solidFill>
                  </a:tcPr>
                </a:tc>
                <a:tc>
                  <a:txBody>
                    <a:bodyPr/>
                    <a:lstStyle/>
                    <a:p>
                      <a:endParaRPr lang="en-US" dirty="0">
                        <a:ln>
                          <a:solidFill>
                            <a:schemeClr val="accent6">
                              <a:lumMod val="50000"/>
                            </a:schemeClr>
                          </a:solidFill>
                        </a:ln>
                      </a:endParaRPr>
                    </a:p>
                  </a:txBody>
                  <a:tcP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2668724106"/>
                  </a:ext>
                </a:extLst>
              </a:tr>
            </a:tbl>
          </a:graphicData>
        </a:graphic>
      </p:graphicFrame>
      <p:sp>
        <p:nvSpPr>
          <p:cNvPr id="118" name="TextBox 117"/>
          <p:cNvSpPr txBox="1"/>
          <p:nvPr/>
        </p:nvSpPr>
        <p:spPr>
          <a:xfrm>
            <a:off x="230088" y="4821766"/>
            <a:ext cx="935424" cy="1938992"/>
          </a:xfrm>
          <a:prstGeom prst="rect">
            <a:avLst/>
          </a:prstGeom>
          <a:noFill/>
        </p:spPr>
        <p:txBody>
          <a:bodyPr wrap="square" rtlCol="0">
            <a:spAutoFit/>
          </a:bodyPr>
          <a:lstStyle/>
          <a:p>
            <a:r>
              <a:rPr lang="vi-VN" sz="12000" b="1" dirty="0">
                <a:solidFill>
                  <a:srgbClr val="7030A0"/>
                </a:solidFill>
              </a:rPr>
              <a:t>p</a:t>
            </a:r>
            <a:endParaRPr lang="en-US" sz="12000" b="1" dirty="0">
              <a:solidFill>
                <a:srgbClr val="7030A0"/>
              </a:solidFill>
              <a:latin typeface=".VnAvant" panose="020B7200000000000000" pitchFamily="34" charset="0"/>
            </a:endParaRPr>
          </a:p>
        </p:txBody>
      </p:sp>
      <p:sp>
        <p:nvSpPr>
          <p:cNvPr id="119" name="TextBox 118"/>
          <p:cNvSpPr txBox="1"/>
          <p:nvPr/>
        </p:nvSpPr>
        <p:spPr>
          <a:xfrm>
            <a:off x="3869987" y="4794847"/>
            <a:ext cx="935424" cy="1938992"/>
          </a:xfrm>
          <a:prstGeom prst="rect">
            <a:avLst/>
          </a:prstGeom>
          <a:noFill/>
        </p:spPr>
        <p:txBody>
          <a:bodyPr wrap="square" rtlCol="0">
            <a:spAutoFit/>
          </a:bodyPr>
          <a:lstStyle/>
          <a:p>
            <a:r>
              <a:rPr lang="vi-VN" sz="12000" b="1" dirty="0">
                <a:solidFill>
                  <a:srgbClr val="7030A0"/>
                </a:solidFill>
              </a:rPr>
              <a:t>p</a:t>
            </a:r>
            <a:endParaRPr lang="en-US" sz="12000" b="1" dirty="0">
              <a:solidFill>
                <a:srgbClr val="7030A0"/>
              </a:solidFill>
              <a:latin typeface=".VnAvant" panose="020B7200000000000000" pitchFamily="34" charset="0"/>
            </a:endParaRPr>
          </a:p>
        </p:txBody>
      </p:sp>
      <p:sp>
        <p:nvSpPr>
          <p:cNvPr id="120" name="TextBox 119"/>
          <p:cNvSpPr txBox="1"/>
          <p:nvPr/>
        </p:nvSpPr>
        <p:spPr>
          <a:xfrm>
            <a:off x="7408433" y="4784803"/>
            <a:ext cx="935424" cy="1938992"/>
          </a:xfrm>
          <a:prstGeom prst="rect">
            <a:avLst/>
          </a:prstGeom>
          <a:noFill/>
        </p:spPr>
        <p:txBody>
          <a:bodyPr wrap="square" rtlCol="0">
            <a:spAutoFit/>
          </a:bodyPr>
          <a:lstStyle/>
          <a:p>
            <a:r>
              <a:rPr lang="vi-VN" sz="12000" b="1" dirty="0">
                <a:solidFill>
                  <a:srgbClr val="7030A0"/>
                </a:solidFill>
              </a:rPr>
              <a:t>k</a:t>
            </a:r>
            <a:endParaRPr lang="en-US" sz="12000" b="1" dirty="0">
              <a:solidFill>
                <a:srgbClr val="7030A0"/>
              </a:solidFill>
              <a:latin typeface=".VnAvant" panose="020B7200000000000000" pitchFamily="34" charset="0"/>
            </a:endParaRPr>
          </a:p>
        </p:txBody>
      </p:sp>
      <p:sp>
        <p:nvSpPr>
          <p:cNvPr id="121" name="TextBox 120"/>
          <p:cNvSpPr txBox="1"/>
          <p:nvPr/>
        </p:nvSpPr>
        <p:spPr>
          <a:xfrm>
            <a:off x="10844991" y="4821766"/>
            <a:ext cx="935424" cy="1938992"/>
          </a:xfrm>
          <a:prstGeom prst="rect">
            <a:avLst/>
          </a:prstGeom>
          <a:noFill/>
        </p:spPr>
        <p:txBody>
          <a:bodyPr wrap="square" rtlCol="0">
            <a:spAutoFit/>
          </a:bodyPr>
          <a:lstStyle/>
          <a:p>
            <a:r>
              <a:rPr lang="vi-VN" sz="12000" b="1" dirty="0">
                <a:solidFill>
                  <a:srgbClr val="7030A0"/>
                </a:solidFill>
              </a:rPr>
              <a:t>p</a:t>
            </a:r>
            <a:endParaRPr lang="en-US" sz="12000" b="1" dirty="0">
              <a:solidFill>
                <a:srgbClr val="7030A0"/>
              </a:solidFill>
              <a:latin typeface=".VnAvant" panose="020B7200000000000000" pitchFamily="34" charset="0"/>
            </a:endParaRPr>
          </a:p>
        </p:txBody>
      </p:sp>
      <p:sp>
        <p:nvSpPr>
          <p:cNvPr id="122" name="TextBox 121"/>
          <p:cNvSpPr txBox="1"/>
          <p:nvPr/>
        </p:nvSpPr>
        <p:spPr>
          <a:xfrm rot="10800000" flipV="1">
            <a:off x="2060820" y="427567"/>
            <a:ext cx="3806854" cy="1938992"/>
          </a:xfrm>
          <a:prstGeom prst="rect">
            <a:avLst/>
          </a:prstGeom>
          <a:noFill/>
        </p:spPr>
        <p:txBody>
          <a:bodyPr wrap="square" rtlCol="0">
            <a:spAutoFit/>
          </a:bodyPr>
          <a:lstStyle/>
          <a:p>
            <a:r>
              <a:rPr lang="vi-VN" sz="12000" b="1" dirty="0">
                <a:solidFill>
                  <a:schemeClr val="accent4">
                    <a:lumMod val="60000"/>
                    <a:lumOff val="40000"/>
                  </a:schemeClr>
                </a:solidFill>
              </a:rPr>
              <a:t>h</a:t>
            </a:r>
            <a:endParaRPr lang="en-US" sz="12000" b="1" dirty="0">
              <a:solidFill>
                <a:schemeClr val="accent4">
                  <a:lumMod val="60000"/>
                  <a:lumOff val="40000"/>
                </a:schemeClr>
              </a:solidFill>
              <a:latin typeface=".VnAvant" panose="020B7200000000000000" pitchFamily="34" charset="0"/>
            </a:endParaRPr>
          </a:p>
        </p:txBody>
      </p:sp>
      <p:sp>
        <p:nvSpPr>
          <p:cNvPr id="123" name="TextBox 122"/>
          <p:cNvSpPr txBox="1"/>
          <p:nvPr/>
        </p:nvSpPr>
        <p:spPr>
          <a:xfrm>
            <a:off x="5621011" y="4813107"/>
            <a:ext cx="935424" cy="1938992"/>
          </a:xfrm>
          <a:prstGeom prst="rect">
            <a:avLst/>
          </a:prstGeom>
          <a:noFill/>
        </p:spPr>
        <p:txBody>
          <a:bodyPr wrap="square" rtlCol="0">
            <a:spAutoFit/>
          </a:bodyPr>
          <a:lstStyle/>
          <a:p>
            <a:r>
              <a:rPr lang="vi-VN" sz="12000" b="1" dirty="0">
                <a:solidFill>
                  <a:schemeClr val="accent4">
                    <a:lumMod val="60000"/>
                    <a:lumOff val="40000"/>
                  </a:schemeClr>
                </a:solidFill>
              </a:rPr>
              <a:t>q</a:t>
            </a:r>
            <a:endParaRPr lang="en-US" sz="12000" b="1" dirty="0">
              <a:solidFill>
                <a:schemeClr val="accent4">
                  <a:lumMod val="60000"/>
                  <a:lumOff val="40000"/>
                </a:schemeClr>
              </a:solidFill>
              <a:latin typeface=".VnAvant" panose="020B7200000000000000" pitchFamily="34" charset="0"/>
            </a:endParaRPr>
          </a:p>
        </p:txBody>
      </p:sp>
      <p:sp>
        <p:nvSpPr>
          <p:cNvPr id="124" name="TextBox 123"/>
          <p:cNvSpPr txBox="1"/>
          <p:nvPr/>
        </p:nvSpPr>
        <p:spPr>
          <a:xfrm>
            <a:off x="9000682" y="4755235"/>
            <a:ext cx="935424" cy="1938992"/>
          </a:xfrm>
          <a:prstGeom prst="rect">
            <a:avLst/>
          </a:prstGeom>
          <a:noFill/>
        </p:spPr>
        <p:txBody>
          <a:bodyPr wrap="square" rtlCol="0">
            <a:spAutoFit/>
          </a:bodyPr>
          <a:lstStyle/>
          <a:p>
            <a:r>
              <a:rPr lang="vi-VN" sz="12000" b="1" dirty="0">
                <a:solidFill>
                  <a:schemeClr val="accent4">
                    <a:lumMod val="60000"/>
                    <a:lumOff val="40000"/>
                  </a:schemeClr>
                </a:solidFill>
              </a:rPr>
              <a:t>q</a:t>
            </a:r>
            <a:endParaRPr lang="en-US" sz="12000" b="1" dirty="0">
              <a:solidFill>
                <a:schemeClr val="accent4">
                  <a:lumMod val="60000"/>
                  <a:lumOff val="40000"/>
                </a:schemeClr>
              </a:solidFill>
              <a:latin typeface=".VnAvant" panose="020B7200000000000000" pitchFamily="34" charset="0"/>
            </a:endParaRPr>
          </a:p>
        </p:txBody>
      </p:sp>
      <p:pic>
        <p:nvPicPr>
          <p:cNvPr id="128" name="Picture 127"/>
          <p:cNvPicPr>
            <a:picLocks noChangeAspect="1"/>
          </p:cNvPicPr>
          <p:nvPr/>
        </p:nvPicPr>
        <p:blipFill rotWithShape="1">
          <a:blip r:embed="rId4">
            <a:extLst>
              <a:ext uri="{28A0092B-C50C-407E-A947-70E740481C1C}">
                <a14:useLocalDpi xmlns:a14="http://schemas.microsoft.com/office/drawing/2010/main" val="0"/>
              </a:ext>
            </a:extLst>
          </a:blip>
          <a:srcRect l="29463" t="28774" r="37868" b="34101"/>
          <a:stretch/>
        </p:blipFill>
        <p:spPr>
          <a:xfrm>
            <a:off x="6490150" y="200979"/>
            <a:ext cx="1133181" cy="1287760"/>
          </a:xfrm>
          <a:prstGeom prst="rect">
            <a:avLst/>
          </a:prstGeom>
        </p:spPr>
      </p:pic>
      <p:pic>
        <p:nvPicPr>
          <p:cNvPr id="129" name="Picture 128"/>
          <p:cNvPicPr>
            <a:picLocks noChangeAspect="1"/>
          </p:cNvPicPr>
          <p:nvPr/>
        </p:nvPicPr>
        <p:blipFill rotWithShape="1">
          <a:blip r:embed="rId4">
            <a:extLst>
              <a:ext uri="{28A0092B-C50C-407E-A947-70E740481C1C}">
                <a14:useLocalDpi xmlns:a14="http://schemas.microsoft.com/office/drawing/2010/main" val="0"/>
              </a:ext>
            </a:extLst>
          </a:blip>
          <a:srcRect l="29463" t="28774" r="37868" b="34101"/>
          <a:stretch/>
        </p:blipFill>
        <p:spPr>
          <a:xfrm>
            <a:off x="10854102" y="60101"/>
            <a:ext cx="1133181" cy="1287760"/>
          </a:xfrm>
          <a:prstGeom prst="rect">
            <a:avLst/>
          </a:prstGeom>
        </p:spPr>
      </p:pic>
      <p:pic>
        <p:nvPicPr>
          <p:cNvPr id="130" name="Picture 129"/>
          <p:cNvPicPr>
            <a:picLocks noChangeAspect="1"/>
          </p:cNvPicPr>
          <p:nvPr/>
        </p:nvPicPr>
        <p:blipFill rotWithShape="1">
          <a:blip r:embed="rId4">
            <a:extLst>
              <a:ext uri="{28A0092B-C50C-407E-A947-70E740481C1C}">
                <a14:useLocalDpi xmlns:a14="http://schemas.microsoft.com/office/drawing/2010/main" val="0"/>
              </a:ext>
            </a:extLst>
          </a:blip>
          <a:srcRect l="29463" t="28774" r="37868" b="34101"/>
          <a:stretch/>
        </p:blipFill>
        <p:spPr>
          <a:xfrm>
            <a:off x="2329006" y="6001667"/>
            <a:ext cx="1133181" cy="1287760"/>
          </a:xfrm>
          <a:prstGeom prst="rect">
            <a:avLst/>
          </a:prstGeom>
        </p:spPr>
      </p:pic>
      <p:pic>
        <p:nvPicPr>
          <p:cNvPr id="131" name="Picture 130"/>
          <p:cNvPicPr>
            <a:picLocks noChangeAspect="1"/>
          </p:cNvPicPr>
          <p:nvPr/>
        </p:nvPicPr>
        <p:blipFill rotWithShape="1">
          <a:blip r:embed="rId4">
            <a:extLst>
              <a:ext uri="{28A0092B-C50C-407E-A947-70E740481C1C}">
                <a14:useLocalDpi xmlns:a14="http://schemas.microsoft.com/office/drawing/2010/main" val="0"/>
              </a:ext>
            </a:extLst>
          </a:blip>
          <a:srcRect l="29463" t="28774" r="37868" b="34101"/>
          <a:stretch/>
        </p:blipFill>
        <p:spPr>
          <a:xfrm>
            <a:off x="201907" y="-51174"/>
            <a:ext cx="1133181" cy="1287760"/>
          </a:xfrm>
          <a:prstGeom prst="rect">
            <a:avLst/>
          </a:prstGeom>
        </p:spPr>
      </p:pic>
      <p:pic>
        <p:nvPicPr>
          <p:cNvPr id="117" name="Am-thanh-tra-loi-dung-chinh-xac-www_tiengdong_com">
            <a:hlinkClick r:id="" action="ppaction://media"/>
            <a:extLst>
              <a:ext uri="{FF2B5EF4-FFF2-40B4-BE49-F238E27FC236}">
                <a16:creationId xmlns:a16="http://schemas.microsoft.com/office/drawing/2014/main" id="{8C694FBB-022C-451F-9CC0-A0287A8808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2553" y="7024855"/>
            <a:ext cx="609600" cy="609600"/>
          </a:xfrm>
          <a:prstGeom prst="rect">
            <a:avLst/>
          </a:prstGeom>
        </p:spPr>
      </p:pic>
      <p:pic>
        <p:nvPicPr>
          <p:cNvPr id="125" name="Am-thanh-tra-loi-dung-chinh-xac-www_tiengdong_com">
            <a:hlinkClick r:id="" action="ppaction://media"/>
            <a:extLst>
              <a:ext uri="{FF2B5EF4-FFF2-40B4-BE49-F238E27FC236}">
                <a16:creationId xmlns:a16="http://schemas.microsoft.com/office/drawing/2014/main" id="{8C694FBB-022C-451F-9CC0-A0287A8808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18585" y="7090070"/>
            <a:ext cx="609600" cy="609600"/>
          </a:xfrm>
          <a:prstGeom prst="rect">
            <a:avLst/>
          </a:prstGeom>
        </p:spPr>
      </p:pic>
      <p:pic>
        <p:nvPicPr>
          <p:cNvPr id="126" name="Am-thanh-tra-loi-dung-chinh-xac-www_tiengdong_com">
            <a:hlinkClick r:id="" action="ppaction://media"/>
            <a:extLst>
              <a:ext uri="{FF2B5EF4-FFF2-40B4-BE49-F238E27FC236}">
                <a16:creationId xmlns:a16="http://schemas.microsoft.com/office/drawing/2014/main" id="{8C694FBB-022C-451F-9CC0-A0287A8808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45550" y="7129682"/>
            <a:ext cx="609600" cy="609600"/>
          </a:xfrm>
          <a:prstGeom prst="rect">
            <a:avLst/>
          </a:prstGeom>
        </p:spPr>
      </p:pic>
      <p:pic>
        <p:nvPicPr>
          <p:cNvPr id="127" name="Am-thanh-tra-loi-dung-chinh-xac-www_tiengdong_com">
            <a:hlinkClick r:id="" action="ppaction://media"/>
            <a:extLst>
              <a:ext uri="{FF2B5EF4-FFF2-40B4-BE49-F238E27FC236}">
                <a16:creationId xmlns:a16="http://schemas.microsoft.com/office/drawing/2014/main" id="{8C694FBB-022C-451F-9CC0-A0287A8808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936" y="7063151"/>
            <a:ext cx="609600" cy="609600"/>
          </a:xfrm>
          <a:prstGeom prst="rect">
            <a:avLst/>
          </a:prstGeom>
        </p:spPr>
      </p:pic>
    </p:spTree>
    <p:extLst>
      <p:ext uri="{BB962C8B-B14F-4D97-AF65-F5344CB8AC3E}">
        <p14:creationId xmlns:p14="http://schemas.microsoft.com/office/powerpoint/2010/main" val="2510186226"/>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path" presetSubtype="0" accel="50000" decel="50000" fill="hold" nodeType="clickEffect">
                                  <p:stCondLst>
                                    <p:cond delay="0"/>
                                  </p:stCondLst>
                                  <p:childTnLst>
                                    <p:animMotion origin="layout" path="M 4.16667E-7 -1.48148E-6 C -0.00443 -0.02037 -0.01862 -0.04004 -0.02396 -0.04004 C -0.05586 -0.04004 -0.08893 0.27523 -0.08893 0.59097 C -0.08893 0.43171 -0.10547 0.27523 -0.12083 0.27523 C -0.13724 0.27523 -0.15286 0.43403 -0.15286 0.59097 C -0.15286 0.5125 -0.16094 0.43171 -0.16914 0.43171 C -0.17747 0.43171 -0.18581 0.50996 -0.18581 0.59097 C -0.18581 0.55046 -0.18997 0.5125 -0.19388 0.5125 C -0.19805 0.5125 -0.20221 0.55278 -0.20221 0.59097 C -0.20221 0.57037 -0.20417 0.55046 -0.20625 0.55046 C -0.20729 0.55046 -0.21042 0.5706 -0.21042 0.59097 C -0.21042 0.58079 -0.21146 0.57037 -0.21237 0.57037 C -0.21237 0.56783 -0.21445 0.58009 -0.21445 0.59097 C -0.21445 0.58519 -0.21445 0.58079 -0.21563 0.58079 C -0.21563 0.5831 -0.21654 0.58588 -0.21654 0.59097 C -0.21654 0.58843 -0.21654 0.58519 -0.21654 0.5831 C -0.21771 0.5831 -0.21771 0.58519 -0.21771 0.58843 C -0.21875 0.58843 -0.21875 0.58588 -0.21875 0.5831 C -0.21966 0.5831 -0.21966 0.58519 -0.21966 0.58843 " pathEditMode="relative" rAng="0" ptsTypes="AAAAAAAAAAAAAAAAAAA">
                                      <p:cBhvr>
                                        <p:cTn id="6" dur="2000" fill="hold"/>
                                        <p:tgtEl>
                                          <p:spTgt spid="128"/>
                                        </p:tgtEl>
                                        <p:attrNameLst>
                                          <p:attrName>ppt_x</p:attrName>
                                          <p:attrName>ppt_y</p:attrName>
                                        </p:attrNameLst>
                                      </p:cBhvr>
                                      <p:rCtr x="-10990" y="27546"/>
                                    </p:animMotion>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24" fill="hold"/>
                                        <p:tgtEl>
                                          <p:spTgt spid="117"/>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28"/>
                                        </p:tgtEl>
                                      </p:cBhvr>
                                    </p:animEffect>
                                    <p:set>
                                      <p:cBhvr>
                                        <p:cTn id="19" dur="1" fill="hold">
                                          <p:stCondLst>
                                            <p:cond delay="499"/>
                                          </p:stCondLst>
                                        </p:cTn>
                                        <p:tgtEl>
                                          <p:spTgt spid="12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9"/>
                                        </p:tgtEl>
                                        <p:attrNameLst>
                                          <p:attrName>style.visibility</p:attrName>
                                        </p:attrNameLst>
                                      </p:cBhvr>
                                      <p:to>
                                        <p:strVal val="visible"/>
                                      </p:to>
                                    </p:set>
                                    <p:animEffect transition="in" filter="fade">
                                      <p:cBhvr>
                                        <p:cTn id="24" dur="500"/>
                                        <p:tgtEl>
                                          <p:spTgt spid="129"/>
                                        </p:tgtEl>
                                      </p:cBhvr>
                                    </p:animEffect>
                                  </p:childTnLst>
                                </p:cTn>
                              </p:par>
                            </p:childTnLst>
                          </p:cTn>
                        </p:par>
                      </p:childTnLst>
                    </p:cTn>
                  </p:par>
                  <p:par>
                    <p:cTn id="25" fill="hold">
                      <p:stCondLst>
                        <p:cond delay="indefinite"/>
                      </p:stCondLst>
                      <p:childTnLst>
                        <p:par>
                          <p:cTn id="26" fill="hold">
                            <p:stCondLst>
                              <p:cond delay="0"/>
                            </p:stCondLst>
                            <p:childTnLst>
                              <p:par>
                                <p:cTn id="27" presetID="54" presetClass="path" presetSubtype="0" accel="50000" decel="50000" fill="hold" nodeType="clickEffect">
                                  <p:stCondLst>
                                    <p:cond delay="0"/>
                                  </p:stCondLst>
                                  <p:childTnLst>
                                    <p:animMotion origin="layout" path="M 8.33333E-7 0.02801 C 0.00534 0.00555 0.02396 -0.01597 0.03073 -0.01597 C 0.07213 -0.01597 0.11484 0.32917 0.11484 0.67454 C 0.11484 0.50046 0.1362 0.32917 0.15625 0.32917 C 0.1776 0.32917 0.19766 0.50301 0.19766 0.67454 C 0.19766 0.58866 0.2082 0.50046 0.21901 0.50046 C 0.22969 0.50046 0.24036 0.58611 0.24036 0.67454 C 0.24036 0.63032 0.24583 0.58866 0.25104 0.58866 C 0.25638 0.58866 0.26159 0.63287 0.26159 0.67454 C 0.26159 0.65208 0.26419 0.63032 0.26706 0.63032 C 0.26836 0.63032 0.2724 0.65278 0.2724 0.67454 C 0.2724 0.66366 0.27383 0.65208 0.275 0.65208 C 0.275 0.65463 0.2776 0.66296 0.2776 0.67454 C 0.2776 0.66875 0.2776 0.66366 0.27904 0.66366 C 0.27904 0.6662 0.28034 0.66921 0.28034 0.67454 C 0.28034 0.67176 0.28034 0.66875 0.28034 0.6662 C 0.28177 0.6662 0.28177 0.66875 0.28177 0.67176 C 0.2832 0.67176 0.2832 0.66921 0.2832 0.6662 C 0.28463 0.6662 0.28463 0.66875 0.28463 0.67176 " pathEditMode="relative" rAng="0" ptsTypes="AAAAAAAAAAAAAAAAAAA">
                                      <p:cBhvr>
                                        <p:cTn id="28" dur="2000" fill="hold"/>
                                        <p:tgtEl>
                                          <p:spTgt spid="129"/>
                                        </p:tgtEl>
                                        <p:attrNameLst>
                                          <p:attrName>ppt_x</p:attrName>
                                          <p:attrName>ppt_y</p:attrName>
                                        </p:attrNameLst>
                                      </p:cBhvr>
                                      <p:rCtr x="14232" y="30116"/>
                                    </p:animMotion>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724" fill="hold"/>
                                        <p:tgtEl>
                                          <p:spTgt spid="125"/>
                                        </p:tgtEl>
                                      </p:cBhvr>
                                    </p:cmd>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29"/>
                                        </p:tgtEl>
                                      </p:cBhvr>
                                    </p:animEffect>
                                    <p:set>
                                      <p:cBhvr>
                                        <p:cTn id="41" dur="1" fill="hold">
                                          <p:stCondLst>
                                            <p:cond delay="499"/>
                                          </p:stCondLst>
                                        </p:cTn>
                                        <p:tgtEl>
                                          <p:spTgt spid="12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30"/>
                                        </p:tgtEl>
                                        <p:attrNameLst>
                                          <p:attrName>style.visibility</p:attrName>
                                        </p:attrNameLst>
                                      </p:cBhvr>
                                      <p:to>
                                        <p:strVal val="visible"/>
                                      </p:to>
                                    </p:set>
                                    <p:animEffect transition="in" filter="fade">
                                      <p:cBhvr>
                                        <p:cTn id="46" dur="500"/>
                                        <p:tgtEl>
                                          <p:spTgt spid="130"/>
                                        </p:tgtEl>
                                      </p:cBhvr>
                                    </p:animEffect>
                                  </p:childTnLst>
                                </p:cTn>
                              </p:par>
                            </p:childTnLst>
                          </p:cTn>
                        </p:par>
                      </p:childTnLst>
                    </p:cTn>
                  </p:par>
                  <p:par>
                    <p:cTn id="47" fill="hold">
                      <p:stCondLst>
                        <p:cond delay="indefinite"/>
                      </p:stCondLst>
                      <p:childTnLst>
                        <p:par>
                          <p:cTn id="48" fill="hold">
                            <p:stCondLst>
                              <p:cond delay="0"/>
                            </p:stCondLst>
                            <p:childTnLst>
                              <p:par>
                                <p:cTn id="49" presetID="41" presetClass="path" presetSubtype="0" accel="50000" decel="50000" fill="hold" nodeType="clickEffect">
                                  <p:stCondLst>
                                    <p:cond delay="0"/>
                                  </p:stCondLst>
                                  <p:childTnLst>
                                    <p:animMotion origin="layout" path="M 4.16667E-7 0.02686 C -0.00768 0.0051 -0.03425 -0.01597 -0.04388 -0.01597 C -0.10273 -0.01597 -0.16367 0.31945 -0.16367 0.6551 C -0.16367 0.48588 -0.19414 0.31945 -0.22266 0.31945 C -0.253 0.31945 -0.28151 0.48843 -0.28151 0.6551 C -0.28151 0.57176 -0.29661 0.48588 -0.31198 0.48588 C -0.32708 0.48588 -0.34245 0.56922 -0.34245 0.6551 C -0.34245 0.61204 -0.35013 0.57176 -0.35755 0.57176 C -0.36523 0.57176 -0.37266 0.61459 -0.37266 0.6551 C -0.37266 0.63334 -0.3763 0.61204 -0.38021 0.61204 C -0.38229 0.61204 -0.38789 0.6338 -0.38789 0.6551 C -0.38789 0.64445 -0.38997 0.63334 -0.39167 0.63334 C -0.39167 0.63079 -0.39531 0.64375 -0.39531 0.6551 C -0.39531 0.64931 -0.39531 0.64445 -0.3974 0.64445 C -0.3974 0.647 -0.39935 0.65 -0.39935 0.6551 C -0.39935 0.65255 -0.39935 0.64931 -0.39935 0.647 C -0.4013 0.647 -0.4013 0.64931 -0.4013 0.65255 C -0.40326 0.65255 -0.40326 0.65 -0.40326 0.647 C -0.40521 0.647 -0.40521 0.64931 -0.40521 0.65255 " pathEditMode="relative" rAng="0" ptsTypes="AAAAAAAAAAAAAAAAAAA">
                                      <p:cBhvr>
                                        <p:cTn id="50" dur="2000" fill="hold"/>
                                        <p:tgtEl>
                                          <p:spTgt spid="130"/>
                                        </p:tgtEl>
                                        <p:attrNameLst>
                                          <p:attrName>ppt_x</p:attrName>
                                          <p:attrName>ppt_y</p:attrName>
                                        </p:attrNameLst>
                                      </p:cBhvr>
                                      <p:rCtr x="-20260" y="29259"/>
                                    </p:animMotion>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724" fill="hold"/>
                                        <p:tgtEl>
                                          <p:spTgt spid="126"/>
                                        </p:tgtEl>
                                      </p:cBhvr>
                                    </p:cmd>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30"/>
                                        </p:tgtEl>
                                      </p:cBhvr>
                                    </p:animEffect>
                                    <p:set>
                                      <p:cBhvr>
                                        <p:cTn id="63" dur="1" fill="hold">
                                          <p:stCondLst>
                                            <p:cond delay="499"/>
                                          </p:stCondLst>
                                        </p:cTn>
                                        <p:tgtEl>
                                          <p:spTgt spid="130"/>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1"/>
                                        </p:tgtEl>
                                        <p:attrNameLst>
                                          <p:attrName>style.visibility</p:attrName>
                                        </p:attrNameLst>
                                      </p:cBhvr>
                                      <p:to>
                                        <p:strVal val="visible"/>
                                      </p:to>
                                    </p:set>
                                    <p:animEffect transition="in" filter="fade">
                                      <p:cBhvr>
                                        <p:cTn id="68" dur="500"/>
                                        <p:tgtEl>
                                          <p:spTgt spid="131"/>
                                        </p:tgtEl>
                                      </p:cBhvr>
                                    </p:animEffect>
                                  </p:childTnLst>
                                </p:cTn>
                              </p:par>
                            </p:childTnLst>
                          </p:cTn>
                        </p:par>
                      </p:childTnLst>
                    </p:cTn>
                  </p:par>
                  <p:par>
                    <p:cTn id="69" fill="hold">
                      <p:stCondLst>
                        <p:cond delay="indefinite"/>
                      </p:stCondLst>
                      <p:childTnLst>
                        <p:par>
                          <p:cTn id="70" fill="hold">
                            <p:stCondLst>
                              <p:cond delay="0"/>
                            </p:stCondLst>
                            <p:childTnLst>
                              <p:par>
                                <p:cTn id="71" presetID="54" presetClass="path" presetSubtype="0" accel="50000" decel="50000" fill="hold" nodeType="clickEffect">
                                  <p:stCondLst>
                                    <p:cond delay="0"/>
                                  </p:stCondLst>
                                  <p:childTnLst>
                                    <p:animMotion origin="layout" path="M -8.33333E-7 0.02593 C 0.00833 0.00463 0.03711 -0.01597 0.04766 -0.01597 C 0.11172 -0.01597 0.17787 0.31343 0.17787 0.64283 C 0.17787 0.47685 0.21107 0.31343 0.24193 0.31343 C 0.27513 0.31343 0.30612 0.47917 0.30612 0.64283 C 0.30612 0.56088 0.32253 0.47685 0.33919 0.47685 C 0.3556 0.47685 0.37227 0.55857 0.37227 0.64283 C 0.37227 0.6007 0.3806 0.56088 0.38867 0.56088 C 0.39714 0.56088 0.40521 0.60301 0.40521 0.64283 C 0.40521 0.6213 0.40925 0.6007 0.41354 0.6007 C 0.41563 0.6007 0.42188 0.62199 0.42188 0.64283 C 0.42188 0.63241 0.42396 0.6213 0.42591 0.6213 C 0.42591 0.62385 0.42995 0.63172 0.42995 0.64283 C 0.42995 0.63727 0.42995 0.63241 0.43203 0.63241 C 0.43203 0.63472 0.43425 0.63773 0.43425 0.64283 C 0.43425 0.64028 0.43425 0.63727 0.43425 0.63472 C 0.43633 0.63472 0.43633 0.63727 0.43633 0.64028 C 0.43854 0.64028 0.43854 0.63773 0.43854 0.63472 C 0.44076 0.63472 0.44076 0.63727 0.44076 0.64028 " pathEditMode="relative" rAng="0" ptsTypes="AAAAAAAAAAAAAAAAAAA">
                                      <p:cBhvr>
                                        <p:cTn id="72" dur="2000" fill="hold"/>
                                        <p:tgtEl>
                                          <p:spTgt spid="131"/>
                                        </p:tgtEl>
                                        <p:attrNameLst>
                                          <p:attrName>ppt_x</p:attrName>
                                          <p:attrName>ppt_y</p:attrName>
                                        </p:attrNameLst>
                                      </p:cBhvr>
                                      <p:rCtr x="22031" y="28750"/>
                                    </p:animMotion>
                                  </p:childTnLst>
                                </p:cTn>
                              </p:par>
                            </p:childTnLst>
                          </p:cTn>
                        </p:par>
                      </p:childTnLst>
                    </p:cTn>
                  </p:par>
                  <p:par>
                    <p:cTn id="73" fill="hold">
                      <p:stCondLst>
                        <p:cond delay="indefinite"/>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724" fill="hold"/>
                                        <p:tgtEl>
                                          <p:spTgt spid="127"/>
                                        </p:tgtEl>
                                      </p:cBhvr>
                                    </p:cmd>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31"/>
                                        </p:tgtEl>
                                      </p:cBhvr>
                                    </p:animEffect>
                                    <p:set>
                                      <p:cBhvr>
                                        <p:cTn id="85" dur="1" fill="hold">
                                          <p:stCondLst>
                                            <p:cond delay="499"/>
                                          </p:stCondLst>
                                        </p:cTn>
                                        <p:tgtEl>
                                          <p:spTgt spid="1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6" fill="hold" display="0">
                  <p:stCondLst>
                    <p:cond delay="indefinite"/>
                  </p:stCondLst>
                  <p:endCondLst>
                    <p:cond evt="onStopAudio" delay="0">
                      <p:tgtEl>
                        <p:sldTgt/>
                      </p:tgtEl>
                    </p:cond>
                  </p:endCondLst>
                </p:cTn>
                <p:tgtEl>
                  <p:spTgt spid="117"/>
                </p:tgtEl>
              </p:cMediaNode>
            </p:audio>
            <p:audio>
              <p:cMediaNode vol="80000">
                <p:cTn id="87" fill="hold" display="0">
                  <p:stCondLst>
                    <p:cond delay="indefinite"/>
                  </p:stCondLst>
                  <p:endCondLst>
                    <p:cond evt="onStopAudio" delay="0">
                      <p:tgtEl>
                        <p:sldTgt/>
                      </p:tgtEl>
                    </p:cond>
                  </p:endCondLst>
                </p:cTn>
                <p:tgtEl>
                  <p:spTgt spid="125"/>
                </p:tgtEl>
              </p:cMediaNode>
            </p:audio>
            <p:audio>
              <p:cMediaNode vol="80000">
                <p:cTn id="88" fill="hold" display="0">
                  <p:stCondLst>
                    <p:cond delay="indefinite"/>
                  </p:stCondLst>
                  <p:endCondLst>
                    <p:cond evt="onStopAudio" delay="0">
                      <p:tgtEl>
                        <p:sldTgt/>
                      </p:tgtEl>
                    </p:cond>
                  </p:endCondLst>
                </p:cTn>
                <p:tgtEl>
                  <p:spTgt spid="126"/>
                </p:tgtEl>
              </p:cMediaNode>
            </p:audio>
            <p:audio>
              <p:cMediaNode vol="80000">
                <p:cTn id="89" fill="hold" display="0">
                  <p:stCondLst>
                    <p:cond delay="indefinite"/>
                  </p:stCondLst>
                  <p:endCondLst>
                    <p:cond evt="onStopAudio" delay="0">
                      <p:tgtEl>
                        <p:sldTgt/>
                      </p:tgtEl>
                    </p:cond>
                  </p:endCondLst>
                </p:cTn>
                <p:tgtEl>
                  <p:spTgt spid="12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6000" r="-7000" b="-49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A81D658-53D1-40F3-A86D-8D3036955B0C}"/>
              </a:ext>
            </a:extLst>
          </p:cNvPr>
          <p:cNvSpPr txBox="1">
            <a:spLocks/>
          </p:cNvSpPr>
          <p:nvPr/>
        </p:nvSpPr>
        <p:spPr>
          <a:xfrm>
            <a:off x="2866650" y="236037"/>
            <a:ext cx="11701818" cy="12077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6600" b="1" dirty="0">
                <a:solidFill>
                  <a:srgbClr val="7030A0"/>
                </a:solidFill>
              </a:rPr>
              <a:t>Chữ cái đã học</a:t>
            </a:r>
          </a:p>
        </p:txBody>
      </p:sp>
      <p:sp>
        <p:nvSpPr>
          <p:cNvPr id="4" name="Rectangle 3">
            <a:extLst>
              <a:ext uri="{FF2B5EF4-FFF2-40B4-BE49-F238E27FC236}">
                <a16:creationId xmlns:a16="http://schemas.microsoft.com/office/drawing/2014/main" id="{B248CBF1-C622-4E70-AF6B-C29DDD97A317}"/>
              </a:ext>
            </a:extLst>
          </p:cNvPr>
          <p:cNvSpPr/>
          <p:nvPr/>
        </p:nvSpPr>
        <p:spPr>
          <a:xfrm>
            <a:off x="5788361" y="-867192"/>
            <a:ext cx="3219449" cy="7725192"/>
          </a:xfrm>
          <a:prstGeom prst="rect">
            <a:avLst/>
          </a:prstGeom>
        </p:spPr>
        <p:txBody>
          <a:bodyPr wrap="square">
            <a:spAutoFit/>
          </a:bodyPr>
          <a:lstStyle/>
          <a:p>
            <a:r>
              <a:rPr lang="en-US" sz="49600" b="1" dirty="0">
                <a:solidFill>
                  <a:srgbClr val="FF0000"/>
                </a:solidFill>
                <a:latin typeface=".VnAvant" panose="020B7200000000000000" pitchFamily="34" charset="0"/>
              </a:rPr>
              <a:t>q</a:t>
            </a:r>
            <a:endParaRPr lang="vi-VN" sz="49600" b="1" dirty="0">
              <a:solidFill>
                <a:srgbClr val="FF0000"/>
              </a:solidFill>
            </a:endParaRPr>
          </a:p>
        </p:txBody>
      </p:sp>
      <p:sp>
        <p:nvSpPr>
          <p:cNvPr id="5" name="Rectangle 4">
            <a:extLst>
              <a:ext uri="{FF2B5EF4-FFF2-40B4-BE49-F238E27FC236}">
                <a16:creationId xmlns:a16="http://schemas.microsoft.com/office/drawing/2014/main" id="{44AF7C31-F3E2-452F-B2D9-A7D9FDDC2D86}"/>
              </a:ext>
            </a:extLst>
          </p:cNvPr>
          <p:cNvSpPr/>
          <p:nvPr/>
        </p:nvSpPr>
        <p:spPr>
          <a:xfrm>
            <a:off x="1870392" y="1795254"/>
            <a:ext cx="2762250" cy="2400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600" b="1" dirty="0">
                <a:solidFill>
                  <a:srgbClr val="FF0000"/>
                </a:solidFill>
                <a:latin typeface=".VnAvant" panose="020B7200000000000000" pitchFamily="34" charset="0"/>
              </a:rPr>
              <a:t>p</a:t>
            </a:r>
            <a:endParaRPr lang="vi-VN" sz="49600" b="1" dirty="0">
              <a:solidFill>
                <a:srgbClr val="FF0000"/>
              </a:solidFill>
            </a:endParaRPr>
          </a:p>
        </p:txBody>
      </p:sp>
    </p:spTree>
    <p:extLst>
      <p:ext uri="{BB962C8B-B14F-4D97-AF65-F5344CB8AC3E}">
        <p14:creationId xmlns:p14="http://schemas.microsoft.com/office/powerpoint/2010/main" val="2103027279"/>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6504"/>
            <a:ext cx="12192000" cy="6858000"/>
          </a:xfrm>
          <a:prstGeom prst="rect">
            <a:avLst/>
          </a:prstGeom>
        </p:spPr>
      </p:pic>
    </p:spTree>
    <p:extLst>
      <p:ext uri="{BB962C8B-B14F-4D97-AF65-F5344CB8AC3E}">
        <p14:creationId xmlns:p14="http://schemas.microsoft.com/office/powerpoint/2010/main" val="1408083917"/>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16" t="-153" b="-1"/>
          <a:stretch/>
        </p:blipFill>
        <p:spPr>
          <a:xfrm>
            <a:off x="557048" y="73572"/>
            <a:ext cx="10076510" cy="4971394"/>
          </a:xfrm>
          <a:prstGeom prst="rect">
            <a:avLst/>
          </a:prstGeom>
        </p:spPr>
      </p:pic>
      <p:sp>
        <p:nvSpPr>
          <p:cNvPr id="4" name="Rectangle 3"/>
          <p:cNvSpPr/>
          <p:nvPr/>
        </p:nvSpPr>
        <p:spPr>
          <a:xfrm>
            <a:off x="1019503" y="336331"/>
            <a:ext cx="1271752" cy="777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63918" y="42041"/>
            <a:ext cx="945930" cy="693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718331" y="162910"/>
            <a:ext cx="1371599" cy="772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799743" y="4755234"/>
            <a:ext cx="7833815" cy="1938992"/>
          </a:xfrm>
          <a:prstGeom prst="rect">
            <a:avLst/>
          </a:prstGeom>
          <a:noFill/>
        </p:spPr>
        <p:txBody>
          <a:bodyPr wrap="square" rtlCol="0">
            <a:spAutoFit/>
          </a:bodyPr>
          <a:lstStyle/>
          <a:p>
            <a:r>
              <a:rPr lang="vi-VN" sz="12000" b="1" dirty="0">
                <a:solidFill>
                  <a:srgbClr val="FF0000"/>
                </a:solidFill>
                <a:latin typeface=".VnAvant" panose="020B7200000000000000" pitchFamily="34" charset="0"/>
              </a:rPr>
              <a:t>C¸ mËp</a:t>
            </a:r>
            <a:endParaRPr lang="en-US" sz="12000" b="1" dirty="0">
              <a:solidFill>
                <a:srgbClr val="FF0000"/>
              </a:solidFill>
              <a:latin typeface=".VnAvant" panose="020B7200000000000000" pitchFamily="34" charset="0"/>
            </a:endParaRPr>
          </a:p>
        </p:txBody>
      </p:sp>
      <p:sp>
        <p:nvSpPr>
          <p:cNvPr id="14" name="TextBox 13"/>
          <p:cNvSpPr txBox="1"/>
          <p:nvPr/>
        </p:nvSpPr>
        <p:spPr>
          <a:xfrm>
            <a:off x="2799743" y="4803000"/>
            <a:ext cx="1883391" cy="1938992"/>
          </a:xfrm>
          <a:prstGeom prst="rect">
            <a:avLst/>
          </a:prstGeom>
          <a:noFill/>
        </p:spPr>
        <p:txBody>
          <a:bodyPr wrap="square" rtlCol="0">
            <a:spAutoFit/>
          </a:bodyPr>
          <a:lstStyle/>
          <a:p>
            <a:r>
              <a:rPr lang="vi-VN" sz="12000" b="1" dirty="0">
                <a:solidFill>
                  <a:srgbClr val="FF0000"/>
                </a:solidFill>
                <a:latin typeface=".VnAvant" panose="020B7200000000000000" pitchFamily="34" charset="0"/>
              </a:rPr>
              <a:t>C</a:t>
            </a:r>
            <a:endParaRPr lang="en-US" sz="12000" dirty="0"/>
          </a:p>
        </p:txBody>
      </p:sp>
      <p:sp>
        <p:nvSpPr>
          <p:cNvPr id="15" name="TextBox 14"/>
          <p:cNvSpPr txBox="1"/>
          <p:nvPr/>
        </p:nvSpPr>
        <p:spPr>
          <a:xfrm>
            <a:off x="3983568" y="4803000"/>
            <a:ext cx="1399131" cy="1938992"/>
          </a:xfrm>
          <a:prstGeom prst="rect">
            <a:avLst/>
          </a:prstGeom>
          <a:noFill/>
        </p:spPr>
        <p:txBody>
          <a:bodyPr wrap="square" rtlCol="0">
            <a:spAutoFit/>
          </a:bodyPr>
          <a:lstStyle/>
          <a:p>
            <a:r>
              <a:rPr lang="vi-VN" sz="12000" b="1" dirty="0">
                <a:solidFill>
                  <a:srgbClr val="FF0000"/>
                </a:solidFill>
                <a:latin typeface=".VnAvant" panose="020B7200000000000000" pitchFamily="34" charset="0"/>
              </a:rPr>
              <a:t>¸</a:t>
            </a:r>
            <a:endParaRPr lang="en-US" sz="12000" dirty="0"/>
          </a:p>
        </p:txBody>
      </p:sp>
      <p:sp>
        <p:nvSpPr>
          <p:cNvPr id="16" name="TextBox 15"/>
          <p:cNvSpPr txBox="1"/>
          <p:nvPr/>
        </p:nvSpPr>
        <p:spPr>
          <a:xfrm>
            <a:off x="5408416" y="4803000"/>
            <a:ext cx="1579264" cy="1986758"/>
          </a:xfrm>
          <a:prstGeom prst="rect">
            <a:avLst/>
          </a:prstGeom>
          <a:noFill/>
        </p:spPr>
        <p:txBody>
          <a:bodyPr wrap="square" rtlCol="0">
            <a:spAutoFit/>
          </a:bodyPr>
          <a:lstStyle/>
          <a:p>
            <a:r>
              <a:rPr lang="vi-VN" sz="12000" b="1" dirty="0">
                <a:solidFill>
                  <a:srgbClr val="FF0000"/>
                </a:solidFill>
                <a:latin typeface=".VnAvant" panose="020B7200000000000000" pitchFamily="34" charset="0"/>
              </a:rPr>
              <a:t>m</a:t>
            </a:r>
            <a:endParaRPr lang="en-US" sz="12000" dirty="0"/>
          </a:p>
        </p:txBody>
      </p:sp>
      <p:sp>
        <p:nvSpPr>
          <p:cNvPr id="17" name="TextBox 16"/>
          <p:cNvSpPr txBox="1"/>
          <p:nvPr/>
        </p:nvSpPr>
        <p:spPr>
          <a:xfrm>
            <a:off x="6830295" y="4803000"/>
            <a:ext cx="1240383" cy="1986758"/>
          </a:xfrm>
          <a:prstGeom prst="rect">
            <a:avLst/>
          </a:prstGeom>
          <a:noFill/>
        </p:spPr>
        <p:txBody>
          <a:bodyPr wrap="square" rtlCol="0">
            <a:spAutoFit/>
          </a:bodyPr>
          <a:lstStyle/>
          <a:p>
            <a:r>
              <a:rPr lang="vi-VN" sz="12000" b="1" dirty="0">
                <a:solidFill>
                  <a:srgbClr val="FF0000"/>
                </a:solidFill>
                <a:latin typeface=".VnAvant" panose="020B7200000000000000" pitchFamily="34" charset="0"/>
              </a:rPr>
              <a:t>Ë</a:t>
            </a:r>
            <a:endParaRPr lang="en-US" sz="12000" dirty="0"/>
          </a:p>
        </p:txBody>
      </p:sp>
    </p:spTree>
    <p:extLst>
      <p:ext uri="{BB962C8B-B14F-4D97-AF65-F5344CB8AC3E}">
        <p14:creationId xmlns:p14="http://schemas.microsoft.com/office/powerpoint/2010/main" val="1655412335"/>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4"/>
                                        </p:tgtEl>
                                        <p:attrNameLst>
                                          <p:attrName>style.color</p:attrName>
                                        </p:attrNameLst>
                                      </p:cBhvr>
                                      <p:to>
                                        <a:schemeClr val="accent1"/>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15"/>
                                        </p:tgtEl>
                                        <p:attrNameLst>
                                          <p:attrName>style.color</p:attrName>
                                        </p:attrNameLst>
                                      </p:cBhvr>
                                      <p:to>
                                        <a:srgbClr val="F0EC3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16"/>
                                        </p:tgtEl>
                                        <p:attrNameLst>
                                          <p:attrName>style.color</p:attrName>
                                        </p:attrNameLst>
                                      </p:cBhvr>
                                      <p:to>
                                        <a:srgbClr val="55F42A"/>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17"/>
                                        </p:tgtEl>
                                        <p:attrNameLst>
                                          <p:attrName>style.color</p:attrName>
                                        </p:attrNameLst>
                                      </p:cBhvr>
                                      <p:to>
                                        <a:srgbClr val="F529F5"/>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3916908" y="-1269242"/>
            <a:ext cx="3411940" cy="7786747"/>
          </a:xfrm>
          <a:prstGeom prst="rect">
            <a:avLst/>
          </a:prstGeom>
          <a:noFill/>
        </p:spPr>
        <p:txBody>
          <a:bodyPr wrap="square" rtlCol="0">
            <a:spAutoFit/>
          </a:bodyPr>
          <a:lstStyle/>
          <a:p>
            <a:r>
              <a:rPr lang="vi-VN" sz="50000" b="1" dirty="0">
                <a:solidFill>
                  <a:srgbClr val="FF0000"/>
                </a:solidFill>
                <a:latin typeface=".VnAvant" panose="020B7200000000000000" pitchFamily="34" charset="0"/>
              </a:rPr>
              <a:t>p</a:t>
            </a:r>
            <a:endParaRPr lang="en-US" sz="500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429412525"/>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2" nodeType="clickEffect">
                                  <p:stCondLst>
                                    <p:cond delay="0"/>
                                  </p:stCondLst>
                                  <p:childTnLst>
                                    <p:animEffect transition="out" filter="fade">
                                      <p:cBhvr>
                                        <p:cTn id="16" dur="500" tmFilter="0, 0; .2, .5; .8, .5; 1, 0"/>
                                        <p:tgtEl>
                                          <p:spTgt spid="2"/>
                                        </p:tgtEl>
                                      </p:cBhvr>
                                    </p:animEffect>
                                    <p:animScale>
                                      <p:cBhvr>
                                        <p:cTn id="1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A0DD2446-065D-49C6-B2E6-830500BAA83F}"/>
              </a:ext>
            </a:extLst>
          </p:cNvPr>
          <p:cNvSpPr/>
          <p:nvPr/>
        </p:nvSpPr>
        <p:spPr>
          <a:xfrm>
            <a:off x="4426226" y="1540932"/>
            <a:ext cx="2482575" cy="3945467"/>
          </a:xfrm>
          <a:custGeom>
            <a:avLst/>
            <a:gdLst>
              <a:gd name="connsiteX0" fmla="*/ 1049868 w 2099734"/>
              <a:gd name="connsiteY0" fmla="*/ 502245 h 3115734"/>
              <a:gd name="connsiteX1" fmla="*/ 545281 w 2099734"/>
              <a:gd name="connsiteY1" fmla="*/ 808994 h 3115734"/>
              <a:gd name="connsiteX2" fmla="*/ 541867 w 2099734"/>
              <a:gd name="connsiteY2" fmla="*/ 819081 h 3115734"/>
              <a:gd name="connsiteX3" fmla="*/ 541867 w 2099734"/>
              <a:gd name="connsiteY3" fmla="*/ 1189902 h 3115734"/>
              <a:gd name="connsiteX4" fmla="*/ 545281 w 2099734"/>
              <a:gd name="connsiteY4" fmla="*/ 1199988 h 3115734"/>
              <a:gd name="connsiteX5" fmla="*/ 1049868 w 2099734"/>
              <a:gd name="connsiteY5" fmla="*/ 1506737 h 3115734"/>
              <a:gd name="connsiteX6" fmla="*/ 1597490 w 2099734"/>
              <a:gd name="connsiteY6" fmla="*/ 1004491 h 3115734"/>
              <a:gd name="connsiteX7" fmla="*/ 1049868 w 2099734"/>
              <a:gd name="connsiteY7" fmla="*/ 502245 h 3115734"/>
              <a:gd name="connsiteX8" fmla="*/ 0 w 2099734"/>
              <a:gd name="connsiteY8" fmla="*/ 0 h 3115734"/>
              <a:gd name="connsiteX9" fmla="*/ 541867 w 2099734"/>
              <a:gd name="connsiteY9" fmla="*/ 0 h 3115734"/>
              <a:gd name="connsiteX10" fmla="*/ 541867 w 2099734"/>
              <a:gd name="connsiteY10" fmla="*/ 130530 h 3115734"/>
              <a:gd name="connsiteX11" fmla="*/ 641211 w 2099734"/>
              <a:gd name="connsiteY11" fmla="*/ 78938 h 3115734"/>
              <a:gd name="connsiteX12" fmla="*/ 1049867 w 2099734"/>
              <a:gd name="connsiteY12" fmla="*/ 0 h 3115734"/>
              <a:gd name="connsiteX13" fmla="*/ 2099734 w 2099734"/>
              <a:gd name="connsiteY13" fmla="*/ 1004491 h 3115734"/>
              <a:gd name="connsiteX14" fmla="*/ 1049867 w 2099734"/>
              <a:gd name="connsiteY14" fmla="*/ 2008982 h 3115734"/>
              <a:gd name="connsiteX15" fmla="*/ 641211 w 2099734"/>
              <a:gd name="connsiteY15" fmla="*/ 1930044 h 3115734"/>
              <a:gd name="connsiteX16" fmla="*/ 541867 w 2099734"/>
              <a:gd name="connsiteY16" fmla="*/ 1878453 h 3115734"/>
              <a:gd name="connsiteX17" fmla="*/ 541867 w 2099734"/>
              <a:gd name="connsiteY17" fmla="*/ 3115734 h 3115734"/>
              <a:gd name="connsiteX18" fmla="*/ 0 w 2099734"/>
              <a:gd name="connsiteY18" fmla="*/ 3115734 h 3115734"/>
              <a:gd name="connsiteX19" fmla="*/ 0 w 2099734"/>
              <a:gd name="connsiteY19" fmla="*/ 1004491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9734" h="3115734">
                <a:moveTo>
                  <a:pt x="1049868" y="502245"/>
                </a:moveTo>
                <a:cubicBezTo>
                  <a:pt x="823036" y="502245"/>
                  <a:pt x="628415" y="628731"/>
                  <a:pt x="545281" y="808994"/>
                </a:cubicBezTo>
                <a:lnTo>
                  <a:pt x="541867" y="819081"/>
                </a:lnTo>
                <a:lnTo>
                  <a:pt x="541867" y="1189902"/>
                </a:lnTo>
                <a:lnTo>
                  <a:pt x="545281" y="1199988"/>
                </a:lnTo>
                <a:cubicBezTo>
                  <a:pt x="628415" y="1380252"/>
                  <a:pt x="823036" y="1506737"/>
                  <a:pt x="1049868" y="1506737"/>
                </a:cubicBezTo>
                <a:cubicBezTo>
                  <a:pt x="1352311" y="1506737"/>
                  <a:pt x="1597490" y="1281874"/>
                  <a:pt x="1597490" y="1004491"/>
                </a:cubicBezTo>
                <a:cubicBezTo>
                  <a:pt x="1597490" y="727108"/>
                  <a:pt x="1352311" y="502245"/>
                  <a:pt x="1049868" y="502245"/>
                </a:cubicBezTo>
                <a:close/>
                <a:moveTo>
                  <a:pt x="0" y="0"/>
                </a:moveTo>
                <a:lnTo>
                  <a:pt x="541867" y="0"/>
                </a:lnTo>
                <a:lnTo>
                  <a:pt x="541867" y="130530"/>
                </a:lnTo>
                <a:lnTo>
                  <a:pt x="641211" y="78938"/>
                </a:lnTo>
                <a:cubicBezTo>
                  <a:pt x="766816" y="28108"/>
                  <a:pt x="904911" y="0"/>
                  <a:pt x="1049867" y="0"/>
                </a:cubicBezTo>
                <a:cubicBezTo>
                  <a:pt x="1629693" y="0"/>
                  <a:pt x="2099734" y="449726"/>
                  <a:pt x="2099734" y="1004491"/>
                </a:cubicBezTo>
                <a:cubicBezTo>
                  <a:pt x="2099734" y="1559256"/>
                  <a:pt x="1629693" y="2008982"/>
                  <a:pt x="1049867" y="2008982"/>
                </a:cubicBezTo>
                <a:cubicBezTo>
                  <a:pt x="904911" y="2008982"/>
                  <a:pt x="766816" y="1980874"/>
                  <a:pt x="641211" y="1930044"/>
                </a:cubicBezTo>
                <a:lnTo>
                  <a:pt x="541867" y="1878453"/>
                </a:lnTo>
                <a:lnTo>
                  <a:pt x="541867" y="3115734"/>
                </a:lnTo>
                <a:lnTo>
                  <a:pt x="0" y="3115734"/>
                </a:lnTo>
                <a:lnTo>
                  <a:pt x="0" y="1004491"/>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5" name="Donut 18">
            <a:extLst>
              <a:ext uri="{FF2B5EF4-FFF2-40B4-BE49-F238E27FC236}">
                <a16:creationId xmlns:a16="http://schemas.microsoft.com/office/drawing/2014/main" id="{61A2E2B2-F18A-442A-92D9-404AE4B3AF39}"/>
              </a:ext>
            </a:extLst>
          </p:cNvPr>
          <p:cNvSpPr/>
          <p:nvPr/>
        </p:nvSpPr>
        <p:spPr>
          <a:xfrm>
            <a:off x="4431378" y="1540929"/>
            <a:ext cx="2472270" cy="2527487"/>
          </a:xfrm>
          <a:prstGeom prst="donu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6" name="Rectangle 5">
            <a:extLst>
              <a:ext uri="{FF2B5EF4-FFF2-40B4-BE49-F238E27FC236}">
                <a16:creationId xmlns:a16="http://schemas.microsoft.com/office/drawing/2014/main" id="{BFB74D98-5130-473B-A50D-FABA42201F80}"/>
              </a:ext>
            </a:extLst>
          </p:cNvPr>
          <p:cNvSpPr/>
          <p:nvPr/>
        </p:nvSpPr>
        <p:spPr>
          <a:xfrm>
            <a:off x="4431578" y="1540928"/>
            <a:ext cx="630751" cy="39454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43148422"/>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3094" y="1991967"/>
            <a:ext cx="2635849" cy="3700468"/>
          </a:xfrm>
          <a:prstGeom prst="rect">
            <a:avLst/>
          </a:prstGeom>
        </p:spPr>
      </p:pic>
      <p:sp>
        <p:nvSpPr>
          <p:cNvPr id="18" name="Rectangle 17"/>
          <p:cNvSpPr/>
          <p:nvPr/>
        </p:nvSpPr>
        <p:spPr>
          <a:xfrm>
            <a:off x="4823047" y="2345634"/>
            <a:ext cx="437321" cy="2673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1300" b="1" dirty="0">
                <a:solidFill>
                  <a:srgbClr val="0070C0"/>
                </a:solidFill>
              </a:rPr>
              <a:t>P</a:t>
            </a:r>
          </a:p>
        </p:txBody>
      </p:sp>
      <p:sp>
        <p:nvSpPr>
          <p:cNvPr id="19" name="Rectangle 18"/>
          <p:cNvSpPr/>
          <p:nvPr/>
        </p:nvSpPr>
        <p:spPr>
          <a:xfrm>
            <a:off x="538533" y="1590259"/>
            <a:ext cx="2593669" cy="2673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300" b="1" dirty="0">
                <a:solidFill>
                  <a:srgbClr val="FF0000"/>
                </a:solidFill>
                <a:latin typeface=".VnAvant" panose="020B7200000000000000" pitchFamily="34" charset="0"/>
              </a:rPr>
              <a:t>p</a:t>
            </a:r>
            <a:endParaRPr lang="vi-VN" sz="40300" b="1" dirty="0">
              <a:solidFill>
                <a:srgbClr val="FF0000"/>
              </a:solidFill>
            </a:endParaRPr>
          </a:p>
        </p:txBody>
      </p:sp>
      <p:pic>
        <p:nvPicPr>
          <p:cNvPr id="7" name="Picture 6" descr="A picture containing worm&#10;&#10;Description automatically generated">
            <a:extLst>
              <a:ext uri="{FF2B5EF4-FFF2-40B4-BE49-F238E27FC236}">
                <a16:creationId xmlns:a16="http://schemas.microsoft.com/office/drawing/2014/main" id="{FED86E11-77F2-46A6-927B-7DCA800226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2352" y="921246"/>
            <a:ext cx="3444270" cy="4512144"/>
          </a:xfrm>
          <a:prstGeom prst="rect">
            <a:avLst/>
          </a:prstGeom>
        </p:spPr>
      </p:pic>
    </p:spTree>
    <p:extLst>
      <p:ext uri="{BB962C8B-B14F-4D97-AF65-F5344CB8AC3E}">
        <p14:creationId xmlns:p14="http://schemas.microsoft.com/office/powerpoint/2010/main" val="437633978"/>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8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15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19">
                                            <p:txEl>
                                              <p:pRg st="0" end="0"/>
                                            </p:txEl>
                                          </p:spTgt>
                                        </p:tgtEl>
                                        <p:attrNameLst>
                                          <p:attrName>r</p:attrName>
                                        </p:attrNameLst>
                                      </p:cBhvr>
                                    </p:animRot>
                                    <p:animRot by="-240000">
                                      <p:cBhvr>
                                        <p:cTn id="19" dur="200" fill="hold">
                                          <p:stCondLst>
                                            <p:cond delay="200"/>
                                          </p:stCondLst>
                                        </p:cTn>
                                        <p:tgtEl>
                                          <p:spTgt spid="19">
                                            <p:txEl>
                                              <p:pRg st="0" end="0"/>
                                            </p:txEl>
                                          </p:spTgt>
                                        </p:tgtEl>
                                        <p:attrNameLst>
                                          <p:attrName>r</p:attrName>
                                        </p:attrNameLst>
                                      </p:cBhvr>
                                    </p:animRot>
                                    <p:animRot by="240000">
                                      <p:cBhvr>
                                        <p:cTn id="20" dur="200" fill="hold">
                                          <p:stCondLst>
                                            <p:cond delay="400"/>
                                          </p:stCondLst>
                                        </p:cTn>
                                        <p:tgtEl>
                                          <p:spTgt spid="19">
                                            <p:txEl>
                                              <p:pRg st="0" end="0"/>
                                            </p:txEl>
                                          </p:spTgt>
                                        </p:tgtEl>
                                        <p:attrNameLst>
                                          <p:attrName>r</p:attrName>
                                        </p:attrNameLst>
                                      </p:cBhvr>
                                    </p:animRot>
                                    <p:animRot by="-240000">
                                      <p:cBhvr>
                                        <p:cTn id="21" dur="200" fill="hold">
                                          <p:stCondLst>
                                            <p:cond delay="600"/>
                                          </p:stCondLst>
                                        </p:cTn>
                                        <p:tgtEl>
                                          <p:spTgt spid="19">
                                            <p:txEl>
                                              <p:pRg st="0" end="0"/>
                                            </p:txEl>
                                          </p:spTgt>
                                        </p:tgtEl>
                                        <p:attrNameLst>
                                          <p:attrName>r</p:attrName>
                                        </p:attrNameLst>
                                      </p:cBhvr>
                                    </p:animRot>
                                    <p:animRot by="120000">
                                      <p:cBhvr>
                                        <p:cTn id="22" dur="200" fill="hold">
                                          <p:stCondLst>
                                            <p:cond delay="800"/>
                                          </p:stCondLst>
                                        </p:cTn>
                                        <p:tgtEl>
                                          <p:spTgt spid="19">
                                            <p:txEl>
                                              <p:pRg st="0" end="0"/>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8">
                                            <p:txEl>
                                              <p:pRg st="0" end="0"/>
                                            </p:txEl>
                                          </p:spTgt>
                                        </p:tgtEl>
                                        <p:attrNameLst>
                                          <p:attrName>r</p:attrName>
                                        </p:attrNameLst>
                                      </p:cBhvr>
                                    </p:animRot>
                                    <p:animRot by="-240000">
                                      <p:cBhvr>
                                        <p:cTn id="27" dur="200" fill="hold">
                                          <p:stCondLst>
                                            <p:cond delay="200"/>
                                          </p:stCondLst>
                                        </p:cTn>
                                        <p:tgtEl>
                                          <p:spTgt spid="18">
                                            <p:txEl>
                                              <p:pRg st="0" end="0"/>
                                            </p:txEl>
                                          </p:spTgt>
                                        </p:tgtEl>
                                        <p:attrNameLst>
                                          <p:attrName>r</p:attrName>
                                        </p:attrNameLst>
                                      </p:cBhvr>
                                    </p:animRot>
                                    <p:animRot by="240000">
                                      <p:cBhvr>
                                        <p:cTn id="28" dur="200" fill="hold">
                                          <p:stCondLst>
                                            <p:cond delay="400"/>
                                          </p:stCondLst>
                                        </p:cTn>
                                        <p:tgtEl>
                                          <p:spTgt spid="18">
                                            <p:txEl>
                                              <p:pRg st="0" end="0"/>
                                            </p:txEl>
                                          </p:spTgt>
                                        </p:tgtEl>
                                        <p:attrNameLst>
                                          <p:attrName>r</p:attrName>
                                        </p:attrNameLst>
                                      </p:cBhvr>
                                    </p:animRot>
                                    <p:animRot by="-240000">
                                      <p:cBhvr>
                                        <p:cTn id="29" dur="200" fill="hold">
                                          <p:stCondLst>
                                            <p:cond delay="600"/>
                                          </p:stCondLst>
                                        </p:cTn>
                                        <p:tgtEl>
                                          <p:spTgt spid="18">
                                            <p:txEl>
                                              <p:pRg st="0" end="0"/>
                                            </p:txEl>
                                          </p:spTgt>
                                        </p:tgtEl>
                                        <p:attrNameLst>
                                          <p:attrName>r</p:attrName>
                                        </p:attrNameLst>
                                      </p:cBhvr>
                                    </p:animRot>
                                    <p:animRot by="120000">
                                      <p:cBhvr>
                                        <p:cTn id="30" dur="200" fill="hold">
                                          <p:stCondLst>
                                            <p:cond delay="800"/>
                                          </p:stCondLst>
                                        </p:cTn>
                                        <p:tgtEl>
                                          <p:spTgt spid="18">
                                            <p:txEl>
                                              <p:pRg st="0" end="0"/>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3"/>
                                        </p:tgtEl>
                                        <p:attrNameLst>
                                          <p:attrName>r</p:attrName>
                                        </p:attrNameLst>
                                      </p:cBhvr>
                                    </p:animRot>
                                    <p:animRot by="-240000">
                                      <p:cBhvr>
                                        <p:cTn id="35" dur="200" fill="hold">
                                          <p:stCondLst>
                                            <p:cond delay="200"/>
                                          </p:stCondLst>
                                        </p:cTn>
                                        <p:tgtEl>
                                          <p:spTgt spid="3"/>
                                        </p:tgtEl>
                                        <p:attrNameLst>
                                          <p:attrName>r</p:attrName>
                                        </p:attrNameLst>
                                      </p:cBhvr>
                                    </p:animRot>
                                    <p:animRot by="240000">
                                      <p:cBhvr>
                                        <p:cTn id="36" dur="200" fill="hold">
                                          <p:stCondLst>
                                            <p:cond delay="400"/>
                                          </p:stCondLst>
                                        </p:cTn>
                                        <p:tgtEl>
                                          <p:spTgt spid="3"/>
                                        </p:tgtEl>
                                        <p:attrNameLst>
                                          <p:attrName>r</p:attrName>
                                        </p:attrNameLst>
                                      </p:cBhvr>
                                    </p:animRot>
                                    <p:animRot by="-240000">
                                      <p:cBhvr>
                                        <p:cTn id="37" dur="200" fill="hold">
                                          <p:stCondLst>
                                            <p:cond delay="600"/>
                                          </p:stCondLst>
                                        </p:cTn>
                                        <p:tgtEl>
                                          <p:spTgt spid="3"/>
                                        </p:tgtEl>
                                        <p:attrNameLst>
                                          <p:attrName>r</p:attrName>
                                        </p:attrNameLst>
                                      </p:cBhvr>
                                    </p:animRot>
                                    <p:animRot by="120000">
                                      <p:cBhvr>
                                        <p:cTn id="38" dur="200" fill="hold">
                                          <p:stCondLst>
                                            <p:cond delay="800"/>
                                          </p:stCondLst>
                                        </p:cTn>
                                        <p:tgtEl>
                                          <p:spTgt spid="3"/>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7"/>
                                        </p:tgtEl>
                                        <p:attrNameLst>
                                          <p:attrName>r</p:attrName>
                                        </p:attrNameLst>
                                      </p:cBhvr>
                                    </p:animRot>
                                    <p:animRot by="-240000">
                                      <p:cBhvr>
                                        <p:cTn id="43" dur="200" fill="hold">
                                          <p:stCondLst>
                                            <p:cond delay="200"/>
                                          </p:stCondLst>
                                        </p:cTn>
                                        <p:tgtEl>
                                          <p:spTgt spid="7"/>
                                        </p:tgtEl>
                                        <p:attrNameLst>
                                          <p:attrName>r</p:attrName>
                                        </p:attrNameLst>
                                      </p:cBhvr>
                                    </p:animRot>
                                    <p:animRot by="240000">
                                      <p:cBhvr>
                                        <p:cTn id="44" dur="200" fill="hold">
                                          <p:stCondLst>
                                            <p:cond delay="400"/>
                                          </p:stCondLst>
                                        </p:cTn>
                                        <p:tgtEl>
                                          <p:spTgt spid="7"/>
                                        </p:tgtEl>
                                        <p:attrNameLst>
                                          <p:attrName>r</p:attrName>
                                        </p:attrNameLst>
                                      </p:cBhvr>
                                    </p:animRot>
                                    <p:animRot by="-240000">
                                      <p:cBhvr>
                                        <p:cTn id="45" dur="200" fill="hold">
                                          <p:stCondLst>
                                            <p:cond delay="600"/>
                                          </p:stCondLst>
                                        </p:cTn>
                                        <p:tgtEl>
                                          <p:spTgt spid="7"/>
                                        </p:tgtEl>
                                        <p:attrNameLst>
                                          <p:attrName>r</p:attrName>
                                        </p:attrNameLst>
                                      </p:cBhvr>
                                    </p:animRot>
                                    <p:animRot by="120000">
                                      <p:cBhvr>
                                        <p:cTn id="4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42684382"/>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857750"/>
          </a:xfrm>
          <a:prstGeom prst="rect">
            <a:avLst/>
          </a:prstGeom>
        </p:spPr>
      </p:pic>
      <p:sp>
        <p:nvSpPr>
          <p:cNvPr id="2" name="TextBox 1"/>
          <p:cNvSpPr txBox="1"/>
          <p:nvPr/>
        </p:nvSpPr>
        <p:spPr>
          <a:xfrm>
            <a:off x="3070746" y="4857750"/>
            <a:ext cx="11163869" cy="1938992"/>
          </a:xfrm>
          <a:prstGeom prst="rect">
            <a:avLst/>
          </a:prstGeom>
          <a:noFill/>
        </p:spPr>
        <p:txBody>
          <a:bodyPr wrap="square" rtlCol="0">
            <a:spAutoFit/>
          </a:bodyPr>
          <a:lstStyle/>
          <a:p>
            <a:r>
              <a:rPr lang="vi-VN" sz="12000" b="1" dirty="0">
                <a:solidFill>
                  <a:srgbClr val="FF0000"/>
                </a:solidFill>
                <a:latin typeface=".VnAvant" panose="020B7200000000000000" pitchFamily="34" charset="0"/>
              </a:rPr>
              <a:t>h¶i quú</a:t>
            </a:r>
            <a:endParaRPr lang="en-US" sz="120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676463221"/>
      </p:ext>
    </p:extLst>
  </p:cSld>
  <p:clrMapOvr>
    <a:masterClrMapping/>
  </p:clrMapOvr>
  <mc:AlternateContent xmlns:mc="http://schemas.openxmlformats.org/markup-compatibility/2006" xmlns:p14="http://schemas.microsoft.com/office/powerpoint/2010/main">
    <mc:Choice Requires="p14">
      <p:transition spd="slow" advClick="0">
        <p14:doors dir="vert"/>
      </p:transition>
    </mc:Choice>
    <mc:Fallback xmlns="">
      <p:transition spd="slow" advClick="0">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1850</TotalTime>
  <Words>90</Words>
  <Application>Microsoft Office PowerPoint</Application>
  <PresentationFormat>Widescreen</PresentationFormat>
  <Paragraphs>50</Paragraphs>
  <Slides>22</Slides>
  <Notes>0</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.VnAvant</vt:lpstr>
      <vt:lpstr>Arial</vt:lpstr>
      <vt:lpstr>Calibri</vt:lpstr>
      <vt:lpstr>Calibri Light</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 các kiểu chữ</vt:lpstr>
      <vt:lpstr>So sánh</vt:lpstr>
      <vt:lpstr>PowerPoint Presentation</vt:lpstr>
      <vt:lpstr>Trò chơi 1:  Cánh cửa đại dương Mỗi cánh cửa tương ứng với một câu hỏi, các bé hãy lắng nghe và trả lời câu hỏi nhé! </vt:lpstr>
      <vt:lpstr>PowerPoint Presentation</vt:lpstr>
      <vt:lpstr>PowerPoint Presentation</vt:lpstr>
      <vt:lpstr>PowerPoint Presentation</vt:lpstr>
      <vt:lpstr>PowerPoint Presentation</vt:lpstr>
      <vt:lpstr>Trò chơi: Zíc zắc bé yêu Trên màn hình là bảng zíc zắc, khi viên bi được thả tới chữ cái nào chúng mình hãy phát âm thật to chữ cái ấy nhé!</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Techsi.vn</cp:lastModifiedBy>
  <cp:revision>118</cp:revision>
  <dcterms:created xsi:type="dcterms:W3CDTF">2021-11-21T03:27:23Z</dcterms:created>
  <dcterms:modified xsi:type="dcterms:W3CDTF">2023-07-13T00:46:33Z</dcterms:modified>
</cp:coreProperties>
</file>