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6" r:id="rId4"/>
    <p:sldId id="257" r:id="rId5"/>
    <p:sldId id="265" r:id="rId6"/>
    <p:sldId id="258"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59" r:id="rId23"/>
    <p:sldId id="260" r:id="rId24"/>
    <p:sldId id="279" r:id="rId25"/>
    <p:sldId id="280"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4C73"/>
    <a:srgbClr val="2C8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99" d="100"/>
          <a:sy n="99" d="100"/>
        </p:scale>
        <p:origin x="8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E3DE01-584A-444E-B513-911F5DF27AB8}"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414087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3DE01-584A-444E-B513-911F5DF27AB8}"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227550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3DE01-584A-444E-B513-911F5DF27AB8}"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390546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3DE01-584A-444E-B513-911F5DF27AB8}"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79740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E3DE01-584A-444E-B513-911F5DF27AB8}"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410083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E3DE01-584A-444E-B513-911F5DF27AB8}"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420143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E3DE01-584A-444E-B513-911F5DF27AB8}"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203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E3DE01-584A-444E-B513-911F5DF27AB8}" type="datetimeFigureOut">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321962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3DE01-584A-444E-B513-911F5DF27AB8}" type="datetimeFigureOut">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3803444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E3DE01-584A-444E-B513-911F5DF27AB8}"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351545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E3DE01-584A-444E-B513-911F5DF27AB8}"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4051BC-FF96-4952-B60B-9415B8259732}" type="slidenum">
              <a:rPr lang="en-US" smtClean="0"/>
              <a:t>‹#›</a:t>
            </a:fld>
            <a:endParaRPr lang="en-US"/>
          </a:p>
        </p:txBody>
      </p:sp>
    </p:spTree>
    <p:extLst>
      <p:ext uri="{BB962C8B-B14F-4D97-AF65-F5344CB8AC3E}">
        <p14:creationId xmlns:p14="http://schemas.microsoft.com/office/powerpoint/2010/main" val="116812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3DE01-584A-444E-B513-911F5DF27AB8}" type="datetimeFigureOut">
              <a:rPr lang="en-US" smtClean="0"/>
              <a:t>3/13/2023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051BC-FF96-4952-B60B-9415B8259732}" type="slidenum">
              <a:rPr lang="en-US" smtClean="0"/>
              <a:t>‹#›</a:t>
            </a:fld>
            <a:endParaRPr lang="en-US"/>
          </a:p>
        </p:txBody>
      </p:sp>
    </p:spTree>
    <p:extLst>
      <p:ext uri="{BB962C8B-B14F-4D97-AF65-F5344CB8AC3E}">
        <p14:creationId xmlns:p14="http://schemas.microsoft.com/office/powerpoint/2010/main" val="829112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hyperlink" Target="mailto:thuhang1787@gmail.com"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0" y="21448"/>
            <a:ext cx="12192000" cy="6811660"/>
          </a:xfrm>
          <a:prstGeom prst="rect">
            <a:avLst/>
          </a:prstGeom>
        </p:spPr>
      </p:pic>
      <p:sp>
        <p:nvSpPr>
          <p:cNvPr id="2" name="Title 1"/>
          <p:cNvSpPr>
            <a:spLocks noGrp="1"/>
          </p:cNvSpPr>
          <p:nvPr>
            <p:ph type="ctrTitle"/>
          </p:nvPr>
        </p:nvSpPr>
        <p:spPr>
          <a:xfrm>
            <a:off x="-161577" y="-12269"/>
            <a:ext cx="12279086" cy="1016819"/>
          </a:xfrm>
        </p:spPr>
        <p:txBody>
          <a:bodyPr>
            <a:normAutofit/>
          </a:bodyPr>
          <a:lstStyle/>
          <a:p>
            <a:r>
              <a:rPr lang="en-US" sz="2400" b="1" dirty="0">
                <a:latin typeface="Times New Roman" panose="02020603050405020304" pitchFamily="18" charset="0"/>
                <a:cs typeface="Times New Roman" panose="02020603050405020304" pitchFamily="18" charset="0"/>
              </a:rPr>
              <a:t>PHÒNG GIÁO DỤC VÀ ĐÀO TẠO QUẬN LONG BIÊN</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TRƯỜNG MẦM NON HOA HƯỚNG DƯƠNG</a:t>
            </a:r>
          </a:p>
        </p:txBody>
      </p:sp>
      <p:sp>
        <p:nvSpPr>
          <p:cNvPr id="3" name="Subtitle 2"/>
          <p:cNvSpPr>
            <a:spLocks noGrp="1"/>
          </p:cNvSpPr>
          <p:nvPr>
            <p:ph type="subTitle" idx="1"/>
          </p:nvPr>
        </p:nvSpPr>
        <p:spPr>
          <a:xfrm>
            <a:off x="21373" y="2594620"/>
            <a:ext cx="11913185" cy="666138"/>
          </a:xfrm>
        </p:spPr>
        <p:txBody>
          <a:bodyPr>
            <a:normAutofit lnSpcReduction="10000"/>
          </a:bodyPr>
          <a:lstStyle/>
          <a:p>
            <a:r>
              <a:rPr lang="en-US" sz="4200">
                <a:solidFill>
                  <a:srgbClr val="FF0000"/>
                </a:solidFill>
                <a:latin typeface="Times New Roman" panose="02020603050405020304" pitchFamily="18" charset="0"/>
                <a:cs typeface="Times New Roman" panose="02020603050405020304" pitchFamily="18" charset="0"/>
              </a:rPr>
              <a:t>BÀI GIẢNG</a:t>
            </a:r>
            <a:endParaRPr lang="en-US" sz="42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80331" y="1020464"/>
            <a:ext cx="1352521" cy="1351433"/>
          </a:xfrm>
          <a:prstGeom prst="rect">
            <a:avLst/>
          </a:prstGeom>
        </p:spPr>
      </p:pic>
      <p:sp>
        <p:nvSpPr>
          <p:cNvPr id="7" name="Rectangle 6"/>
          <p:cNvSpPr/>
          <p:nvPr/>
        </p:nvSpPr>
        <p:spPr>
          <a:xfrm>
            <a:off x="2208526" y="3182434"/>
            <a:ext cx="7496129" cy="584775"/>
          </a:xfrm>
          <a:prstGeom prst="rect">
            <a:avLst/>
          </a:prstGeom>
        </p:spPr>
        <p:txBody>
          <a:bodyPr wrap="square">
            <a:spAutoFit/>
          </a:bodyPr>
          <a:lstStyle/>
          <a:p>
            <a:r>
              <a:rPr lang="en-US" sz="3200" b="1" i="1">
                <a:latin typeface="Times New Roman" panose="02020603050405020304" pitchFamily="18" charset="0"/>
                <a:cs typeface="Times New Roman" panose="02020603050405020304" pitchFamily="18" charset="0"/>
              </a:rPr>
              <a:t>PHƯƠNG TIỆN GIAO THÔNG BÉ BIẾT</a:t>
            </a:r>
            <a:endParaRPr lang="en-US" sz="3200" b="1" i="1" dirty="0">
              <a:latin typeface="Times New Roman" panose="02020603050405020304" pitchFamily="18" charset="0"/>
              <a:cs typeface="Times New Roman" panose="02020603050405020304" pitchFamily="18" charset="0"/>
            </a:endParaRPr>
          </a:p>
        </p:txBody>
      </p:sp>
      <p:sp>
        <p:nvSpPr>
          <p:cNvPr id="8" name="Rectangle 7"/>
          <p:cNvSpPr/>
          <p:nvPr/>
        </p:nvSpPr>
        <p:spPr>
          <a:xfrm>
            <a:off x="2208526" y="3821055"/>
            <a:ext cx="7603958" cy="46166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KHÁM PHÁ KHOA HỌC- LỨA TUỔI MẪU GIÁO NHỠ</a:t>
            </a:r>
            <a:endParaRPr lang="en-US" b="1" i="1">
              <a:latin typeface="Times New Roman" panose="02020603050405020304" pitchFamily="18" charset="0"/>
              <a:cs typeface="Times New Roman" panose="02020603050405020304" pitchFamily="18" charset="0"/>
            </a:endParaRPr>
          </a:p>
        </p:txBody>
      </p:sp>
      <p:sp>
        <p:nvSpPr>
          <p:cNvPr id="9" name="Rectangle 8"/>
          <p:cNvSpPr/>
          <p:nvPr/>
        </p:nvSpPr>
        <p:spPr>
          <a:xfrm>
            <a:off x="5433566" y="4694308"/>
            <a:ext cx="6096000" cy="369332"/>
          </a:xfrm>
          <a:prstGeom prst="rect">
            <a:avLst/>
          </a:prstGeom>
        </p:spPr>
        <p:txBody>
          <a:bodyPr>
            <a:spAutoFit/>
          </a:bodyPr>
          <a:lstStyle/>
          <a:p>
            <a:r>
              <a:rPr lang="en-US" b="1" i="1">
                <a:latin typeface="Times New Roman" panose="02020603050405020304" pitchFamily="18" charset="0"/>
                <a:cs typeface="Times New Roman" panose="02020603050405020304" pitchFamily="18" charset="0"/>
              </a:rPr>
              <a:t>Giáo viên: Nguyễn Thị Thu Hằng</a:t>
            </a:r>
          </a:p>
        </p:txBody>
      </p:sp>
      <p:sp>
        <p:nvSpPr>
          <p:cNvPr id="10" name="Rectangle 9"/>
          <p:cNvSpPr/>
          <p:nvPr/>
        </p:nvSpPr>
        <p:spPr>
          <a:xfrm>
            <a:off x="5433566" y="5145389"/>
            <a:ext cx="6096000" cy="369332"/>
          </a:xfrm>
          <a:prstGeom prst="rect">
            <a:avLst/>
          </a:prstGeom>
        </p:spPr>
        <p:txBody>
          <a:bodyPr>
            <a:spAutoFit/>
          </a:bodyPr>
          <a:lstStyle/>
          <a:p>
            <a:r>
              <a:rPr lang="en-US" b="1" i="1">
                <a:latin typeface="Times New Roman" panose="02020603050405020304" pitchFamily="18" charset="0"/>
                <a:cs typeface="Times New Roman" panose="02020603050405020304" pitchFamily="18" charset="0"/>
              </a:rPr>
              <a:t>Email: </a:t>
            </a:r>
            <a:r>
              <a:rPr lang="en-US" b="1" i="1">
                <a:latin typeface="Times New Roman" panose="02020603050405020304" pitchFamily="18" charset="0"/>
                <a:cs typeface="Times New Roman" panose="02020603050405020304" pitchFamily="18" charset="0"/>
                <a:hlinkClick r:id="rId6"/>
              </a:rPr>
              <a:t>thuhang1787@gmail.com</a:t>
            </a:r>
            <a:endParaRPr lang="en-US" b="1" i="1">
              <a:latin typeface="Times New Roman" panose="02020603050405020304" pitchFamily="18" charset="0"/>
              <a:cs typeface="Times New Roman" panose="02020603050405020304" pitchFamily="18" charset="0"/>
            </a:endParaRPr>
          </a:p>
        </p:txBody>
      </p:sp>
      <p:sp>
        <p:nvSpPr>
          <p:cNvPr id="11" name="Rectangle 10"/>
          <p:cNvSpPr/>
          <p:nvPr/>
        </p:nvSpPr>
        <p:spPr>
          <a:xfrm>
            <a:off x="5433566" y="5564836"/>
            <a:ext cx="6096000" cy="923330"/>
          </a:xfrm>
          <a:prstGeom prst="rect">
            <a:avLst/>
          </a:prstGeom>
        </p:spPr>
        <p:txBody>
          <a:bodyPr>
            <a:spAutoFit/>
          </a:bodyPr>
          <a:lstStyle/>
          <a:p>
            <a:r>
              <a:rPr lang="en-US" b="1" i="1">
                <a:latin typeface="Times New Roman" panose="02020603050405020304" pitchFamily="18" charset="0"/>
                <a:cs typeface="Times New Roman" panose="02020603050405020304" pitchFamily="18" charset="0"/>
              </a:rPr>
              <a:t>Trường: MN Hoa Hướng Dương- Quận Long Biên- Hà Nội</a:t>
            </a:r>
          </a:p>
          <a:p>
            <a:endParaRPr lang="en-US" b="1" i="1">
              <a:latin typeface="Times New Roman" panose="02020603050405020304" pitchFamily="18" charset="0"/>
              <a:cs typeface="Times New Roman" panose="02020603050405020304" pitchFamily="18" charset="0"/>
            </a:endParaRPr>
          </a:p>
          <a:p>
            <a:endParaRPr lang="en-US" b="1" i="1">
              <a:latin typeface="Times New Roman" panose="02020603050405020304" pitchFamily="18" charset="0"/>
              <a:cs typeface="Times New Roman" panose="02020603050405020304" pitchFamily="18" charset="0"/>
            </a:endParaRPr>
          </a:p>
        </p:txBody>
      </p:sp>
      <p:sp>
        <p:nvSpPr>
          <p:cNvPr id="12" name="Rectangle 11"/>
          <p:cNvSpPr/>
          <p:nvPr/>
        </p:nvSpPr>
        <p:spPr>
          <a:xfrm>
            <a:off x="4447639" y="6417563"/>
            <a:ext cx="2185214"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Năm học: 2022-2023</a:t>
            </a:r>
          </a:p>
        </p:txBody>
      </p:sp>
      <p:pic>
        <p:nvPicPr>
          <p:cNvPr id="13" name="Nhac-nen-cho-PowerPoint-vui-nhon">
            <a:hlinkClick r:id="" action="ppaction://media"/>
          </p:cNvPr>
          <p:cNvPicPr>
            <a:picLocks noChangeAspect="1"/>
          </p:cNvPicPr>
          <p:nvPr>
            <a:audioFile r:link="rId1"/>
            <p:extLst>
              <p:ext uri="{DAA4B4D4-6D71-4841-9C94-3DE7FCFB9230}">
                <p14:media xmlns:p14="http://schemas.microsoft.com/office/powerpoint/2010/main" r:embed="rId2">
                  <p14:trim end="30890.375"/>
                </p14:media>
              </p:ext>
            </p:extLst>
          </p:nvPr>
        </p:nvPicPr>
        <p:blipFill>
          <a:blip r:embed="rId7"/>
          <a:stretch>
            <a:fillRect/>
          </a:stretch>
        </p:blipFill>
        <p:spPr>
          <a:xfrm>
            <a:off x="-797763" y="6026501"/>
            <a:ext cx="609600" cy="609600"/>
          </a:xfrm>
          <a:prstGeom prst="rect">
            <a:avLst/>
          </a:prstGeom>
        </p:spPr>
      </p:pic>
    </p:spTree>
    <p:extLst>
      <p:ext uri="{BB962C8B-B14F-4D97-AF65-F5344CB8AC3E}">
        <p14:creationId xmlns:p14="http://schemas.microsoft.com/office/powerpoint/2010/main" val="145743409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3000"/>
                                        <p:tgtEl>
                                          <p:spTgt spid="2"/>
                                        </p:tgtEl>
                                      </p:cBhvr>
                                    </p:animEffect>
                                  </p:childTnLst>
                                </p:cTn>
                              </p:par>
                              <p:par>
                                <p:cTn id="8" presetID="6" presetClass="entr" presetSubtype="16" fill="hold" nodeType="withEffect">
                                  <p:stCondLst>
                                    <p:cond delay="250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47" presetClass="entr" presetSubtype="0" fill="hold" grpId="0" nodeType="withEffect">
                                  <p:stCondLst>
                                    <p:cond delay="6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16" presetClass="entr" presetSubtype="37" fill="hold" grpId="0" nodeType="withEffect">
                                  <p:stCondLst>
                                    <p:cond delay="1425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2000"/>
                                        <p:tgtEl>
                                          <p:spTgt spid="7"/>
                                        </p:tgtEl>
                                      </p:cBhvr>
                                    </p:animEffect>
                                  </p:childTnLst>
                                </p:cTn>
                              </p:par>
                              <p:par>
                                <p:cTn id="19" presetID="42" presetClass="entr" presetSubtype="0" fill="hold" grpId="0" nodeType="withEffect">
                                  <p:stCondLst>
                                    <p:cond delay="17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ppt_x</p:attrName>
                                        </p:attrNameLst>
                                      </p:cBhvr>
                                      <p:tavLst>
                                        <p:tav tm="0">
                                          <p:val>
                                            <p:strVal val="#ppt_x"/>
                                          </p:val>
                                        </p:tav>
                                        <p:tav tm="100000">
                                          <p:val>
                                            <p:strVal val="#ppt_x"/>
                                          </p:val>
                                        </p:tav>
                                      </p:tavLst>
                                    </p:anim>
                                    <p:anim calcmode="lin" valueType="num">
                                      <p:cBhvr>
                                        <p:cTn id="23" dur="2000" fill="hold"/>
                                        <p:tgtEl>
                                          <p:spTgt spid="8"/>
                                        </p:tgtEl>
                                        <p:attrNameLst>
                                          <p:attrName>ppt_y</p:attrName>
                                        </p:attrNameLst>
                                      </p:cBhvr>
                                      <p:tavLst>
                                        <p:tav tm="0">
                                          <p:val>
                                            <p:strVal val="#ppt_y+.1"/>
                                          </p:val>
                                        </p:tav>
                                        <p:tav tm="100000">
                                          <p:val>
                                            <p:strVal val="#ppt_y"/>
                                          </p:val>
                                        </p:tav>
                                      </p:tavLst>
                                    </p:anim>
                                  </p:childTnLst>
                                </p:cTn>
                              </p:par>
                              <p:par>
                                <p:cTn id="24" presetID="14" presetClass="entr" presetSubtype="10" fill="hold" grpId="0" nodeType="withEffect">
                                  <p:stCondLst>
                                    <p:cond delay="2100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1000"/>
                                        <p:tgtEl>
                                          <p:spTgt spid="9"/>
                                        </p:tgtEl>
                                      </p:cBhvr>
                                    </p:animEffect>
                                  </p:childTnLst>
                                </p:cTn>
                              </p:par>
                              <p:par>
                                <p:cTn id="27" presetID="14" presetClass="entr" presetSubtype="10" fill="hold" grpId="0" nodeType="withEffect">
                                  <p:stCondLst>
                                    <p:cond delay="2475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1000"/>
                                        <p:tgtEl>
                                          <p:spTgt spid="11"/>
                                        </p:tgtEl>
                                      </p:cBhvr>
                                    </p:animEffect>
                                  </p:childTnLst>
                                </p:cTn>
                              </p:par>
                              <p:par>
                                <p:cTn id="30" presetID="2" presetClass="entr" presetSubtype="4" fill="hold" grpId="0" nodeType="withEffect">
                                  <p:stCondLst>
                                    <p:cond delay="2525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ppt_x"/>
                                          </p:val>
                                        </p:tav>
                                        <p:tav tm="100000">
                                          <p:val>
                                            <p:strVal val="#ppt_x"/>
                                          </p:val>
                                        </p:tav>
                                      </p:tavLst>
                                    </p:anim>
                                    <p:anim calcmode="lin" valueType="num">
                                      <p:cBhvr additive="base">
                                        <p:cTn id="33" dur="1000" fill="hold"/>
                                        <p:tgtEl>
                                          <p:spTgt spid="12"/>
                                        </p:tgtEl>
                                        <p:attrNameLst>
                                          <p:attrName>ppt_y</p:attrName>
                                        </p:attrNameLst>
                                      </p:cBhvr>
                                      <p:tavLst>
                                        <p:tav tm="0">
                                          <p:val>
                                            <p:strVal val="1+#ppt_h/2"/>
                                          </p:val>
                                        </p:tav>
                                        <p:tav tm="100000">
                                          <p:val>
                                            <p:strVal val="#ppt_y"/>
                                          </p:val>
                                        </p:tav>
                                      </p:tavLst>
                                    </p:anim>
                                  </p:childTnLst>
                                </p:cTn>
                              </p:par>
                              <p:par>
                                <p:cTn id="34" presetID="14" presetClass="entr" presetSubtype="10" fill="hold" grpId="0" nodeType="withEffect">
                                  <p:stCondLst>
                                    <p:cond delay="2300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48485">
                <p:cTn id="37" fill="hold" display="0">
                  <p:stCondLst>
                    <p:cond delay="indefinite"/>
                  </p:stCondLst>
                  <p:endCondLst>
                    <p:cond evt="onStopAudio" delay="0">
                      <p:tgtEl>
                        <p:sldTgt/>
                      </p:tgtEl>
                    </p:cond>
                  </p:endCondLst>
                </p:cTn>
                <p:tgtEl>
                  <p:spTgt spid="13"/>
                </p:tgtEl>
              </p:cMediaNode>
            </p:audio>
          </p:childTnLst>
        </p:cTn>
      </p:par>
    </p:tnLst>
    <p:bldLst>
      <p:bldP spid="2" grpId="0"/>
      <p:bldP spid="3" grpId="0" build="p"/>
      <p:bldP spid="7" grpId="0"/>
      <p:bldP spid="8" grpId="0"/>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700" y="0"/>
            <a:ext cx="8782050" cy="923330"/>
          </a:xfrm>
          <a:prstGeom prst="rect">
            <a:avLst/>
          </a:prstGeom>
          <a:noFill/>
        </p:spPr>
        <p:txBody>
          <a:bodyPr wrap="square" rtlCol="0">
            <a:spAutoFit/>
          </a:bodyPr>
          <a:lstStyle/>
          <a:p>
            <a:r>
              <a:rPr lang="en-US" sz="5400" b="1" dirty="0" err="1">
                <a:solidFill>
                  <a:srgbClr val="2C80A5"/>
                </a:solidFill>
                <a:latin typeface="Times New Roman" panose="02020603050405020304" pitchFamily="18" charset="0"/>
                <a:cs typeface="Times New Roman" panose="02020603050405020304" pitchFamily="18" charset="0"/>
              </a:rPr>
              <a:t>Tàu</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hỏa</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chạy</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trên</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đường</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gì</a:t>
            </a:r>
            <a:r>
              <a:rPr lang="en-US" sz="5400" b="1" dirty="0">
                <a:solidFill>
                  <a:srgbClr val="2C80A5"/>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4255294" y="5934670"/>
            <a:ext cx="3409950" cy="769441"/>
          </a:xfrm>
          <a:prstGeom prst="rect">
            <a:avLst/>
          </a:prstGeom>
          <a:noFill/>
        </p:spPr>
        <p:txBody>
          <a:bodyPr wrap="square" rtlCol="0">
            <a:spAutoFit/>
          </a:bodyPr>
          <a:lstStyle/>
          <a:p>
            <a:r>
              <a:rPr lang="en-US" sz="4400" b="1" dirty="0" err="1">
                <a:solidFill>
                  <a:srgbClr val="2C80A5"/>
                </a:solidFill>
                <a:latin typeface="Times New Roman" panose="02020603050405020304" pitchFamily="18" charset="0"/>
                <a:cs typeface="Times New Roman" panose="02020603050405020304" pitchFamily="18" charset="0"/>
              </a:rPr>
              <a:t>Đường</a:t>
            </a:r>
            <a:r>
              <a:rPr lang="en-US" sz="4400" b="1" dirty="0">
                <a:solidFill>
                  <a:srgbClr val="2C80A5"/>
                </a:solidFill>
                <a:latin typeface="Times New Roman" panose="02020603050405020304" pitchFamily="18" charset="0"/>
                <a:cs typeface="Times New Roman" panose="02020603050405020304" pitchFamily="18" charset="0"/>
              </a:rPr>
              <a:t> ray</a:t>
            </a:r>
          </a:p>
        </p:txBody>
      </p:sp>
      <p:pic>
        <p:nvPicPr>
          <p:cNvPr id="3" name="Picture 2"/>
          <p:cNvPicPr>
            <a:picLocks noChangeAspect="1"/>
          </p:cNvPicPr>
          <p:nvPr/>
        </p:nvPicPr>
        <p:blipFill>
          <a:blip r:embed="rId2"/>
          <a:stretch>
            <a:fillRect/>
          </a:stretch>
        </p:blipFill>
        <p:spPr>
          <a:xfrm>
            <a:off x="2488406" y="1288686"/>
            <a:ext cx="6943725" cy="4645984"/>
          </a:xfrm>
          <a:prstGeom prst="rect">
            <a:avLst/>
          </a:prstGeom>
        </p:spPr>
      </p:pic>
    </p:spTree>
    <p:extLst>
      <p:ext uri="{BB962C8B-B14F-4D97-AF65-F5344CB8AC3E}">
        <p14:creationId xmlns:p14="http://schemas.microsoft.com/office/powerpoint/2010/main" val="5173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15454" y="126983"/>
            <a:ext cx="7677150" cy="923330"/>
          </a:xfrm>
          <a:prstGeom prst="rect">
            <a:avLst/>
          </a:prstGeom>
          <a:noFill/>
        </p:spPr>
        <p:txBody>
          <a:bodyPr wrap="square" rtlCol="0">
            <a:spAutoFit/>
          </a:bodyPr>
          <a:lstStyle/>
          <a:p>
            <a:r>
              <a:rPr lang="en-US" sz="5400" b="1">
                <a:solidFill>
                  <a:srgbClr val="2C80A5"/>
                </a:solidFill>
                <a:latin typeface="Times New Roman" panose="02020603050405020304" pitchFamily="18" charset="0"/>
                <a:cs typeface="Times New Roman" panose="02020603050405020304" pitchFamily="18" charset="0"/>
              </a:rPr>
              <a:t>Tàu hỏa dùng để trở gì?</a:t>
            </a:r>
          </a:p>
        </p:txBody>
      </p:sp>
      <p:sp>
        <p:nvSpPr>
          <p:cNvPr id="15" name="TextBox 14"/>
          <p:cNvSpPr txBox="1"/>
          <p:nvPr/>
        </p:nvSpPr>
        <p:spPr>
          <a:xfrm>
            <a:off x="2438400" y="5417463"/>
            <a:ext cx="2403607" cy="707886"/>
          </a:xfrm>
          <a:prstGeom prst="rect">
            <a:avLst/>
          </a:prstGeom>
          <a:noFill/>
        </p:spPr>
        <p:txBody>
          <a:bodyPr wrap="none" rtlCol="0">
            <a:spAutoFit/>
          </a:bodyPr>
          <a:lstStyle/>
          <a:p>
            <a:r>
              <a:rPr lang="en-US" sz="4000" b="1">
                <a:latin typeface="Times New Roman" panose="02020603050405020304" pitchFamily="18" charset="0"/>
                <a:cs typeface="Times New Roman" panose="02020603050405020304" pitchFamily="18" charset="0"/>
              </a:rPr>
              <a:t>Trở người</a:t>
            </a:r>
          </a:p>
        </p:txBody>
      </p:sp>
      <p:sp>
        <p:nvSpPr>
          <p:cNvPr id="16" name="Rectangle 15"/>
          <p:cNvSpPr/>
          <p:nvPr/>
        </p:nvSpPr>
        <p:spPr>
          <a:xfrm>
            <a:off x="7254822" y="5417463"/>
            <a:ext cx="3137782" cy="707886"/>
          </a:xfrm>
          <a:prstGeom prst="rect">
            <a:avLst/>
          </a:prstGeom>
        </p:spPr>
        <p:txBody>
          <a:bodyPr wrap="none">
            <a:spAutoFit/>
          </a:bodyPr>
          <a:lstStyle/>
          <a:p>
            <a:r>
              <a:rPr lang="en-US" sz="4000" b="1">
                <a:latin typeface="Times New Roman" panose="02020603050405020304" pitchFamily="18" charset="0"/>
                <a:cs typeface="Times New Roman" panose="02020603050405020304" pitchFamily="18" charset="0"/>
              </a:rPr>
              <a:t>Trở hàng hóa</a:t>
            </a:r>
          </a:p>
        </p:txBody>
      </p:sp>
      <p:pic>
        <p:nvPicPr>
          <p:cNvPr id="2" name="Picture 1"/>
          <p:cNvPicPr>
            <a:picLocks noChangeAspect="1"/>
          </p:cNvPicPr>
          <p:nvPr/>
        </p:nvPicPr>
        <p:blipFill>
          <a:blip r:embed="rId2"/>
          <a:stretch>
            <a:fillRect/>
          </a:stretch>
        </p:blipFill>
        <p:spPr>
          <a:xfrm>
            <a:off x="1066800" y="1986463"/>
            <a:ext cx="4533901" cy="3431000"/>
          </a:xfrm>
          <a:prstGeom prst="rect">
            <a:avLst/>
          </a:prstGeom>
        </p:spPr>
      </p:pic>
      <p:pic>
        <p:nvPicPr>
          <p:cNvPr id="3" name="Picture 2"/>
          <p:cNvPicPr>
            <a:picLocks noChangeAspect="1"/>
          </p:cNvPicPr>
          <p:nvPr/>
        </p:nvPicPr>
        <p:blipFill>
          <a:blip r:embed="rId3"/>
          <a:stretch>
            <a:fillRect/>
          </a:stretch>
        </p:blipFill>
        <p:spPr>
          <a:xfrm>
            <a:off x="6554028" y="1986463"/>
            <a:ext cx="4598247" cy="3431000"/>
          </a:xfrm>
          <a:prstGeom prst="rect">
            <a:avLst/>
          </a:prstGeom>
        </p:spPr>
      </p:pic>
    </p:spTree>
    <p:extLst>
      <p:ext uri="{BB962C8B-B14F-4D97-AF65-F5344CB8AC3E}">
        <p14:creationId xmlns:p14="http://schemas.microsoft.com/office/powerpoint/2010/main" val="272469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6037" y="526286"/>
            <a:ext cx="8096250"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Tàu hỏa chạy bằng gì?</a:t>
            </a:r>
          </a:p>
        </p:txBody>
      </p:sp>
      <p:sp>
        <p:nvSpPr>
          <p:cNvPr id="2" name="AutoShape 2" descr="Phân biệt than hoạt tính và than củi - Than Hoạt Tính Công Nghiệp - Trúc  Và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1658995" y="2773493"/>
            <a:ext cx="3770584" cy="3928290"/>
            <a:chOff x="2001895" y="2068643"/>
            <a:chExt cx="3770584" cy="3928290"/>
          </a:xfrm>
        </p:grpSpPr>
        <p:pic>
          <p:nvPicPr>
            <p:cNvPr id="3" name="Picture 2"/>
            <p:cNvPicPr>
              <a:picLocks noChangeAspect="1"/>
            </p:cNvPicPr>
            <p:nvPr/>
          </p:nvPicPr>
          <p:blipFill>
            <a:blip r:embed="rId2"/>
            <a:stretch>
              <a:fillRect/>
            </a:stretch>
          </p:blipFill>
          <p:spPr>
            <a:xfrm>
              <a:off x="2001895" y="2068643"/>
              <a:ext cx="3770584" cy="2992527"/>
            </a:xfrm>
            <a:prstGeom prst="rect">
              <a:avLst/>
            </a:prstGeom>
          </p:spPr>
        </p:pic>
        <p:sp>
          <p:nvSpPr>
            <p:cNvPr id="6" name="TextBox 5"/>
            <p:cNvSpPr txBox="1"/>
            <p:nvPr/>
          </p:nvSpPr>
          <p:spPr>
            <a:xfrm>
              <a:off x="3077562" y="5289047"/>
              <a:ext cx="161925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Than</a:t>
              </a:r>
            </a:p>
          </p:txBody>
        </p:sp>
      </p:grpSp>
      <p:grpSp>
        <p:nvGrpSpPr>
          <p:cNvPr id="9" name="Group 8"/>
          <p:cNvGrpSpPr/>
          <p:nvPr/>
        </p:nvGrpSpPr>
        <p:grpSpPr>
          <a:xfrm>
            <a:off x="6634162" y="2055381"/>
            <a:ext cx="3633788" cy="4428750"/>
            <a:chOff x="6710362" y="1568183"/>
            <a:chExt cx="3633788" cy="4428750"/>
          </a:xfrm>
        </p:grpSpPr>
        <p:pic>
          <p:nvPicPr>
            <p:cNvPr id="5" name="Picture 4"/>
            <p:cNvPicPr>
              <a:picLocks noChangeAspect="1"/>
            </p:cNvPicPr>
            <p:nvPr/>
          </p:nvPicPr>
          <p:blipFill>
            <a:blip r:embed="rId3"/>
            <a:stretch>
              <a:fillRect/>
            </a:stretch>
          </p:blipFill>
          <p:spPr>
            <a:xfrm>
              <a:off x="6710362" y="1568183"/>
              <a:ext cx="3633788" cy="3633788"/>
            </a:xfrm>
            <a:prstGeom prst="rect">
              <a:avLst/>
            </a:prstGeom>
          </p:spPr>
        </p:pic>
        <p:sp>
          <p:nvSpPr>
            <p:cNvPr id="7" name="Rectangle 6"/>
            <p:cNvSpPr/>
            <p:nvPr/>
          </p:nvSpPr>
          <p:spPr>
            <a:xfrm>
              <a:off x="7381875" y="5289047"/>
              <a:ext cx="2536272" cy="707886"/>
            </a:xfrm>
            <a:prstGeom prst="rect">
              <a:avLst/>
            </a:prstGeom>
          </p:spPr>
          <p:txBody>
            <a:bodyPr wrap="none">
              <a:spAutoFit/>
            </a:bodyPr>
            <a:lstStyle/>
            <a:p>
              <a:r>
                <a:rPr lang="en-US" sz="4000" b="1">
                  <a:latin typeface="Times New Roman" panose="02020603050405020304" pitchFamily="18" charset="0"/>
                  <a:cs typeface="Times New Roman" panose="02020603050405020304" pitchFamily="18" charset="0"/>
                </a:rPr>
                <a:t>Dầu Diesel</a:t>
              </a:r>
            </a:p>
          </p:txBody>
        </p:sp>
      </p:grpSp>
    </p:spTree>
    <p:extLst>
      <p:ext uri="{BB962C8B-B14F-4D97-AF65-F5344CB8AC3E}">
        <p14:creationId xmlns:p14="http://schemas.microsoft.com/office/powerpoint/2010/main" val="358383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5950" y="160338"/>
            <a:ext cx="12896851" cy="830997"/>
          </a:xfrm>
          <a:prstGeom prst="rect">
            <a:avLst/>
          </a:prstGeom>
          <a:noFill/>
        </p:spPr>
        <p:txBody>
          <a:bodyPr wrap="square" rtlCol="0">
            <a:spAutoFit/>
          </a:bodyPr>
          <a:lstStyle/>
          <a:p>
            <a:r>
              <a:rPr lang="en-US" sz="4800"/>
              <a:t>Tàu hỏa là phương tiện giao thông đường gì?</a:t>
            </a:r>
          </a:p>
        </p:txBody>
      </p:sp>
      <p:sp>
        <p:nvSpPr>
          <p:cNvPr id="3" name="AutoShape 2" descr="Giao thông đường bộ là gì? &amp; Quy định - lỗi vi phạm phổ biế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591050" y="5866664"/>
            <a:ext cx="30099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Đường sắt</a:t>
            </a:r>
          </a:p>
        </p:txBody>
      </p:sp>
      <p:pic>
        <p:nvPicPr>
          <p:cNvPr id="2" name="Picture 1"/>
          <p:cNvPicPr>
            <a:picLocks noChangeAspect="1"/>
          </p:cNvPicPr>
          <p:nvPr/>
        </p:nvPicPr>
        <p:blipFill>
          <a:blip r:embed="rId2"/>
          <a:stretch>
            <a:fillRect/>
          </a:stretch>
        </p:blipFill>
        <p:spPr>
          <a:xfrm>
            <a:off x="2624027" y="1103174"/>
            <a:ext cx="6943946" cy="4651651"/>
          </a:xfrm>
          <a:prstGeom prst="rect">
            <a:avLst/>
          </a:prstGeom>
        </p:spPr>
      </p:pic>
    </p:spTree>
    <p:extLst>
      <p:ext uri="{BB962C8B-B14F-4D97-AF65-F5344CB8AC3E}">
        <p14:creationId xmlns:p14="http://schemas.microsoft.com/office/powerpoint/2010/main" val="77833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XE TAY GA - Hệ Thống Xe máy Hoàng Cầ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XE TAY GA - Hệ Thống Xe máy Hoàng Cầ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946525" y="5934670"/>
            <a:ext cx="3273425"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Thuyền</a:t>
            </a:r>
            <a:endParaRPr lang="en-US" sz="5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74725" y="149225"/>
            <a:ext cx="11426825"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Đây</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phương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tiện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giao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gì</a:t>
            </a:r>
            <a:r>
              <a:rPr lang="en-US" sz="5400" b="1"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a:off x="2330449" y="1375208"/>
            <a:ext cx="6851651" cy="4559462"/>
          </a:xfrm>
          <a:prstGeom prst="rect">
            <a:avLst/>
          </a:prstGeom>
        </p:spPr>
      </p:pic>
    </p:spTree>
    <p:extLst>
      <p:ext uri="{BB962C8B-B14F-4D97-AF65-F5344CB8AC3E}">
        <p14:creationId xmlns:p14="http://schemas.microsoft.com/office/powerpoint/2010/main" val="219120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435">
                                          <p:stCondLst>
                                            <p:cond delay="0"/>
                                          </p:stCondLst>
                                        </p:cTn>
                                        <p:tgtEl>
                                          <p:spTgt spid="6"/>
                                        </p:tgtEl>
                                      </p:cBhvr>
                                    </p:animEffect>
                                    <p:anim calcmode="lin" valueType="num">
                                      <p:cBhvr>
                                        <p:cTn id="8"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13" dur="20">
                                          <p:stCondLst>
                                            <p:cond delay="487"/>
                                          </p:stCondLst>
                                        </p:cTn>
                                        <p:tgtEl>
                                          <p:spTgt spid="6"/>
                                        </p:tgtEl>
                                      </p:cBhvr>
                                      <p:to x="100000" y="60000"/>
                                    </p:animScale>
                                    <p:animScale>
                                      <p:cBhvr>
                                        <p:cTn id="14" dur="124" decel="50000">
                                          <p:stCondLst>
                                            <p:cond delay="507"/>
                                          </p:stCondLst>
                                        </p:cTn>
                                        <p:tgtEl>
                                          <p:spTgt spid="6"/>
                                        </p:tgtEl>
                                      </p:cBhvr>
                                      <p:to x="100000" y="100000"/>
                                    </p:animScale>
                                    <p:animScale>
                                      <p:cBhvr>
                                        <p:cTn id="15" dur="20">
                                          <p:stCondLst>
                                            <p:cond delay="984"/>
                                          </p:stCondLst>
                                        </p:cTn>
                                        <p:tgtEl>
                                          <p:spTgt spid="6"/>
                                        </p:tgtEl>
                                      </p:cBhvr>
                                      <p:to x="100000" y="80000"/>
                                    </p:animScale>
                                    <p:animScale>
                                      <p:cBhvr>
                                        <p:cTn id="16" dur="124" decel="50000">
                                          <p:stCondLst>
                                            <p:cond delay="1004"/>
                                          </p:stCondLst>
                                        </p:cTn>
                                        <p:tgtEl>
                                          <p:spTgt spid="6"/>
                                        </p:tgtEl>
                                      </p:cBhvr>
                                      <p:to x="100000" y="100000"/>
                                    </p:animScale>
                                    <p:animScale>
                                      <p:cBhvr>
                                        <p:cTn id="17" dur="20">
                                          <p:stCondLst>
                                            <p:cond delay="1231"/>
                                          </p:stCondLst>
                                        </p:cTn>
                                        <p:tgtEl>
                                          <p:spTgt spid="6"/>
                                        </p:tgtEl>
                                      </p:cBhvr>
                                      <p:to x="100000" y="90000"/>
                                    </p:animScale>
                                    <p:animScale>
                                      <p:cBhvr>
                                        <p:cTn id="18" dur="124" decel="50000">
                                          <p:stCondLst>
                                            <p:cond delay="1251"/>
                                          </p:stCondLst>
                                        </p:cTn>
                                        <p:tgtEl>
                                          <p:spTgt spid="6"/>
                                        </p:tgtEl>
                                      </p:cBhvr>
                                      <p:to x="100000" y="100000"/>
                                    </p:animScale>
                                    <p:animScale>
                                      <p:cBhvr>
                                        <p:cTn id="19" dur="20">
                                          <p:stCondLst>
                                            <p:cond delay="1356"/>
                                          </p:stCondLst>
                                        </p:cTn>
                                        <p:tgtEl>
                                          <p:spTgt spid="6"/>
                                        </p:tgtEl>
                                      </p:cBhvr>
                                      <p:to x="100000" y="95000"/>
                                    </p:animScale>
                                    <p:animScale>
                                      <p:cBhvr>
                                        <p:cTn id="20" dur="124" decel="50000">
                                          <p:stCondLst>
                                            <p:cond delay="1376"/>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9050"/>
            <a:ext cx="7810500" cy="923330"/>
          </a:xfrm>
          <a:prstGeom prst="rect">
            <a:avLst/>
          </a:prstGeom>
          <a:noFill/>
        </p:spPr>
        <p:txBody>
          <a:bodyPr wrap="square" rtlCol="0">
            <a:spAutoFit/>
          </a:bodyPr>
          <a:lstStyle/>
          <a:p>
            <a:r>
              <a:rPr lang="en-US" sz="5400" b="1" dirty="0" err="1">
                <a:solidFill>
                  <a:srgbClr val="2C80A5"/>
                </a:solidFill>
                <a:latin typeface="Times New Roman" panose="02020603050405020304" pitchFamily="18" charset="0"/>
                <a:cs typeface="Times New Roman" panose="02020603050405020304" pitchFamily="18" charset="0"/>
              </a:rPr>
              <a:t>Thuyền</a:t>
            </a:r>
            <a:r>
              <a:rPr lang="en-US" sz="5400" b="1" dirty="0">
                <a:solidFill>
                  <a:srgbClr val="2C80A5"/>
                </a:solidFill>
                <a:latin typeface="Times New Roman" panose="02020603050405020304" pitchFamily="18" charset="0"/>
                <a:cs typeface="Times New Roman" panose="02020603050405020304" pitchFamily="18" charset="0"/>
              </a:rPr>
              <a:t> di </a:t>
            </a:r>
            <a:r>
              <a:rPr lang="en-US" sz="5400" b="1" dirty="0" err="1">
                <a:solidFill>
                  <a:srgbClr val="2C80A5"/>
                </a:solidFill>
                <a:latin typeface="Times New Roman" panose="02020603050405020304" pitchFamily="18" charset="0"/>
                <a:cs typeface="Times New Roman" panose="02020603050405020304" pitchFamily="18" charset="0"/>
              </a:rPr>
              <a:t>chuyển</a:t>
            </a:r>
            <a:r>
              <a:rPr lang="en-US" sz="5400" b="1" dirty="0">
                <a:solidFill>
                  <a:srgbClr val="2C80A5"/>
                </a:solidFill>
                <a:latin typeface="Times New Roman" panose="02020603050405020304" pitchFamily="18" charset="0"/>
                <a:cs typeface="Times New Roman" panose="02020603050405020304" pitchFamily="18" charset="0"/>
              </a:rPr>
              <a:t> ở </a:t>
            </a:r>
            <a:r>
              <a:rPr lang="en-US" sz="5400" b="1" dirty="0" err="1">
                <a:solidFill>
                  <a:srgbClr val="2C80A5"/>
                </a:solidFill>
                <a:latin typeface="Times New Roman" panose="02020603050405020304" pitchFamily="18" charset="0"/>
                <a:cs typeface="Times New Roman" panose="02020603050405020304" pitchFamily="18" charset="0"/>
              </a:rPr>
              <a:t>đâu</a:t>
            </a:r>
            <a:r>
              <a:rPr lang="en-US" sz="5400" b="1" dirty="0">
                <a:solidFill>
                  <a:srgbClr val="2C80A5"/>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4255294" y="5934670"/>
            <a:ext cx="3409950" cy="769441"/>
          </a:xfrm>
          <a:prstGeom prst="rect">
            <a:avLst/>
          </a:prstGeom>
          <a:noFill/>
        </p:spPr>
        <p:txBody>
          <a:bodyPr wrap="square" rtlCol="0">
            <a:spAutoFit/>
          </a:bodyPr>
          <a:lstStyle/>
          <a:p>
            <a:r>
              <a:rPr lang="en-US" sz="4400" b="1" dirty="0" err="1">
                <a:solidFill>
                  <a:srgbClr val="2C80A5"/>
                </a:solidFill>
                <a:latin typeface="Times New Roman" panose="02020603050405020304" pitchFamily="18" charset="0"/>
                <a:cs typeface="Times New Roman" panose="02020603050405020304" pitchFamily="18" charset="0"/>
              </a:rPr>
              <a:t>Dưới</a:t>
            </a:r>
            <a:r>
              <a:rPr lang="en-US" sz="4400" b="1" dirty="0">
                <a:solidFill>
                  <a:srgbClr val="2C80A5"/>
                </a:solidFill>
                <a:latin typeface="Times New Roman" panose="02020603050405020304" pitchFamily="18" charset="0"/>
                <a:cs typeface="Times New Roman" panose="02020603050405020304" pitchFamily="18" charset="0"/>
              </a:rPr>
              <a:t> </a:t>
            </a:r>
            <a:r>
              <a:rPr lang="en-US" sz="4400" b="1" dirty="0" err="1">
                <a:solidFill>
                  <a:srgbClr val="2C80A5"/>
                </a:solidFill>
                <a:latin typeface="Times New Roman" panose="02020603050405020304" pitchFamily="18" charset="0"/>
                <a:cs typeface="Times New Roman" panose="02020603050405020304" pitchFamily="18" charset="0"/>
              </a:rPr>
              <a:t>nước</a:t>
            </a:r>
            <a:endParaRPr lang="en-US" sz="4400" b="1" dirty="0">
              <a:solidFill>
                <a:srgbClr val="2C80A5"/>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47951" y="1038581"/>
            <a:ext cx="6286500" cy="4708807"/>
          </a:xfrm>
          <a:prstGeom prst="rect">
            <a:avLst/>
          </a:prstGeom>
        </p:spPr>
      </p:pic>
    </p:spTree>
    <p:extLst>
      <p:ext uri="{BB962C8B-B14F-4D97-AF65-F5344CB8AC3E}">
        <p14:creationId xmlns:p14="http://schemas.microsoft.com/office/powerpoint/2010/main" val="217930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5950" y="160338"/>
            <a:ext cx="12896851"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Thuyền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tiện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giao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đường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gì</a:t>
            </a:r>
            <a:r>
              <a:rPr lang="en-US" sz="4800" b="1" dirty="0">
                <a:latin typeface="Times New Roman" panose="02020603050405020304" pitchFamily="18" charset="0"/>
                <a:cs typeface="Times New Roman" panose="02020603050405020304" pitchFamily="18" charset="0"/>
              </a:rPr>
              <a:t>?</a:t>
            </a:r>
          </a:p>
        </p:txBody>
      </p:sp>
      <p:sp>
        <p:nvSpPr>
          <p:cNvPr id="3" name="AutoShape 2" descr="Giao thông đường bộ là gì? &amp; Quy định - lỗi vi phạm phổ biế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2412206" y="1222161"/>
            <a:ext cx="6979444" cy="5352389"/>
            <a:chOff x="2412206" y="1222161"/>
            <a:chExt cx="6979444" cy="5352389"/>
          </a:xfrm>
        </p:grpSpPr>
        <p:sp>
          <p:nvSpPr>
            <p:cNvPr id="11" name="TextBox 10"/>
            <p:cNvSpPr txBox="1"/>
            <p:nvPr/>
          </p:nvSpPr>
          <p:spPr>
            <a:xfrm>
              <a:off x="4591050" y="5866664"/>
              <a:ext cx="3009900"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Đường thủy</a:t>
              </a:r>
            </a:p>
          </p:txBody>
        </p:sp>
        <p:pic>
          <p:nvPicPr>
            <p:cNvPr id="6" name="Picture 5"/>
            <p:cNvPicPr>
              <a:picLocks noChangeAspect="1"/>
            </p:cNvPicPr>
            <p:nvPr/>
          </p:nvPicPr>
          <p:blipFill>
            <a:blip r:embed="rId2"/>
            <a:stretch>
              <a:fillRect/>
            </a:stretch>
          </p:blipFill>
          <p:spPr>
            <a:xfrm>
              <a:off x="2412206" y="1222161"/>
              <a:ext cx="6979444" cy="4644503"/>
            </a:xfrm>
            <a:prstGeom prst="rect">
              <a:avLst/>
            </a:prstGeom>
          </p:spPr>
        </p:pic>
      </p:grpSp>
    </p:spTree>
    <p:extLst>
      <p:ext uri="{BB962C8B-B14F-4D97-AF65-F5344CB8AC3E}">
        <p14:creationId xmlns:p14="http://schemas.microsoft.com/office/powerpoint/2010/main" val="15059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XE TAY GA - Hệ Thống Xe máy Hoàng Cầ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XE TAY GA - Hệ Thống Xe máy Hoàng Cầ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946525" y="5934670"/>
            <a:ext cx="3273425"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Máy</a:t>
            </a:r>
            <a:r>
              <a:rPr lang="en-US" sz="5400" b="1" dirty="0">
                <a:latin typeface="Times New Roman" panose="02020603050405020304" pitchFamily="18" charset="0"/>
                <a:cs typeface="Times New Roman" panose="02020603050405020304" pitchFamily="18" charset="0"/>
              </a:rPr>
              <a:t> bay</a:t>
            </a:r>
          </a:p>
        </p:txBody>
      </p:sp>
      <p:sp>
        <p:nvSpPr>
          <p:cNvPr id="6" name="TextBox 5"/>
          <p:cNvSpPr txBox="1"/>
          <p:nvPr/>
        </p:nvSpPr>
        <p:spPr>
          <a:xfrm>
            <a:off x="974725" y="149225"/>
            <a:ext cx="11426825"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Đây</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phương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tiện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giao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gì</a:t>
            </a:r>
            <a:r>
              <a:rPr lang="en-US" sz="5400" b="1"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2193924" y="1026202"/>
            <a:ext cx="6950076" cy="4727074"/>
          </a:xfrm>
          <a:prstGeom prst="rect">
            <a:avLst/>
          </a:prstGeom>
        </p:spPr>
      </p:pic>
    </p:spTree>
    <p:extLst>
      <p:ext uri="{BB962C8B-B14F-4D97-AF65-F5344CB8AC3E}">
        <p14:creationId xmlns:p14="http://schemas.microsoft.com/office/powerpoint/2010/main" val="44864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290">
                                          <p:stCondLst>
                                            <p:cond delay="0"/>
                                          </p:stCondLst>
                                        </p:cTn>
                                        <p:tgtEl>
                                          <p:spTgt spid="5"/>
                                        </p:tgtEl>
                                      </p:cBhvr>
                                    </p:animEffect>
                                    <p:anim calcmode="lin" valueType="num">
                                      <p:cBhvr>
                                        <p:cTn id="19"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4" dur="13">
                                          <p:stCondLst>
                                            <p:cond delay="325"/>
                                          </p:stCondLst>
                                        </p:cTn>
                                        <p:tgtEl>
                                          <p:spTgt spid="5"/>
                                        </p:tgtEl>
                                      </p:cBhvr>
                                      <p:to x="100000" y="60000"/>
                                    </p:animScale>
                                    <p:animScale>
                                      <p:cBhvr>
                                        <p:cTn id="25" dur="83" decel="50000">
                                          <p:stCondLst>
                                            <p:cond delay="338"/>
                                          </p:stCondLst>
                                        </p:cTn>
                                        <p:tgtEl>
                                          <p:spTgt spid="5"/>
                                        </p:tgtEl>
                                      </p:cBhvr>
                                      <p:to x="100000" y="100000"/>
                                    </p:animScale>
                                    <p:animScale>
                                      <p:cBhvr>
                                        <p:cTn id="26" dur="13">
                                          <p:stCondLst>
                                            <p:cond delay="656"/>
                                          </p:stCondLst>
                                        </p:cTn>
                                        <p:tgtEl>
                                          <p:spTgt spid="5"/>
                                        </p:tgtEl>
                                      </p:cBhvr>
                                      <p:to x="100000" y="80000"/>
                                    </p:animScale>
                                    <p:animScale>
                                      <p:cBhvr>
                                        <p:cTn id="27" dur="83" decel="50000">
                                          <p:stCondLst>
                                            <p:cond delay="669"/>
                                          </p:stCondLst>
                                        </p:cTn>
                                        <p:tgtEl>
                                          <p:spTgt spid="5"/>
                                        </p:tgtEl>
                                      </p:cBhvr>
                                      <p:to x="100000" y="100000"/>
                                    </p:animScale>
                                    <p:animScale>
                                      <p:cBhvr>
                                        <p:cTn id="28" dur="13">
                                          <p:stCondLst>
                                            <p:cond delay="821"/>
                                          </p:stCondLst>
                                        </p:cTn>
                                        <p:tgtEl>
                                          <p:spTgt spid="5"/>
                                        </p:tgtEl>
                                      </p:cBhvr>
                                      <p:to x="100000" y="90000"/>
                                    </p:animScale>
                                    <p:animScale>
                                      <p:cBhvr>
                                        <p:cTn id="29" dur="83" decel="50000">
                                          <p:stCondLst>
                                            <p:cond delay="834"/>
                                          </p:stCondLst>
                                        </p:cTn>
                                        <p:tgtEl>
                                          <p:spTgt spid="5"/>
                                        </p:tgtEl>
                                      </p:cBhvr>
                                      <p:to x="100000" y="100000"/>
                                    </p:animScale>
                                    <p:animScale>
                                      <p:cBhvr>
                                        <p:cTn id="30" dur="13">
                                          <p:stCondLst>
                                            <p:cond delay="904"/>
                                          </p:stCondLst>
                                        </p:cTn>
                                        <p:tgtEl>
                                          <p:spTgt spid="5"/>
                                        </p:tgtEl>
                                      </p:cBhvr>
                                      <p:to x="100000" y="95000"/>
                                    </p:animScale>
                                    <p:animScale>
                                      <p:cBhvr>
                                        <p:cTn id="31"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150" y="-25864"/>
            <a:ext cx="11010900" cy="923330"/>
          </a:xfrm>
          <a:prstGeom prst="rect">
            <a:avLst/>
          </a:prstGeom>
          <a:noFill/>
        </p:spPr>
        <p:txBody>
          <a:bodyPr wrap="square" rtlCol="0">
            <a:spAutoFit/>
          </a:bodyPr>
          <a:lstStyle/>
          <a:p>
            <a:r>
              <a:rPr lang="en-US" sz="5400" b="1" dirty="0" err="1">
                <a:solidFill>
                  <a:srgbClr val="2C80A5"/>
                </a:solidFill>
                <a:latin typeface="Times New Roman" panose="02020603050405020304" pitchFamily="18" charset="0"/>
                <a:cs typeface="Times New Roman" panose="02020603050405020304" pitchFamily="18" charset="0"/>
              </a:rPr>
              <a:t>Các</a:t>
            </a:r>
            <a:r>
              <a:rPr lang="en-US" sz="5400" b="1" dirty="0">
                <a:solidFill>
                  <a:srgbClr val="2C80A5"/>
                </a:solidFill>
                <a:latin typeface="Times New Roman" panose="02020603050405020304" pitchFamily="18" charset="0"/>
                <a:cs typeface="Times New Roman" panose="02020603050405020304" pitchFamily="18" charset="0"/>
              </a:rPr>
              <a:t> con </a:t>
            </a:r>
            <a:r>
              <a:rPr lang="en-US" sz="5400" b="1" dirty="0" err="1">
                <a:solidFill>
                  <a:srgbClr val="2C80A5"/>
                </a:solidFill>
                <a:latin typeface="Times New Roman" panose="02020603050405020304" pitchFamily="18" charset="0"/>
                <a:cs typeface="Times New Roman" panose="02020603050405020304" pitchFamily="18" charset="0"/>
              </a:rPr>
              <a:t>nhìn</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thấy</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máy</a:t>
            </a:r>
            <a:r>
              <a:rPr lang="en-US" sz="5400" b="1" dirty="0">
                <a:solidFill>
                  <a:srgbClr val="2C80A5"/>
                </a:solidFill>
                <a:latin typeface="Times New Roman" panose="02020603050405020304" pitchFamily="18" charset="0"/>
                <a:cs typeface="Times New Roman" panose="02020603050405020304" pitchFamily="18" charset="0"/>
              </a:rPr>
              <a:t> bay ở </a:t>
            </a:r>
            <a:r>
              <a:rPr lang="en-US" sz="5400" b="1" dirty="0" err="1">
                <a:solidFill>
                  <a:srgbClr val="2C80A5"/>
                </a:solidFill>
                <a:latin typeface="Times New Roman" panose="02020603050405020304" pitchFamily="18" charset="0"/>
                <a:cs typeface="Times New Roman" panose="02020603050405020304" pitchFamily="18" charset="0"/>
              </a:rPr>
              <a:t>đâu</a:t>
            </a:r>
            <a:r>
              <a:rPr lang="en-US" sz="5400" b="1" dirty="0">
                <a:solidFill>
                  <a:srgbClr val="2C80A5"/>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4255294" y="5934670"/>
            <a:ext cx="3409950" cy="769441"/>
          </a:xfrm>
          <a:prstGeom prst="rect">
            <a:avLst/>
          </a:prstGeom>
          <a:noFill/>
        </p:spPr>
        <p:txBody>
          <a:bodyPr wrap="square" rtlCol="0">
            <a:spAutoFit/>
          </a:bodyPr>
          <a:lstStyle/>
          <a:p>
            <a:r>
              <a:rPr lang="en-US" sz="4400" b="1" dirty="0" err="1">
                <a:solidFill>
                  <a:srgbClr val="2C80A5"/>
                </a:solidFill>
                <a:latin typeface="Times New Roman" panose="02020603050405020304" pitchFamily="18" charset="0"/>
                <a:cs typeface="Times New Roman" panose="02020603050405020304" pitchFamily="18" charset="0"/>
              </a:rPr>
              <a:t>Trên</a:t>
            </a:r>
            <a:r>
              <a:rPr lang="en-US" sz="4400" b="1" dirty="0">
                <a:solidFill>
                  <a:srgbClr val="2C80A5"/>
                </a:solidFill>
                <a:latin typeface="Times New Roman" panose="02020603050405020304" pitchFamily="18" charset="0"/>
                <a:cs typeface="Times New Roman" panose="02020603050405020304" pitchFamily="18" charset="0"/>
              </a:rPr>
              <a:t> </a:t>
            </a:r>
            <a:r>
              <a:rPr lang="en-US" sz="4400" b="1" dirty="0" err="1">
                <a:solidFill>
                  <a:srgbClr val="2C80A5"/>
                </a:solidFill>
                <a:latin typeface="Times New Roman" panose="02020603050405020304" pitchFamily="18" charset="0"/>
                <a:cs typeface="Times New Roman" panose="02020603050405020304" pitchFamily="18" charset="0"/>
              </a:rPr>
              <a:t>bầu</a:t>
            </a:r>
            <a:r>
              <a:rPr lang="en-US" sz="4400" b="1" dirty="0">
                <a:solidFill>
                  <a:srgbClr val="2C80A5"/>
                </a:solidFill>
                <a:latin typeface="Times New Roman" panose="02020603050405020304" pitchFamily="18" charset="0"/>
                <a:cs typeface="Times New Roman" panose="02020603050405020304" pitchFamily="18" charset="0"/>
              </a:rPr>
              <a:t> </a:t>
            </a:r>
            <a:r>
              <a:rPr lang="en-US" sz="4400" b="1" dirty="0" err="1">
                <a:solidFill>
                  <a:srgbClr val="2C80A5"/>
                </a:solidFill>
                <a:latin typeface="Times New Roman" panose="02020603050405020304" pitchFamily="18" charset="0"/>
                <a:cs typeface="Times New Roman" panose="02020603050405020304" pitchFamily="18" charset="0"/>
              </a:rPr>
              <a:t>trời</a:t>
            </a:r>
            <a:endParaRPr lang="en-US" sz="4400" b="1" dirty="0">
              <a:solidFill>
                <a:srgbClr val="2C80A5"/>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076450" y="995119"/>
            <a:ext cx="8172450" cy="4841897"/>
          </a:xfrm>
          <a:prstGeom prst="rect">
            <a:avLst/>
          </a:prstGeom>
        </p:spPr>
      </p:pic>
    </p:spTree>
    <p:extLst>
      <p:ext uri="{BB962C8B-B14F-4D97-AF65-F5344CB8AC3E}">
        <p14:creationId xmlns:p14="http://schemas.microsoft.com/office/powerpoint/2010/main" val="358661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15454" y="126983"/>
            <a:ext cx="7677150" cy="923330"/>
          </a:xfrm>
          <a:prstGeom prst="rect">
            <a:avLst/>
          </a:prstGeom>
          <a:noFill/>
        </p:spPr>
        <p:txBody>
          <a:bodyPr wrap="square" rtlCol="0">
            <a:spAutoFit/>
          </a:bodyPr>
          <a:lstStyle/>
          <a:p>
            <a:r>
              <a:rPr lang="en-US" sz="5400" b="1" dirty="0" err="1">
                <a:solidFill>
                  <a:srgbClr val="2C80A5"/>
                </a:solidFill>
                <a:latin typeface="Times New Roman" panose="02020603050405020304" pitchFamily="18" charset="0"/>
                <a:cs typeface="Times New Roman" panose="02020603050405020304" pitchFamily="18" charset="0"/>
              </a:rPr>
              <a:t>Máy</a:t>
            </a:r>
            <a:r>
              <a:rPr lang="en-US" sz="5400" b="1" dirty="0">
                <a:solidFill>
                  <a:srgbClr val="2C80A5"/>
                </a:solidFill>
                <a:latin typeface="Times New Roman" panose="02020603050405020304" pitchFamily="18" charset="0"/>
                <a:cs typeface="Times New Roman" panose="02020603050405020304" pitchFamily="18" charset="0"/>
              </a:rPr>
              <a:t> bay </a:t>
            </a:r>
            <a:r>
              <a:rPr lang="en-US" sz="5400" b="1" dirty="0" err="1">
                <a:solidFill>
                  <a:srgbClr val="2C80A5"/>
                </a:solidFill>
                <a:latin typeface="Times New Roman" panose="02020603050405020304" pitchFamily="18" charset="0"/>
                <a:cs typeface="Times New Roman" panose="02020603050405020304" pitchFamily="18" charset="0"/>
              </a:rPr>
              <a:t>dùng</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để</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trở</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gì</a:t>
            </a:r>
            <a:r>
              <a:rPr lang="en-US" sz="5400" b="1" dirty="0">
                <a:solidFill>
                  <a:srgbClr val="2C80A5"/>
                </a:solidFill>
                <a:latin typeface="Times New Roman" panose="02020603050405020304" pitchFamily="18" charset="0"/>
                <a:cs typeface="Times New Roman" panose="02020603050405020304" pitchFamily="18" charset="0"/>
              </a:rPr>
              <a:t>?</a:t>
            </a:r>
          </a:p>
        </p:txBody>
      </p:sp>
      <p:grpSp>
        <p:nvGrpSpPr>
          <p:cNvPr id="5" name="Group 4"/>
          <p:cNvGrpSpPr/>
          <p:nvPr/>
        </p:nvGrpSpPr>
        <p:grpSpPr>
          <a:xfrm>
            <a:off x="1481966" y="1986463"/>
            <a:ext cx="4271134" cy="4138886"/>
            <a:chOff x="1481966" y="1986463"/>
            <a:chExt cx="4271134" cy="4138886"/>
          </a:xfrm>
        </p:grpSpPr>
        <p:sp>
          <p:nvSpPr>
            <p:cNvPr id="15" name="TextBox 14"/>
            <p:cNvSpPr txBox="1"/>
            <p:nvPr/>
          </p:nvSpPr>
          <p:spPr>
            <a:xfrm>
              <a:off x="2438400" y="5417463"/>
              <a:ext cx="2403607" cy="707886"/>
            </a:xfrm>
            <a:prstGeom prst="rect">
              <a:avLst/>
            </a:prstGeom>
            <a:noFill/>
          </p:spPr>
          <p:txBody>
            <a:bodyPr wrap="none" rtlCol="0">
              <a:spAutoFit/>
            </a:bodyPr>
            <a:lstStyle/>
            <a:p>
              <a:r>
                <a:rPr lang="en-US" sz="4000" b="1">
                  <a:latin typeface="Times New Roman" panose="02020603050405020304" pitchFamily="18" charset="0"/>
                  <a:cs typeface="Times New Roman" panose="02020603050405020304" pitchFamily="18" charset="0"/>
                </a:rPr>
                <a:t>Trở người</a:t>
              </a:r>
            </a:p>
          </p:txBody>
        </p:sp>
        <p:pic>
          <p:nvPicPr>
            <p:cNvPr id="4" name="Picture 3"/>
            <p:cNvPicPr>
              <a:picLocks noChangeAspect="1"/>
            </p:cNvPicPr>
            <p:nvPr/>
          </p:nvPicPr>
          <p:blipFill>
            <a:blip r:embed="rId2"/>
            <a:stretch>
              <a:fillRect/>
            </a:stretch>
          </p:blipFill>
          <p:spPr>
            <a:xfrm>
              <a:off x="1481966" y="1986463"/>
              <a:ext cx="4271134" cy="3199228"/>
            </a:xfrm>
            <a:prstGeom prst="rect">
              <a:avLst/>
            </a:prstGeom>
          </p:spPr>
        </p:pic>
      </p:grpSp>
      <p:grpSp>
        <p:nvGrpSpPr>
          <p:cNvPr id="8" name="Group 7"/>
          <p:cNvGrpSpPr/>
          <p:nvPr/>
        </p:nvGrpSpPr>
        <p:grpSpPr>
          <a:xfrm>
            <a:off x="6554029" y="1986463"/>
            <a:ext cx="4514850" cy="4138886"/>
            <a:chOff x="6554029" y="1986463"/>
            <a:chExt cx="4514850" cy="4138886"/>
          </a:xfrm>
        </p:grpSpPr>
        <p:sp>
          <p:nvSpPr>
            <p:cNvPr id="16" name="Rectangle 15"/>
            <p:cNvSpPr/>
            <p:nvPr/>
          </p:nvSpPr>
          <p:spPr>
            <a:xfrm>
              <a:off x="7254822" y="5417463"/>
              <a:ext cx="3137782" cy="707886"/>
            </a:xfrm>
            <a:prstGeom prst="rect">
              <a:avLst/>
            </a:prstGeom>
          </p:spPr>
          <p:txBody>
            <a:bodyPr wrap="none">
              <a:spAutoFit/>
            </a:bodyPr>
            <a:lstStyle/>
            <a:p>
              <a:r>
                <a:rPr lang="en-US" sz="4000" b="1">
                  <a:latin typeface="Times New Roman" panose="02020603050405020304" pitchFamily="18" charset="0"/>
                  <a:cs typeface="Times New Roman" panose="02020603050405020304" pitchFamily="18" charset="0"/>
                </a:rPr>
                <a:t>Trở hàng hóa</a:t>
              </a:r>
            </a:p>
          </p:txBody>
        </p:sp>
        <p:pic>
          <p:nvPicPr>
            <p:cNvPr id="7" name="Picture 6"/>
            <p:cNvPicPr>
              <a:picLocks noChangeAspect="1"/>
            </p:cNvPicPr>
            <p:nvPr/>
          </p:nvPicPr>
          <p:blipFill>
            <a:blip r:embed="rId3"/>
            <a:stretch>
              <a:fillRect/>
            </a:stretch>
          </p:blipFill>
          <p:spPr>
            <a:xfrm>
              <a:off x="6554029" y="1986463"/>
              <a:ext cx="4514850" cy="3199228"/>
            </a:xfrm>
            <a:prstGeom prst="rect">
              <a:avLst/>
            </a:prstGeom>
          </p:spPr>
        </p:pic>
      </p:grpSp>
    </p:spTree>
    <p:extLst>
      <p:ext uri="{BB962C8B-B14F-4D97-AF65-F5344CB8AC3E}">
        <p14:creationId xmlns:p14="http://schemas.microsoft.com/office/powerpoint/2010/main" val="398328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quot;Hoạt hình siêu dễ thương&quot; chất lượng cao ch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33350" y="-1"/>
            <a:ext cx="12325350" cy="6931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24100" y="1215479"/>
            <a:ext cx="8896350"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Ổn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tổ</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chức</a:t>
            </a:r>
            <a:endParaRPr lang="en-US" sz="4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857500" y="2680732"/>
            <a:ext cx="5448300" cy="15696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trẻ</a:t>
            </a:r>
            <a:r>
              <a:rPr lang="en-US" sz="3200" b="1"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143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575" y="98783"/>
            <a:ext cx="12896851"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Máy</a:t>
            </a:r>
            <a:r>
              <a:rPr lang="en-US" sz="4800" b="1" dirty="0">
                <a:latin typeface="Times New Roman" panose="02020603050405020304" pitchFamily="18" charset="0"/>
                <a:cs typeface="Times New Roman" panose="02020603050405020304" pitchFamily="18" charset="0"/>
              </a:rPr>
              <a:t> bay </a:t>
            </a:r>
            <a:r>
              <a:rPr lang="en-US" sz="4800" b="1" dirty="0" err="1">
                <a:latin typeface="Times New Roman" panose="02020603050405020304" pitchFamily="18" charset="0"/>
                <a:cs typeface="Times New Roman" panose="02020603050405020304" pitchFamily="18" charset="0"/>
              </a:rPr>
              <a:t>là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phương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tiện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giao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đường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gì</a:t>
            </a:r>
            <a:r>
              <a:rPr lang="en-US" sz="4800" b="1" dirty="0">
                <a:latin typeface="Times New Roman" panose="02020603050405020304" pitchFamily="18" charset="0"/>
                <a:cs typeface="Times New Roman" panose="02020603050405020304" pitchFamily="18" charset="0"/>
              </a:rPr>
              <a:t>?</a:t>
            </a:r>
          </a:p>
        </p:txBody>
      </p:sp>
      <p:sp>
        <p:nvSpPr>
          <p:cNvPr id="3" name="AutoShape 2" descr="Giao thông đường bộ là gì? &amp; Quy định - lỗi vi phạm phổ biế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2057400" y="995119"/>
            <a:ext cx="8172450" cy="5579431"/>
            <a:chOff x="2057400" y="995119"/>
            <a:chExt cx="8172450" cy="5579431"/>
          </a:xfrm>
        </p:grpSpPr>
        <p:sp>
          <p:nvSpPr>
            <p:cNvPr id="11" name="TextBox 10"/>
            <p:cNvSpPr txBox="1"/>
            <p:nvPr/>
          </p:nvSpPr>
          <p:spPr>
            <a:xfrm>
              <a:off x="3749278" y="5866664"/>
              <a:ext cx="4575572"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Đường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không</a:t>
              </a:r>
              <a:endParaRPr lang="en-US" sz="40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057400" y="995119"/>
              <a:ext cx="8172450" cy="4841897"/>
            </a:xfrm>
            <a:prstGeom prst="rect">
              <a:avLst/>
            </a:prstGeom>
          </p:spPr>
        </p:pic>
      </p:grpSp>
    </p:spTree>
    <p:extLst>
      <p:ext uri="{BB962C8B-B14F-4D97-AF65-F5344CB8AC3E}">
        <p14:creationId xmlns:p14="http://schemas.microsoft.com/office/powerpoint/2010/main" val="24059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quot;Hoạt hình siêu dễ thương&quot; chất lượng cao ch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0"/>
            <a:ext cx="12325350" cy="6931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05100" y="647700"/>
            <a:ext cx="3048000"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Mở</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rộng</a:t>
            </a:r>
            <a:endParaRPr lang="en-US" sz="4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531112" y="1895903"/>
            <a:ext cx="8174988" cy="1569660"/>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Ngoài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con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698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nodeType="clickEffect">
                                  <p:stCondLst>
                                    <p:cond delay="0"/>
                                  </p:stCondLst>
                                  <p:iterate type="lt">
                                    <p:tmPct val="4000"/>
                                  </p:iterate>
                                  <p:childTnLst>
                                    <p:set>
                                      <p:cBhvr override="childStyle">
                                        <p:cTn id="14" dur="2000" fill="hold"/>
                                        <p:tgtEl>
                                          <p:spTgt spid="2"/>
                                        </p:tgtEl>
                                        <p:attrNameLst>
                                          <p:attrName>style.color</p:attrName>
                                        </p:attrNameLst>
                                      </p:cBhvr>
                                      <p:to>
                                        <p:clrVal>
                                          <a:schemeClr val="accent2"/>
                                        </p:clrVal>
                                      </p:to>
                                    </p:set>
                                    <p:set>
                                      <p:cBhvr>
                                        <p:cTn id="15" dur="2000" fill="hold"/>
                                        <p:tgtEl>
                                          <p:spTgt spid="2"/>
                                        </p:tgtEl>
                                        <p:attrNameLst>
                                          <p:attrName>fillcolor</p:attrName>
                                        </p:attrNameLst>
                                      </p:cBhvr>
                                      <p:to>
                                        <p:clrVal>
                                          <a:schemeClr val="accent2"/>
                                        </p:clrVal>
                                      </p:to>
                                    </p:set>
                                    <p:set>
                                      <p:cBhvr>
                                        <p:cTn id="16" dur="2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14362" y="581024"/>
            <a:ext cx="2759451" cy="2467035"/>
            <a:chOff x="614362" y="581024"/>
            <a:chExt cx="2759451" cy="2467035"/>
          </a:xfrm>
        </p:grpSpPr>
        <p:pic>
          <p:nvPicPr>
            <p:cNvPr id="2" name="Picture 1"/>
            <p:cNvPicPr>
              <a:picLocks noChangeAspect="1"/>
            </p:cNvPicPr>
            <p:nvPr/>
          </p:nvPicPr>
          <p:blipFill>
            <a:blip r:embed="rId2"/>
            <a:stretch>
              <a:fillRect/>
            </a:stretch>
          </p:blipFill>
          <p:spPr>
            <a:xfrm>
              <a:off x="614362" y="581024"/>
              <a:ext cx="2759451" cy="2066925"/>
            </a:xfrm>
            <a:prstGeom prst="rect">
              <a:avLst/>
            </a:prstGeom>
          </p:spPr>
        </p:pic>
        <p:sp>
          <p:nvSpPr>
            <p:cNvPr id="7" name="TextBox 6"/>
            <p:cNvSpPr txBox="1"/>
            <p:nvPr/>
          </p:nvSpPr>
          <p:spPr>
            <a:xfrm>
              <a:off x="1336862" y="2647949"/>
              <a:ext cx="1314450" cy="400110"/>
            </a:xfrm>
            <a:prstGeom prst="rect">
              <a:avLst/>
            </a:prstGeom>
            <a:noFill/>
          </p:spPr>
          <p:txBody>
            <a:bodyPr wrap="square" rtlCol="0">
              <a:spAutoFit/>
            </a:bodyPr>
            <a:lstStyle/>
            <a:p>
              <a:r>
                <a:rPr lang="en-US" sz="2000" b="1" dirty="0">
                  <a:solidFill>
                    <a:schemeClr val="accent6">
                      <a:lumMod val="50000"/>
                    </a:schemeClr>
                  </a:solidFill>
                  <a:latin typeface="Time New Roman"/>
                </a:rPr>
                <a:t>XE ĐẠP</a:t>
              </a:r>
            </a:p>
          </p:txBody>
        </p:sp>
      </p:grpSp>
      <p:grpSp>
        <p:nvGrpSpPr>
          <p:cNvPr id="13" name="Group 12"/>
          <p:cNvGrpSpPr/>
          <p:nvPr/>
        </p:nvGrpSpPr>
        <p:grpSpPr>
          <a:xfrm>
            <a:off x="4367212" y="633407"/>
            <a:ext cx="2759451" cy="2414652"/>
            <a:chOff x="4367212" y="633407"/>
            <a:chExt cx="2759451" cy="2414652"/>
          </a:xfrm>
        </p:grpSpPr>
        <p:pic>
          <p:nvPicPr>
            <p:cNvPr id="3" name="Picture 2"/>
            <p:cNvPicPr>
              <a:picLocks noChangeAspect="1"/>
            </p:cNvPicPr>
            <p:nvPr/>
          </p:nvPicPr>
          <p:blipFill>
            <a:blip r:embed="rId3"/>
            <a:stretch>
              <a:fillRect/>
            </a:stretch>
          </p:blipFill>
          <p:spPr>
            <a:xfrm>
              <a:off x="4367212" y="633407"/>
              <a:ext cx="2759451" cy="1924051"/>
            </a:xfrm>
            <a:prstGeom prst="rect">
              <a:avLst/>
            </a:prstGeom>
          </p:spPr>
        </p:pic>
        <p:sp>
          <p:nvSpPr>
            <p:cNvPr id="9" name="Rectangle 8"/>
            <p:cNvSpPr/>
            <p:nvPr/>
          </p:nvSpPr>
          <p:spPr>
            <a:xfrm>
              <a:off x="5154961" y="2678727"/>
              <a:ext cx="748923" cy="369332"/>
            </a:xfrm>
            <a:prstGeom prst="rect">
              <a:avLst/>
            </a:prstGeom>
          </p:spPr>
          <p:txBody>
            <a:bodyPr wrap="none">
              <a:spAutoFit/>
            </a:bodyPr>
            <a:lstStyle/>
            <a:p>
              <a:r>
                <a:rPr lang="en-US" b="1" dirty="0">
                  <a:solidFill>
                    <a:schemeClr val="accent6">
                      <a:lumMod val="50000"/>
                    </a:schemeClr>
                  </a:solidFill>
                  <a:latin typeface="Time New Roman"/>
                </a:rPr>
                <a:t>Ô TÔ</a:t>
              </a:r>
            </a:p>
          </p:txBody>
        </p:sp>
      </p:grpSp>
      <p:grpSp>
        <p:nvGrpSpPr>
          <p:cNvPr id="15" name="Group 14"/>
          <p:cNvGrpSpPr/>
          <p:nvPr/>
        </p:nvGrpSpPr>
        <p:grpSpPr>
          <a:xfrm>
            <a:off x="3022898" y="3990969"/>
            <a:ext cx="2619375" cy="2227809"/>
            <a:chOff x="3022898" y="3990969"/>
            <a:chExt cx="2619375" cy="2227809"/>
          </a:xfrm>
        </p:grpSpPr>
        <p:pic>
          <p:nvPicPr>
            <p:cNvPr id="5" name="Picture 4"/>
            <p:cNvPicPr>
              <a:picLocks noChangeAspect="1"/>
            </p:cNvPicPr>
            <p:nvPr/>
          </p:nvPicPr>
          <p:blipFill>
            <a:blip r:embed="rId4"/>
            <a:stretch>
              <a:fillRect/>
            </a:stretch>
          </p:blipFill>
          <p:spPr>
            <a:xfrm>
              <a:off x="3022898" y="3990969"/>
              <a:ext cx="2619375" cy="1743075"/>
            </a:xfrm>
            <a:prstGeom prst="rect">
              <a:avLst/>
            </a:prstGeom>
          </p:spPr>
        </p:pic>
        <p:sp>
          <p:nvSpPr>
            <p:cNvPr id="10" name="Rectangle 9"/>
            <p:cNvSpPr/>
            <p:nvPr/>
          </p:nvSpPr>
          <p:spPr>
            <a:xfrm>
              <a:off x="3323336" y="5849446"/>
              <a:ext cx="2018501" cy="369332"/>
            </a:xfrm>
            <a:prstGeom prst="rect">
              <a:avLst/>
            </a:prstGeom>
          </p:spPr>
          <p:txBody>
            <a:bodyPr wrap="none">
              <a:spAutoFit/>
            </a:bodyPr>
            <a:lstStyle/>
            <a:p>
              <a:r>
                <a:rPr lang="en-US" b="1" dirty="0">
                  <a:solidFill>
                    <a:schemeClr val="accent6">
                      <a:lumMod val="50000"/>
                    </a:schemeClr>
                  </a:solidFill>
                  <a:latin typeface="Time New Roman"/>
                </a:rPr>
                <a:t>THUYỀN THÚNG</a:t>
              </a:r>
            </a:p>
          </p:txBody>
        </p:sp>
      </p:grpSp>
      <p:grpSp>
        <p:nvGrpSpPr>
          <p:cNvPr id="14" name="Group 13"/>
          <p:cNvGrpSpPr/>
          <p:nvPr/>
        </p:nvGrpSpPr>
        <p:grpSpPr>
          <a:xfrm>
            <a:off x="8532383" y="581024"/>
            <a:ext cx="2656335" cy="2467035"/>
            <a:chOff x="8532383" y="581024"/>
            <a:chExt cx="2656335" cy="2467035"/>
          </a:xfrm>
        </p:grpSpPr>
        <p:pic>
          <p:nvPicPr>
            <p:cNvPr id="6" name="Picture 5"/>
            <p:cNvPicPr>
              <a:picLocks noChangeAspect="1"/>
            </p:cNvPicPr>
            <p:nvPr/>
          </p:nvPicPr>
          <p:blipFill>
            <a:blip r:embed="rId5"/>
            <a:stretch>
              <a:fillRect/>
            </a:stretch>
          </p:blipFill>
          <p:spPr>
            <a:xfrm>
              <a:off x="8532383" y="581024"/>
              <a:ext cx="2656335" cy="1990725"/>
            </a:xfrm>
            <a:prstGeom prst="rect">
              <a:avLst/>
            </a:prstGeom>
          </p:spPr>
        </p:pic>
        <p:sp>
          <p:nvSpPr>
            <p:cNvPr id="11" name="Rectangle 10"/>
            <p:cNvSpPr/>
            <p:nvPr/>
          </p:nvSpPr>
          <p:spPr>
            <a:xfrm>
              <a:off x="8889771" y="2678727"/>
              <a:ext cx="1941557" cy="369332"/>
            </a:xfrm>
            <a:prstGeom prst="rect">
              <a:avLst/>
            </a:prstGeom>
          </p:spPr>
          <p:txBody>
            <a:bodyPr wrap="none">
              <a:spAutoFit/>
            </a:bodyPr>
            <a:lstStyle/>
            <a:p>
              <a:r>
                <a:rPr lang="en-US" b="1" dirty="0">
                  <a:solidFill>
                    <a:schemeClr val="accent6">
                      <a:lumMod val="50000"/>
                    </a:schemeClr>
                  </a:solidFill>
                  <a:latin typeface="Time New Roman"/>
                </a:rPr>
                <a:t>KHINH KHÍ CẦU</a:t>
              </a:r>
            </a:p>
          </p:txBody>
        </p:sp>
      </p:grpSp>
      <p:grpSp>
        <p:nvGrpSpPr>
          <p:cNvPr id="16" name="Group 15"/>
          <p:cNvGrpSpPr/>
          <p:nvPr/>
        </p:nvGrpSpPr>
        <p:grpSpPr>
          <a:xfrm>
            <a:off x="6719237" y="3843334"/>
            <a:ext cx="2619375" cy="2383922"/>
            <a:chOff x="6719237" y="3843334"/>
            <a:chExt cx="2619375" cy="2383922"/>
          </a:xfrm>
        </p:grpSpPr>
        <p:pic>
          <p:nvPicPr>
            <p:cNvPr id="4" name="Picture 3"/>
            <p:cNvPicPr>
              <a:picLocks noChangeAspect="1"/>
            </p:cNvPicPr>
            <p:nvPr/>
          </p:nvPicPr>
          <p:blipFill>
            <a:blip r:embed="rId6"/>
            <a:stretch>
              <a:fillRect/>
            </a:stretch>
          </p:blipFill>
          <p:spPr>
            <a:xfrm>
              <a:off x="6719237" y="3843334"/>
              <a:ext cx="2619375" cy="1914526"/>
            </a:xfrm>
            <a:prstGeom prst="rect">
              <a:avLst/>
            </a:prstGeom>
          </p:spPr>
        </p:pic>
        <p:sp>
          <p:nvSpPr>
            <p:cNvPr id="12" name="Rectangle 11"/>
            <p:cNvSpPr/>
            <p:nvPr/>
          </p:nvSpPr>
          <p:spPr>
            <a:xfrm>
              <a:off x="7488507" y="5857924"/>
              <a:ext cx="919867" cy="369332"/>
            </a:xfrm>
            <a:prstGeom prst="rect">
              <a:avLst/>
            </a:prstGeom>
          </p:spPr>
          <p:txBody>
            <a:bodyPr wrap="none">
              <a:spAutoFit/>
            </a:bodyPr>
            <a:lstStyle/>
            <a:p>
              <a:r>
                <a:rPr lang="en-US" b="1" dirty="0">
                  <a:solidFill>
                    <a:schemeClr val="accent6">
                      <a:lumMod val="50000"/>
                    </a:schemeClr>
                  </a:solidFill>
                  <a:latin typeface="Time New Roman"/>
                </a:rPr>
                <a:t>CA NÔ</a:t>
              </a:r>
            </a:p>
          </p:txBody>
        </p:sp>
      </p:grpSp>
    </p:spTree>
    <p:extLst>
      <p:ext uri="{BB962C8B-B14F-4D97-AF65-F5344CB8AC3E}">
        <p14:creationId xmlns:p14="http://schemas.microsoft.com/office/powerpoint/2010/main" val="425817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p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0"/>
            <a:ext cx="12192000" cy="68232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2650" y="2569468"/>
            <a:ext cx="7562850" cy="2308324"/>
          </a:xfrm>
          <a:prstGeom prst="rect">
            <a:avLst/>
          </a:prstGeom>
        </p:spPr>
        <p:txBody>
          <a:bodyPr wrap="square">
            <a:spAutoFit/>
          </a:bodyPr>
          <a:lstStyle/>
          <a:p>
            <a:r>
              <a:rPr lang="vi-VN" sz="2400" b="1" i="0" dirty="0">
                <a:solidFill>
                  <a:srgbClr val="2C80A5"/>
                </a:solidFill>
                <a:effectLst/>
                <a:latin typeface="Time New Roman"/>
              </a:rPr>
              <a:t>Khi tham gia giao thông các con cần tuân thủ những luật lệ, quy định. Không đi sai đường, đi đúng theo các biển chỉ dẫn và biển báo giao thông. Khi tham gia giao thông các con phải có người lớn đi cùng, không tự ý đùa nghịch hay đi đường mà không có sự chỉ dẫn của người lớn.</a:t>
            </a:r>
            <a:endParaRPr lang="en-US" sz="2400" b="1" dirty="0">
              <a:solidFill>
                <a:srgbClr val="2C80A5"/>
              </a:solidFill>
            </a:endParaRPr>
          </a:p>
        </p:txBody>
      </p:sp>
      <p:sp>
        <p:nvSpPr>
          <p:cNvPr id="4" name="Rectangle 3"/>
          <p:cNvSpPr/>
          <p:nvPr/>
        </p:nvSpPr>
        <p:spPr>
          <a:xfrm>
            <a:off x="4019550" y="1084799"/>
            <a:ext cx="3230372" cy="830997"/>
          </a:xfrm>
          <a:prstGeom prst="rect">
            <a:avLst/>
          </a:prstGeom>
        </p:spPr>
        <p:txBody>
          <a:bodyPr wrap="none">
            <a:spAutoFit/>
          </a:bodyPr>
          <a:lstStyle/>
          <a:p>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Giáo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dục</a:t>
            </a:r>
            <a:r>
              <a:rPr lang="en-US" sz="4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57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2000" fill="hold"/>
                                        <p:tgtEl>
                                          <p:spTgt spid="3"/>
                                        </p:tgtEl>
                                        <p:attrNameLst>
                                          <p:attrName>style.color</p:attrName>
                                        </p:attrNameLst>
                                      </p:cBhvr>
                                      <p:to>
                                        <p:clrVal>
                                          <a:schemeClr val="accent2"/>
                                        </p:clrVal>
                                      </p:to>
                                    </p:set>
                                    <p:set>
                                      <p:cBhvr>
                                        <p:cTn id="14" dur="2000" fill="hold"/>
                                        <p:tgtEl>
                                          <p:spTgt spid="3"/>
                                        </p:tgtEl>
                                        <p:attrNameLst>
                                          <p:attrName>fillcolor</p:attrName>
                                        </p:attrNameLst>
                                      </p:cBhvr>
                                      <p:to>
                                        <p:clrVal>
                                          <a:schemeClr val="accent2"/>
                                        </p:clrVal>
                                      </p:to>
                                    </p:set>
                                    <p:set>
                                      <p:cBhvr>
                                        <p:cTn id="15" dur="2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quot;Hoạt hình siêu dễ thương&quot; chất lượng cao ch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0"/>
            <a:ext cx="12325350" cy="6931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3600" y="2133600"/>
            <a:ext cx="89535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Trò</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chơi</a:t>
            </a:r>
            <a:r>
              <a:rPr lang="en-US" sz="5400" b="1" dirty="0">
                <a:latin typeface="Times New Roman" panose="02020603050405020304" pitchFamily="18" charset="0"/>
                <a:cs typeface="Times New Roman" panose="02020603050405020304" pitchFamily="18" charset="0"/>
              </a:rPr>
              <a:t> 1: </a:t>
            </a:r>
            <a:r>
              <a:rPr lang="en-US" sz="5400" b="1" dirty="0" err="1">
                <a:latin typeface="Times New Roman" panose="02020603050405020304" pitchFamily="18" charset="0"/>
                <a:cs typeface="Times New Roman" panose="02020603050405020304" pitchFamily="18" charset="0"/>
              </a:rPr>
              <a:t>Đi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theo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chỉ</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dẫn</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82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quot;Hoạt hình siêu dễ thương&quot; chất lượng cao ch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0"/>
            <a:ext cx="12325350" cy="6931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8750" y="1847850"/>
            <a:ext cx="11163300" cy="1754326"/>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a:t>
            </a:r>
            <a:r>
              <a:rPr lang="en-US" sz="5400" b="1" dirty="0" err="1">
                <a:latin typeface="Times New Roman" panose="02020603050405020304" pitchFamily="18" charset="0"/>
                <a:cs typeface="Times New Roman" panose="02020603050405020304" pitchFamily="18" charset="0"/>
              </a:rPr>
              <a:t>Trò</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chơi</a:t>
            </a:r>
            <a:r>
              <a:rPr lang="en-US" sz="5400" b="1" dirty="0">
                <a:latin typeface="Times New Roman" panose="02020603050405020304" pitchFamily="18" charset="0"/>
                <a:cs typeface="Times New Roman" panose="02020603050405020304" pitchFamily="18" charset="0"/>
              </a:rPr>
              <a:t> 2:</a:t>
            </a:r>
          </a:p>
          <a:p>
            <a:r>
              <a:rPr lang="en-US" sz="5400" b="1" dirty="0" err="1">
                <a:latin typeface="Times New Roman" panose="02020603050405020304" pitchFamily="18" charset="0"/>
                <a:cs typeface="Times New Roman" panose="02020603050405020304" pitchFamily="18" charset="0"/>
              </a:rPr>
              <a:t>Vẽ</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phương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tiện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giao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bé</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thích</a:t>
            </a:r>
            <a:r>
              <a:rPr lang="en-US" sz="5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431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quot;Hoạt hình siêu dễ thương&quot; chất lượng cao ch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0"/>
            <a:ext cx="12325350" cy="6931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8750" y="1847850"/>
            <a:ext cx="11163300" cy="341632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3. </a:t>
            </a:r>
            <a:r>
              <a:rPr lang="en-US" sz="5400" b="1" dirty="0" err="1">
                <a:latin typeface="Times New Roman" panose="02020603050405020304" pitchFamily="18" charset="0"/>
                <a:cs typeface="Times New Roman" panose="02020603050405020304" pitchFamily="18" charset="0"/>
              </a:rPr>
              <a:t>Kết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thúc</a:t>
            </a:r>
            <a:r>
              <a:rPr lang="en-US" sz="5400" b="1" dirty="0">
                <a:latin typeface="Times New Roman" panose="02020603050405020304" pitchFamily="18" charset="0"/>
                <a:cs typeface="Times New Roman" panose="02020603050405020304" pitchFamily="18" charset="0"/>
              </a:rPr>
              <a:t>:</a:t>
            </a:r>
          </a:p>
          <a:p>
            <a:pPr algn="ctr"/>
            <a:r>
              <a:rPr lang="en-US" sz="5400" b="1" dirty="0" err="1">
                <a:latin typeface="Times New Roman" panose="02020603050405020304" pitchFamily="18" charset="0"/>
                <a:cs typeface="Times New Roman" panose="02020603050405020304" pitchFamily="18" charset="0"/>
              </a:rPr>
              <a:t>Cô</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trẻ</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hát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em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đi</a:t>
            </a:r>
            <a:r>
              <a:rPr lang="en-US" sz="5400" b="1" dirty="0">
                <a:latin typeface="Times New Roman" panose="02020603050405020304" pitchFamily="18" charset="0"/>
                <a:cs typeface="Times New Roman" panose="02020603050405020304" pitchFamily="18" charset="0"/>
              </a:rPr>
              <a:t> qua </a:t>
            </a:r>
            <a:r>
              <a:rPr lang="en-US" sz="5400" b="1" dirty="0" err="1">
                <a:latin typeface="Times New Roman" panose="02020603050405020304" pitchFamily="18" charset="0"/>
                <a:cs typeface="Times New Roman" panose="02020603050405020304" pitchFamily="18" charset="0"/>
              </a:rPr>
              <a:t>ngã</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tư</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đường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phố</a:t>
            </a:r>
            <a:r>
              <a:rPr lang="en-US" sz="5400" b="1">
                <a:latin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cs typeface="Times New Roman" panose="02020603050405020304" pitchFamily="18" charset="0"/>
            </a:endParaRPr>
          </a:p>
          <a:p>
            <a:pPr algn="ct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7218608"/>
          </a:xfrm>
          <a:prstGeom prst="rect">
            <a:avLst/>
          </a:prstGeom>
        </p:spPr>
      </p:pic>
    </p:spTree>
    <p:extLst>
      <p:ext uri="{BB962C8B-B14F-4D97-AF65-F5344CB8AC3E}">
        <p14:creationId xmlns:p14="http://schemas.microsoft.com/office/powerpoint/2010/main" val="313628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quot;Hoạt hình siêu dễ thương&quot; chất lượng cao ch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33350" y="-1"/>
            <a:ext cx="12325350" cy="6931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43100" y="1447800"/>
            <a:ext cx="8896350"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pháp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tổ</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chức</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3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AutoShape 2" descr="XE TAY GA - Hệ Thống Xe máy Hoàng Cầ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2686047" y="1289694"/>
            <a:ext cx="7007225" cy="5088897"/>
          </a:xfrm>
          <a:prstGeom prst="rect">
            <a:avLst/>
          </a:prstGeom>
        </p:spPr>
      </p:pic>
      <p:sp>
        <p:nvSpPr>
          <p:cNvPr id="4" name="AutoShape 4" descr="XE TAY GA - Hệ Thống Xe máy Hoàng Cầ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374775" y="5455261"/>
            <a:ext cx="3273425"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Xe</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máy</a:t>
            </a:r>
            <a:endParaRPr lang="en-US" sz="5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113210" y="160337"/>
            <a:ext cx="4152901"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Đây</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xe</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gì</a:t>
            </a:r>
            <a:r>
              <a:rPr lang="en-US" sz="5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9371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232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0400" y="1581150"/>
            <a:ext cx="7181850" cy="923330"/>
          </a:xfrm>
          <a:prstGeom prst="rect">
            <a:avLst/>
          </a:prstGeom>
          <a:noFill/>
        </p:spPr>
        <p:txBody>
          <a:bodyPr wrap="square" rtlCol="0">
            <a:spAutoFit/>
          </a:bodyPr>
          <a:lstStyle/>
          <a:p>
            <a:r>
              <a:rPr lang="en-US" sz="5400" b="1" dirty="0" err="1">
                <a:solidFill>
                  <a:srgbClr val="2C80A5"/>
                </a:solidFill>
                <a:latin typeface="Times New Roman" panose="02020603050405020304" pitchFamily="18" charset="0"/>
                <a:cs typeface="Times New Roman" panose="02020603050405020304" pitchFamily="18" charset="0"/>
              </a:rPr>
              <a:t>Xe</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máy</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có</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mấy</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bánh</a:t>
            </a:r>
            <a:r>
              <a:rPr lang="en-US" sz="5400" b="1" dirty="0">
                <a:solidFill>
                  <a:srgbClr val="2C80A5"/>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3638550" y="3162301"/>
            <a:ext cx="5467350" cy="923330"/>
          </a:xfrm>
          <a:prstGeom prst="rect">
            <a:avLst/>
          </a:prstGeom>
          <a:noFill/>
        </p:spPr>
        <p:txBody>
          <a:bodyPr wrap="square" rtlCol="0">
            <a:spAutoFit/>
          </a:bodyPr>
          <a:lstStyle/>
          <a:p>
            <a:r>
              <a:rPr lang="en-US" sz="5400" dirty="0" err="1">
                <a:solidFill>
                  <a:srgbClr val="EB4C73"/>
                </a:solidFill>
                <a:latin typeface="Times New Roman" panose="02020603050405020304" pitchFamily="18" charset="0"/>
                <a:cs typeface="Times New Roman" panose="02020603050405020304" pitchFamily="18" charset="0"/>
              </a:rPr>
              <a:t>Xe</a:t>
            </a:r>
            <a:r>
              <a:rPr lang="en-US" sz="5400" dirty="0">
                <a:solidFill>
                  <a:srgbClr val="EB4C73"/>
                </a:solidFill>
                <a:latin typeface="Times New Roman" panose="02020603050405020304" pitchFamily="18" charset="0"/>
                <a:cs typeface="Times New Roman" panose="02020603050405020304" pitchFamily="18" charset="0"/>
              </a:rPr>
              <a:t> </a:t>
            </a:r>
            <a:r>
              <a:rPr lang="en-US" sz="5400" dirty="0" err="1">
                <a:solidFill>
                  <a:srgbClr val="EB4C73"/>
                </a:solidFill>
                <a:latin typeface="Times New Roman" panose="02020603050405020304" pitchFamily="18" charset="0"/>
                <a:cs typeface="Times New Roman" panose="02020603050405020304" pitchFamily="18" charset="0"/>
              </a:rPr>
              <a:t>máy</a:t>
            </a:r>
            <a:r>
              <a:rPr lang="en-US" sz="5400" dirty="0">
                <a:solidFill>
                  <a:srgbClr val="EB4C73"/>
                </a:solidFill>
                <a:latin typeface="Times New Roman" panose="02020603050405020304" pitchFamily="18" charset="0"/>
                <a:cs typeface="Times New Roman" panose="02020603050405020304" pitchFamily="18" charset="0"/>
              </a:rPr>
              <a:t> </a:t>
            </a:r>
            <a:r>
              <a:rPr lang="en-US" sz="5400" dirty="0" err="1">
                <a:solidFill>
                  <a:srgbClr val="EB4C73"/>
                </a:solidFill>
                <a:latin typeface="Times New Roman" panose="02020603050405020304" pitchFamily="18" charset="0"/>
                <a:cs typeface="Times New Roman" panose="02020603050405020304" pitchFamily="18" charset="0"/>
              </a:rPr>
              <a:t>có</a:t>
            </a:r>
            <a:r>
              <a:rPr lang="en-US" sz="5400" dirty="0">
                <a:solidFill>
                  <a:srgbClr val="EB4C73"/>
                </a:solidFill>
                <a:latin typeface="Times New Roman" panose="02020603050405020304" pitchFamily="18" charset="0"/>
                <a:cs typeface="Times New Roman" panose="02020603050405020304" pitchFamily="18" charset="0"/>
              </a:rPr>
              <a:t> 2 </a:t>
            </a:r>
            <a:r>
              <a:rPr lang="en-US" sz="5400" dirty="0" err="1">
                <a:solidFill>
                  <a:srgbClr val="EB4C73"/>
                </a:solidFill>
                <a:latin typeface="Times New Roman" panose="02020603050405020304" pitchFamily="18" charset="0"/>
                <a:cs typeface="Times New Roman" panose="02020603050405020304" pitchFamily="18" charset="0"/>
              </a:rPr>
              <a:t>bánh</a:t>
            </a:r>
            <a:endParaRPr lang="en-US" sz="5400" dirty="0">
              <a:solidFill>
                <a:srgbClr val="EB4C7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66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2715454" y="126983"/>
            <a:ext cx="7677150" cy="923330"/>
          </a:xfrm>
          <a:prstGeom prst="rect">
            <a:avLst/>
          </a:prstGeom>
          <a:noFill/>
        </p:spPr>
        <p:txBody>
          <a:bodyPr wrap="square" rtlCol="0">
            <a:spAutoFit/>
          </a:bodyPr>
          <a:lstStyle/>
          <a:p>
            <a:r>
              <a:rPr lang="en-US" sz="5400" b="1" dirty="0" err="1">
                <a:solidFill>
                  <a:srgbClr val="2C80A5"/>
                </a:solidFill>
                <a:latin typeface="Times New Roman" panose="02020603050405020304" pitchFamily="18" charset="0"/>
                <a:cs typeface="Times New Roman" panose="02020603050405020304" pitchFamily="18" charset="0"/>
              </a:rPr>
              <a:t>Xe</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máy</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dùng</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để</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trở</a:t>
            </a:r>
            <a:r>
              <a:rPr lang="en-US" sz="5400" b="1" dirty="0">
                <a:solidFill>
                  <a:srgbClr val="2C80A5"/>
                </a:solidFill>
                <a:latin typeface="Times New Roman" panose="02020603050405020304" pitchFamily="18" charset="0"/>
                <a:cs typeface="Times New Roman" panose="02020603050405020304" pitchFamily="18" charset="0"/>
              </a:rPr>
              <a:t> </a:t>
            </a:r>
            <a:r>
              <a:rPr lang="en-US" sz="5400" b="1" dirty="0" err="1">
                <a:solidFill>
                  <a:srgbClr val="2C80A5"/>
                </a:solidFill>
                <a:latin typeface="Times New Roman" panose="02020603050405020304" pitchFamily="18" charset="0"/>
                <a:cs typeface="Times New Roman" panose="02020603050405020304" pitchFamily="18" charset="0"/>
              </a:rPr>
              <a:t>gì</a:t>
            </a:r>
            <a:r>
              <a:rPr lang="en-US" sz="5400" b="1" dirty="0">
                <a:solidFill>
                  <a:srgbClr val="2C80A5"/>
                </a:solidFill>
                <a:latin typeface="Times New Roman" panose="02020603050405020304" pitchFamily="18" charset="0"/>
                <a:cs typeface="Times New Roman" panose="02020603050405020304" pitchFamily="18" charset="0"/>
              </a:rPr>
              <a:t>?</a:t>
            </a:r>
          </a:p>
        </p:txBody>
      </p:sp>
      <p:grpSp>
        <p:nvGrpSpPr>
          <p:cNvPr id="17" name="Group 16"/>
          <p:cNvGrpSpPr/>
          <p:nvPr/>
        </p:nvGrpSpPr>
        <p:grpSpPr>
          <a:xfrm>
            <a:off x="1069975" y="1124004"/>
            <a:ext cx="4854575" cy="5001345"/>
            <a:chOff x="1069975" y="1124004"/>
            <a:chExt cx="4854575" cy="5001345"/>
          </a:xfrm>
        </p:grpSpPr>
        <p:pic>
          <p:nvPicPr>
            <p:cNvPr id="4100" name="Picture 4" descr="Yếu Tố Hoạt Hình Cặp đôi Ngọt Ngào đi Xe Máy | Công cụ đồ họa PSD Tải xuống  miễn phí - Pik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1124004"/>
              <a:ext cx="4854575" cy="48545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38400" y="5417463"/>
              <a:ext cx="2403607" cy="707886"/>
            </a:xfrm>
            <a:prstGeom prst="rect">
              <a:avLst/>
            </a:prstGeom>
            <a:noFill/>
          </p:spPr>
          <p:txBody>
            <a:bodyPr wrap="none" rtlCol="0">
              <a:spAutoFit/>
            </a:bodyPr>
            <a:lstStyle/>
            <a:p>
              <a:r>
                <a:rPr lang="en-US" sz="4000" b="1">
                  <a:latin typeface="Times New Roman" panose="02020603050405020304" pitchFamily="18" charset="0"/>
                  <a:cs typeface="Times New Roman" panose="02020603050405020304" pitchFamily="18" charset="0"/>
                </a:rPr>
                <a:t>Trở người</a:t>
              </a:r>
            </a:p>
          </p:txBody>
        </p:sp>
      </p:grpSp>
      <p:grpSp>
        <p:nvGrpSpPr>
          <p:cNvPr id="18" name="Group 17"/>
          <p:cNvGrpSpPr/>
          <p:nvPr/>
        </p:nvGrpSpPr>
        <p:grpSpPr>
          <a:xfrm>
            <a:off x="6848475" y="1662613"/>
            <a:ext cx="3470367" cy="4436002"/>
            <a:chOff x="6848475" y="1662613"/>
            <a:chExt cx="3470367" cy="4436002"/>
          </a:xfrm>
        </p:grpSpPr>
        <p:pic>
          <p:nvPicPr>
            <p:cNvPr id="13" name="Picture 12"/>
            <p:cNvPicPr>
              <a:picLocks noChangeAspect="1"/>
            </p:cNvPicPr>
            <p:nvPr/>
          </p:nvPicPr>
          <p:blipFill>
            <a:blip r:embed="rId3"/>
            <a:stretch>
              <a:fillRect/>
            </a:stretch>
          </p:blipFill>
          <p:spPr>
            <a:xfrm>
              <a:off x="6848475" y="1662613"/>
              <a:ext cx="3470367" cy="3118937"/>
            </a:xfrm>
            <a:prstGeom prst="rect">
              <a:avLst/>
            </a:prstGeom>
          </p:spPr>
        </p:pic>
        <p:sp>
          <p:nvSpPr>
            <p:cNvPr id="16" name="Rectangle 15"/>
            <p:cNvSpPr/>
            <p:nvPr/>
          </p:nvSpPr>
          <p:spPr>
            <a:xfrm>
              <a:off x="7181060" y="5390729"/>
              <a:ext cx="3137782" cy="707886"/>
            </a:xfrm>
            <a:prstGeom prst="rect">
              <a:avLst/>
            </a:prstGeom>
          </p:spPr>
          <p:txBody>
            <a:bodyPr wrap="none">
              <a:spAutoFit/>
            </a:bodyPr>
            <a:lstStyle/>
            <a:p>
              <a:r>
                <a:rPr lang="en-US" sz="4000" b="1">
                  <a:latin typeface="Times New Roman" panose="02020603050405020304" pitchFamily="18" charset="0"/>
                  <a:cs typeface="Times New Roman" panose="02020603050405020304" pitchFamily="18" charset="0"/>
                </a:rPr>
                <a:t>Trở hàng hóa</a:t>
              </a:r>
            </a:p>
          </p:txBody>
        </p:sp>
      </p:grpSp>
    </p:spTree>
    <p:extLst>
      <p:ext uri="{BB962C8B-B14F-4D97-AF65-F5344CB8AC3E}">
        <p14:creationId xmlns:p14="http://schemas.microsoft.com/office/powerpoint/2010/main" val="12756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p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47"/>
            <a:ext cx="12192000" cy="68232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33750" y="209550"/>
            <a:ext cx="8096250"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Xe</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máy</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chạy</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bằng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gì</a:t>
            </a:r>
            <a:r>
              <a:rPr lang="en-US" sz="5400" b="1" dirty="0">
                <a:latin typeface="Times New Roman" panose="02020603050405020304" pitchFamily="18" charset="0"/>
                <a:cs typeface="Times New Roman" panose="02020603050405020304" pitchFamily="18" charset="0"/>
              </a:rPr>
              <a:t>?</a:t>
            </a:r>
          </a:p>
        </p:txBody>
      </p:sp>
      <p:pic>
        <p:nvPicPr>
          <p:cNvPr id="7170" name="Picture 2" descr="Đổ xăng ra sao để tiết kiệm tiền khi giá nhiên liệu cao kỷ l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76" y="1612483"/>
            <a:ext cx="5223036" cy="315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01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arn(outVertical)">
                                      <p:cBhvr>
                                        <p:cTn id="12"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39900" y="1315185"/>
            <a:ext cx="7937500" cy="4601061"/>
          </a:xfrm>
          <a:prstGeom prst="rect">
            <a:avLst/>
          </a:prstGeom>
        </p:spPr>
      </p:pic>
      <p:sp>
        <p:nvSpPr>
          <p:cNvPr id="5" name="TextBox 4"/>
          <p:cNvSpPr txBox="1"/>
          <p:nvPr/>
        </p:nvSpPr>
        <p:spPr>
          <a:xfrm>
            <a:off x="615950" y="160338"/>
            <a:ext cx="12896851" cy="830997"/>
          </a:xfrm>
          <a:prstGeom prst="rect">
            <a:avLst/>
          </a:prstGeom>
          <a:noFill/>
        </p:spPr>
        <p:txBody>
          <a:bodyPr wrap="square" rtlCol="0">
            <a:spAutoFit/>
          </a:bodyPr>
          <a:lstStyle/>
          <a:p>
            <a:r>
              <a:rPr lang="en-US" sz="4800" dirty="0" err="1"/>
              <a:t>Xe</a:t>
            </a:r>
            <a:r>
              <a:rPr lang="en-US" sz="4800" dirty="0"/>
              <a:t> </a:t>
            </a:r>
            <a:r>
              <a:rPr lang="en-US" sz="4800" dirty="0" err="1"/>
              <a:t>máy</a:t>
            </a:r>
            <a:r>
              <a:rPr lang="en-US" sz="4800" dirty="0"/>
              <a:t> </a:t>
            </a:r>
            <a:r>
              <a:rPr lang="en-US" sz="4800" dirty="0" err="1"/>
              <a:t>là</a:t>
            </a:r>
            <a:r>
              <a:rPr lang="en-US" sz="4800" dirty="0"/>
              <a:t> </a:t>
            </a:r>
            <a:r>
              <a:rPr lang="en-US" sz="4800" dirty="0" err="1"/>
              <a:t>phương</a:t>
            </a:r>
            <a:r>
              <a:rPr lang="en-US" sz="4800" dirty="0"/>
              <a:t> </a:t>
            </a:r>
            <a:r>
              <a:rPr lang="en-US" sz="4800" dirty="0" err="1"/>
              <a:t>tiện</a:t>
            </a:r>
            <a:r>
              <a:rPr lang="en-US" sz="4800" dirty="0"/>
              <a:t> </a:t>
            </a:r>
            <a:r>
              <a:rPr lang="en-US" sz="4800" dirty="0" err="1"/>
              <a:t>giao</a:t>
            </a:r>
            <a:r>
              <a:rPr lang="en-US" sz="4800" dirty="0"/>
              <a:t> </a:t>
            </a:r>
            <a:r>
              <a:rPr lang="en-US" sz="4800" dirty="0" err="1"/>
              <a:t>thông</a:t>
            </a:r>
            <a:r>
              <a:rPr lang="en-US" sz="4800" dirty="0"/>
              <a:t> </a:t>
            </a:r>
            <a:r>
              <a:rPr lang="en-US" sz="4800" dirty="0" err="1"/>
              <a:t>đường</a:t>
            </a:r>
            <a:r>
              <a:rPr lang="en-US" sz="4800" dirty="0"/>
              <a:t> </a:t>
            </a:r>
            <a:r>
              <a:rPr lang="en-US" sz="4800" dirty="0" err="1"/>
              <a:t>gì</a:t>
            </a:r>
            <a:r>
              <a:rPr lang="en-US" sz="4800" dirty="0"/>
              <a:t>?</a:t>
            </a:r>
          </a:p>
        </p:txBody>
      </p:sp>
      <p:sp>
        <p:nvSpPr>
          <p:cNvPr id="3" name="AutoShape 2" descr="Giao thông đường bộ là gì? &amp; Quy định - lỗi vi phạm phổ biế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356100" y="5916246"/>
            <a:ext cx="3009900" cy="707886"/>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42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ppt_x"/>
                                          </p:val>
                                        </p:tav>
                                        <p:tav tm="100000">
                                          <p:val>
                                            <p:strVal val="#ppt_x"/>
                                          </p:val>
                                        </p:tav>
                                      </p:tavLst>
                                    </p:anim>
                                    <p:anim calcmode="lin" valueType="num">
                                      <p:cBhvr additive="base">
                                        <p:cTn id="19"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XE TAY GA - Hệ Thống Xe máy Hoàng Cầ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XE TAY GA - Hệ Thống Xe máy Hoàng Cầ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4573587" y="5934670"/>
            <a:ext cx="3273425"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Tàu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hỏa</a:t>
            </a:r>
            <a:endParaRPr lang="en-US" sz="5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79525" y="195579"/>
            <a:ext cx="1047432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Đây</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là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phương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tiện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giao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thông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gì</a:t>
            </a:r>
            <a:r>
              <a:rPr lang="en-US" sz="5400" b="1" dirty="0">
                <a:latin typeface="Times New Roman" panose="02020603050405020304" pitchFamily="18" charset="0"/>
                <a:cs typeface="Times New Roman" panose="02020603050405020304" pitchFamily="18" charset="0"/>
              </a:rPr>
              <a:t>?</a:t>
            </a:r>
          </a:p>
        </p:txBody>
      </p:sp>
      <p:pic>
        <p:nvPicPr>
          <p:cNvPr id="8194" name="Picture 2" descr="Chính sách giá vé tàu hỏa 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1236067"/>
            <a:ext cx="8305800" cy="453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86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randombar(horizontal)">
                                      <p:cBhvr>
                                        <p:cTn id="13" dur="10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ppt_x"/>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421</Words>
  <Application>Microsoft Office PowerPoint</Application>
  <PresentationFormat>Widescreen</PresentationFormat>
  <Paragraphs>63</Paragraphs>
  <Slides>27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 New Roman</vt:lpstr>
      <vt:lpstr>Times New Roman</vt:lpstr>
      <vt:lpstr>Office Theme</vt:lpstr>
      <vt:lpstr>PHÒNG GIÁO DỤC VÀ ĐÀO TẠO QUẬN LONG BIÊN TRƯỜNG MẦM NON HOA HƯỚNG DƯƠNG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HOA HƯỚNG DƯƠNG</dc:title>
  <dc:creator>KHANH PRO</dc:creator>
  <cp:lastModifiedBy>Hòa Nguyễn Khánh</cp:lastModifiedBy>
  <cp:revision>15</cp:revision>
  <dcterms:created xsi:type="dcterms:W3CDTF">2023-03-08T20:33:31Z</dcterms:created>
  <dcterms:modified xsi:type="dcterms:W3CDTF">2023-03-13T15:42:40Z</dcterms:modified>
</cp:coreProperties>
</file>