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91" r:id="rId3"/>
    <p:sldId id="310" r:id="rId4"/>
    <p:sldId id="312" r:id="rId5"/>
    <p:sldId id="279" r:id="rId6"/>
    <p:sldId id="280" r:id="rId7"/>
    <p:sldId id="296" r:id="rId8"/>
    <p:sldId id="298" r:id="rId9"/>
    <p:sldId id="313" r:id="rId10"/>
    <p:sldId id="315" r:id="rId11"/>
    <p:sldId id="316" r:id="rId12"/>
    <p:sldId id="317" r:id="rId13"/>
    <p:sldId id="318" r:id="rId14"/>
    <p:sldId id="319" r:id="rId15"/>
    <p:sldId id="321" r:id="rId16"/>
    <p:sldId id="320" r:id="rId17"/>
    <p:sldId id="322" r:id="rId18"/>
    <p:sldId id="289" r:id="rId19"/>
    <p:sldId id="269" r:id="rId20"/>
    <p:sldId id="294" r:id="rId21"/>
    <p:sldId id="324"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40C6F0"/>
    <a:srgbClr val="2605EF"/>
    <a:srgbClr val="6CC4A2"/>
    <a:srgbClr val="05AB0D"/>
    <a:srgbClr val="54AF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05" d="100"/>
          <a:sy n="105" d="100"/>
        </p:scale>
        <p:origin x="120" y="3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32217E-4A94-4609-AC02-AA0F2D0D0E8E}"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F394F8FA-6C93-449B-A3A8-9AED16F98A62}">
      <dgm:prSet phldrT="[Text]" custT="1"/>
      <dgm:spPr/>
      <dgm:t>
        <a:bodyPr/>
        <a:lstStyle/>
        <a:p>
          <a:pPr algn="just"/>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Với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trẻ</a:t>
          </a:r>
          <a:r>
            <a:rPr lang="en-US" sz="1800" b="1" i="1" dirty="0">
              <a:latin typeface="Times New Roman" panose="02020603050405020304" pitchFamily="18" charset="0"/>
              <a:cs typeface="Times New Roman" panose="02020603050405020304" pitchFamily="18" charset="0"/>
            </a:rPr>
            <a:t>:</a:t>
          </a:r>
          <a:endParaRPr lang="en-SG" sz="1800" b="1" dirty="0">
            <a:latin typeface="Times New Roman" panose="02020603050405020304" pitchFamily="18" charset="0"/>
            <a:cs typeface="Times New Roman" panose="02020603050405020304" pitchFamily="18" charset="0"/>
          </a:endParaRPr>
        </a:p>
        <a:p>
          <a:pPr algn="just"/>
          <a:r>
            <a:rPr lang="en-US" sz="1800" b="1" i="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Trẻ tích cực tham gia vào các hoạt động bảo vệ môi trường, một cách hào hứng, tự nguyện</a:t>
          </a:r>
        </a:p>
        <a:p>
          <a:pPr algn="just"/>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Trẻ yêu thích hứng thú mong muốn được làm những công việc phù hợp liên quan đến bảo vệ môi trường trong và ngoài lớp học sạch sẽ.</a:t>
          </a:r>
        </a:p>
        <a:p>
          <a:pPr algn="just"/>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Tích cực trong việc chăm sóc cây xanh của trường, lớp, biết giữ gìn lớp luôn xanh, sạch.</a:t>
          </a:r>
          <a:endParaRPr lang="en-US" sz="1800" b="1" dirty="0">
            <a:latin typeface="Times New Roman" panose="02020603050405020304" pitchFamily="18" charset="0"/>
            <a:cs typeface="Times New Roman" panose="02020603050405020304" pitchFamily="18" charset="0"/>
          </a:endParaRPr>
        </a:p>
      </dgm:t>
    </dgm:pt>
    <dgm:pt modelId="{3F3D7623-03F0-4259-B95E-6945E4E8EA50}" type="parTrans" cxnId="{A0B19262-E768-47E2-9CA8-BF15650AA31E}">
      <dgm:prSet/>
      <dgm:spPr/>
      <dgm:t>
        <a:bodyPr/>
        <a:lstStyle/>
        <a:p>
          <a:endParaRPr lang="en-US"/>
        </a:p>
      </dgm:t>
    </dgm:pt>
    <dgm:pt modelId="{41DAE32E-7994-4E63-9301-A89FC49378FB}" type="sibTrans" cxnId="{A0B19262-E768-47E2-9CA8-BF15650AA31E}">
      <dgm:prSet/>
      <dgm:spPr/>
      <dgm:t>
        <a:bodyPr/>
        <a:lstStyle/>
        <a:p>
          <a:endParaRPr lang="en-US"/>
        </a:p>
      </dgm:t>
    </dgm:pt>
    <dgm:pt modelId="{72343FB5-DDE2-41C9-A722-F7ECDC9E5088}">
      <dgm:prSet phldrT="[Text]" custT="1"/>
      <dgm:spPr/>
      <dgm:t>
        <a:bodyPr/>
        <a:lstStyle/>
        <a:p>
          <a:pPr algn="just"/>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Với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bản</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thân</a:t>
          </a:r>
          <a:r>
            <a:rPr lang="en-US" sz="1800" b="1" i="1" dirty="0">
              <a:latin typeface="Times New Roman" panose="02020603050405020304" pitchFamily="18" charset="0"/>
              <a:cs typeface="Times New Roman" panose="02020603050405020304" pitchFamily="18" charset="0"/>
            </a:rPr>
            <a:t>:</a:t>
          </a:r>
          <a:endParaRPr lang="en-SG" sz="1800" b="1" dirty="0">
            <a:latin typeface="Times New Roman" panose="02020603050405020304" pitchFamily="18" charset="0"/>
            <a:cs typeface="Times New Roman" panose="02020603050405020304" pitchFamily="18" charset="0"/>
          </a:endParaRPr>
        </a:p>
        <a:p>
          <a:pPr algn="just"/>
          <a:r>
            <a:rPr lang="en-US" sz="1800" b="1"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Bản</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thân</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tôi</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thấy</a:t>
          </a:r>
          <a:r>
            <a:rPr lang="nl-NL" sz="1800" b="0" dirty="0">
              <a:latin typeface="Times New Roman" panose="02020603050405020304" pitchFamily="18" charset="0"/>
              <a:cs typeface="Times New Roman" panose="02020603050405020304" pitchFamily="18" charset="0"/>
            </a:rPr>
            <a:t> vốn kiến thức của mình được nâng cao hơn do phải tích cực tìm tòi kiến thức để dạy trẻ. </a:t>
          </a:r>
          <a:r>
            <a:rPr lang="nl-NL" sz="1800" dirty="0">
              <a:latin typeface="Times New Roman" panose="02020603050405020304" pitchFamily="18" charset="0"/>
              <a:cs typeface="Times New Roman" panose="02020603050405020304" pitchFamily="18" charset="0"/>
            </a:rPr>
            <a:t>Đặc biệt là nắm được nội dung phương pháp, hình thức tổ chức của hoạt động này.</a:t>
          </a:r>
          <a:endParaRPr lang="en-SG" sz="1800" b="1" dirty="0">
            <a:latin typeface="Times New Roman" panose="02020603050405020304" pitchFamily="18" charset="0"/>
            <a:cs typeface="Times New Roman" panose="02020603050405020304" pitchFamily="18" charset="0"/>
          </a:endParaRPr>
        </a:p>
        <a:p>
          <a:pPr algn="just"/>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Nội dung được lồng ghép trong các hoạt động thật nhẹ nhàng, linh hoạt nhưng vẫn đảm bảo nội dung giáo dục bảo vệ môi trường cho trẻ. Tích cực dùng các nguyên vật liệu tái sử dụng để cùng trẻ làm các đồ chơi giúp trẻ tích cực hơn trong các hoạt động.</a:t>
          </a:r>
          <a:endParaRPr lang="en-US" sz="1800" b="1" dirty="0">
            <a:latin typeface="Times New Roman" panose="02020603050405020304" pitchFamily="18" charset="0"/>
            <a:cs typeface="Times New Roman" panose="02020603050405020304" pitchFamily="18" charset="0"/>
          </a:endParaRPr>
        </a:p>
      </dgm:t>
    </dgm:pt>
    <dgm:pt modelId="{C0F17143-50C9-47D9-BE3A-46BE5EE90173}" type="parTrans" cxnId="{B7E90735-45C2-4772-9F07-634B652C438C}">
      <dgm:prSet/>
      <dgm:spPr/>
      <dgm:t>
        <a:bodyPr/>
        <a:lstStyle/>
        <a:p>
          <a:endParaRPr lang="en-US"/>
        </a:p>
      </dgm:t>
    </dgm:pt>
    <dgm:pt modelId="{6A291945-8983-477F-BA0A-AAFD704883DE}" type="sibTrans" cxnId="{B7E90735-45C2-4772-9F07-634B652C438C}">
      <dgm:prSet/>
      <dgm:spPr/>
      <dgm:t>
        <a:bodyPr/>
        <a:lstStyle/>
        <a:p>
          <a:endParaRPr lang="en-US"/>
        </a:p>
      </dgm:t>
    </dgm:pt>
    <dgm:pt modelId="{C5CFEFA3-673D-47DB-A3CD-E458C7241837}">
      <dgm:prSet phldrT="[Text]" custT="1"/>
      <dgm:spPr/>
      <dgm:t>
        <a:bodyPr/>
        <a:lstStyle/>
        <a:p>
          <a:pPr algn="l"/>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Với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phụ</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huynh</a:t>
          </a:r>
          <a:r>
            <a:rPr lang="en-US" sz="1800" b="1" i="1" dirty="0">
              <a:latin typeface="Times New Roman" panose="02020603050405020304" pitchFamily="18" charset="0"/>
              <a:cs typeface="Times New Roman" panose="02020603050405020304" pitchFamily="18" charset="0"/>
            </a:rPr>
            <a:t>:</a:t>
          </a:r>
          <a:endParaRPr lang="en-SG" sz="1800" b="1" dirty="0">
            <a:latin typeface="Times New Roman" panose="02020603050405020304" pitchFamily="18" charset="0"/>
            <a:cs typeface="Times New Roman" panose="02020603050405020304" pitchFamily="18" charset="0"/>
          </a:endParaRPr>
        </a:p>
        <a:p>
          <a:pPr algn="just"/>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Phụ huynh rất phấn khởi yên tâm khi thấy con em mình có ý thức bảo vệ môi trường, không những ở trường mà còn cả ở trong gia đình, nơi công cộng nên đã đóng góp tranh ảnh có nội dung về môi trường rồi đến ủng hộ cây xanh</a:t>
          </a:r>
        </a:p>
        <a:p>
          <a:pPr algn="just"/>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Bản thân các bậc phụ huynh cũng ý thức cao và trách nhiệm cao hơn rất nhiều về việc bảo vệ môi trường trong và ngoài trường mầm non.</a:t>
          </a:r>
          <a:endParaRPr lang="en-US" sz="1800" b="1" dirty="0">
            <a:latin typeface="Times New Roman" panose="02020603050405020304" pitchFamily="18" charset="0"/>
            <a:cs typeface="Times New Roman" panose="02020603050405020304" pitchFamily="18" charset="0"/>
          </a:endParaRPr>
        </a:p>
      </dgm:t>
    </dgm:pt>
    <dgm:pt modelId="{FD5FD748-1E37-4081-897C-F1CECC3AF957}" type="parTrans" cxnId="{7B85E70C-7389-42B1-8575-ECDEF1515024}">
      <dgm:prSet/>
      <dgm:spPr/>
      <dgm:t>
        <a:bodyPr/>
        <a:lstStyle/>
        <a:p>
          <a:endParaRPr lang="en-US"/>
        </a:p>
      </dgm:t>
    </dgm:pt>
    <dgm:pt modelId="{818E32A0-E3A2-4239-B885-D19D1ADB966E}" type="sibTrans" cxnId="{7B85E70C-7389-42B1-8575-ECDEF1515024}">
      <dgm:prSet/>
      <dgm:spPr/>
      <dgm:t>
        <a:bodyPr/>
        <a:lstStyle/>
        <a:p>
          <a:endParaRPr lang="en-US"/>
        </a:p>
      </dgm:t>
    </dgm:pt>
    <dgm:pt modelId="{C208AF21-8C03-4F72-BBA6-8E17ABD8B66D}" type="pres">
      <dgm:prSet presAssocID="{4232217E-4A94-4609-AC02-AA0F2D0D0E8E}" presName="Name0" presStyleCnt="0">
        <dgm:presLayoutVars>
          <dgm:chMax val="7"/>
          <dgm:chPref val="7"/>
          <dgm:dir/>
        </dgm:presLayoutVars>
      </dgm:prSet>
      <dgm:spPr/>
    </dgm:pt>
    <dgm:pt modelId="{8320F8D1-AB56-4DEA-88BE-91175278CAF0}" type="pres">
      <dgm:prSet presAssocID="{4232217E-4A94-4609-AC02-AA0F2D0D0E8E}" presName="Name1" presStyleCnt="0"/>
      <dgm:spPr/>
    </dgm:pt>
    <dgm:pt modelId="{04DF2673-CF80-41FC-8F23-86A48D81665A}" type="pres">
      <dgm:prSet presAssocID="{4232217E-4A94-4609-AC02-AA0F2D0D0E8E}" presName="cycle" presStyleCnt="0"/>
      <dgm:spPr/>
    </dgm:pt>
    <dgm:pt modelId="{F9FEAC34-0BA4-425F-AADC-DD1CFCA2D564}" type="pres">
      <dgm:prSet presAssocID="{4232217E-4A94-4609-AC02-AA0F2D0D0E8E}" presName="srcNode" presStyleLbl="node1" presStyleIdx="0" presStyleCnt="3"/>
      <dgm:spPr/>
    </dgm:pt>
    <dgm:pt modelId="{88E0A667-335C-411A-8F58-B5F498BBDE7B}" type="pres">
      <dgm:prSet presAssocID="{4232217E-4A94-4609-AC02-AA0F2D0D0E8E}" presName="conn" presStyleLbl="parChTrans1D2" presStyleIdx="0" presStyleCnt="1"/>
      <dgm:spPr/>
    </dgm:pt>
    <dgm:pt modelId="{6FE6D65A-AABC-4D8B-BCDF-1F6D65A4453C}" type="pres">
      <dgm:prSet presAssocID="{4232217E-4A94-4609-AC02-AA0F2D0D0E8E}" presName="extraNode" presStyleLbl="node1" presStyleIdx="0" presStyleCnt="3"/>
      <dgm:spPr/>
    </dgm:pt>
    <dgm:pt modelId="{1062DDEF-BA4E-411B-BA32-9AF0A5E93EE4}" type="pres">
      <dgm:prSet presAssocID="{4232217E-4A94-4609-AC02-AA0F2D0D0E8E}" presName="dstNode" presStyleLbl="node1" presStyleIdx="0" presStyleCnt="3"/>
      <dgm:spPr/>
    </dgm:pt>
    <dgm:pt modelId="{BD8ADA0B-5EC8-4216-9ABA-02373B810B97}" type="pres">
      <dgm:prSet presAssocID="{F394F8FA-6C93-449B-A3A8-9AED16F98A62}" presName="text_1" presStyleLbl="node1" presStyleIdx="0" presStyleCnt="3" custScaleY="121713">
        <dgm:presLayoutVars>
          <dgm:bulletEnabled val="1"/>
        </dgm:presLayoutVars>
      </dgm:prSet>
      <dgm:spPr/>
    </dgm:pt>
    <dgm:pt modelId="{098A4BD4-875E-41BA-A4E3-ECA5CD0B915C}" type="pres">
      <dgm:prSet presAssocID="{F394F8FA-6C93-449B-A3A8-9AED16F98A62}" presName="accent_1" presStyleCnt="0"/>
      <dgm:spPr/>
    </dgm:pt>
    <dgm:pt modelId="{C4C27454-48C8-4022-AF8C-2762FF019E3B}" type="pres">
      <dgm:prSet presAssocID="{F394F8FA-6C93-449B-A3A8-9AED16F98A62}" presName="accentRepeatNode" presStyleLbl="solidFgAcc1" presStyleIdx="0" presStyleCnt="3"/>
      <dgm:spPr/>
    </dgm:pt>
    <dgm:pt modelId="{E985CFDC-9021-4460-959A-BDBA142FB4FA}" type="pres">
      <dgm:prSet presAssocID="{72343FB5-DDE2-41C9-A722-F7ECDC9E5088}" presName="text_2" presStyleLbl="node1" presStyleIdx="1" presStyleCnt="3" custScaleX="100246" custScaleY="153968" custLinFactNeighborX="-647" custLinFactNeighborY="6835">
        <dgm:presLayoutVars>
          <dgm:bulletEnabled val="1"/>
        </dgm:presLayoutVars>
      </dgm:prSet>
      <dgm:spPr/>
    </dgm:pt>
    <dgm:pt modelId="{B3700BB6-7FC1-4F11-8615-51032DCF56ED}" type="pres">
      <dgm:prSet presAssocID="{72343FB5-DDE2-41C9-A722-F7ECDC9E5088}" presName="accent_2" presStyleCnt="0"/>
      <dgm:spPr/>
    </dgm:pt>
    <dgm:pt modelId="{BCBF6537-BEBA-4A42-A096-6FE5807BABF5}" type="pres">
      <dgm:prSet presAssocID="{72343FB5-DDE2-41C9-A722-F7ECDC9E5088}" presName="accentRepeatNode" presStyleLbl="solidFgAcc1" presStyleIdx="1" presStyleCnt="3"/>
      <dgm:spPr/>
    </dgm:pt>
    <dgm:pt modelId="{36608A9E-E317-4537-9C9A-FBDF821C10C7}" type="pres">
      <dgm:prSet presAssocID="{C5CFEFA3-673D-47DB-A3CD-E458C7241837}" presName="text_3" presStyleLbl="node1" presStyleIdx="2" presStyleCnt="3" custScaleY="126277" custLinFactNeighborX="237" custLinFactNeighborY="20184">
        <dgm:presLayoutVars>
          <dgm:bulletEnabled val="1"/>
        </dgm:presLayoutVars>
      </dgm:prSet>
      <dgm:spPr/>
    </dgm:pt>
    <dgm:pt modelId="{37DC125B-CE97-4CA2-90DC-78551A80DB39}" type="pres">
      <dgm:prSet presAssocID="{C5CFEFA3-673D-47DB-A3CD-E458C7241837}" presName="accent_3" presStyleCnt="0"/>
      <dgm:spPr/>
    </dgm:pt>
    <dgm:pt modelId="{24A02EE5-D51B-4D08-BD2E-CFF4281BDBA1}" type="pres">
      <dgm:prSet presAssocID="{C5CFEFA3-673D-47DB-A3CD-E458C7241837}" presName="accentRepeatNode" presStyleLbl="solidFgAcc1" presStyleIdx="2" presStyleCnt="3" custLinFactNeighborX="-7884" custLinFactNeighborY="15168"/>
      <dgm:spPr/>
    </dgm:pt>
  </dgm:ptLst>
  <dgm:cxnLst>
    <dgm:cxn modelId="{7B85E70C-7389-42B1-8575-ECDEF1515024}" srcId="{4232217E-4A94-4609-AC02-AA0F2D0D0E8E}" destId="{C5CFEFA3-673D-47DB-A3CD-E458C7241837}" srcOrd="2" destOrd="0" parTransId="{FD5FD748-1E37-4081-897C-F1CECC3AF957}" sibTransId="{818E32A0-E3A2-4239-B885-D19D1ADB966E}"/>
    <dgm:cxn modelId="{B7E90735-45C2-4772-9F07-634B652C438C}" srcId="{4232217E-4A94-4609-AC02-AA0F2D0D0E8E}" destId="{72343FB5-DDE2-41C9-A722-F7ECDC9E5088}" srcOrd="1" destOrd="0" parTransId="{C0F17143-50C9-47D9-BE3A-46BE5EE90173}" sibTransId="{6A291945-8983-477F-BA0A-AAFD704883DE}"/>
    <dgm:cxn modelId="{A0B19262-E768-47E2-9CA8-BF15650AA31E}" srcId="{4232217E-4A94-4609-AC02-AA0F2D0D0E8E}" destId="{F394F8FA-6C93-449B-A3A8-9AED16F98A62}" srcOrd="0" destOrd="0" parTransId="{3F3D7623-03F0-4259-B95E-6945E4E8EA50}" sibTransId="{41DAE32E-7994-4E63-9301-A89FC49378FB}"/>
    <dgm:cxn modelId="{9957DD7F-D166-4A8C-BD58-D1737DC8DE3C}" type="presOf" srcId="{72343FB5-DDE2-41C9-A722-F7ECDC9E5088}" destId="{E985CFDC-9021-4460-959A-BDBA142FB4FA}" srcOrd="0" destOrd="0" presId="urn:microsoft.com/office/officeart/2008/layout/VerticalCurvedList"/>
    <dgm:cxn modelId="{31CCBB9C-D520-4393-AC7A-D753E0B38EFF}" type="presOf" srcId="{41DAE32E-7994-4E63-9301-A89FC49378FB}" destId="{88E0A667-335C-411A-8F58-B5F498BBDE7B}" srcOrd="0" destOrd="0" presId="urn:microsoft.com/office/officeart/2008/layout/VerticalCurvedList"/>
    <dgm:cxn modelId="{AE120EB9-ADC5-4621-83AE-EB1ADA4D5F7A}" type="presOf" srcId="{F394F8FA-6C93-449B-A3A8-9AED16F98A62}" destId="{BD8ADA0B-5EC8-4216-9ABA-02373B810B97}" srcOrd="0" destOrd="0" presId="urn:microsoft.com/office/officeart/2008/layout/VerticalCurvedList"/>
    <dgm:cxn modelId="{4196AACA-4665-48DE-AD56-2BCB46041D8F}" type="presOf" srcId="{C5CFEFA3-673D-47DB-A3CD-E458C7241837}" destId="{36608A9E-E317-4537-9C9A-FBDF821C10C7}" srcOrd="0" destOrd="0" presId="urn:microsoft.com/office/officeart/2008/layout/VerticalCurvedList"/>
    <dgm:cxn modelId="{7D8635D1-F253-4E8E-99E7-EDAC2E245619}" type="presOf" srcId="{4232217E-4A94-4609-AC02-AA0F2D0D0E8E}" destId="{C208AF21-8C03-4F72-BBA6-8E17ABD8B66D}" srcOrd="0" destOrd="0" presId="urn:microsoft.com/office/officeart/2008/layout/VerticalCurvedList"/>
    <dgm:cxn modelId="{C8AB3AEE-2ACE-459F-8E61-99B4DFB78BF6}" type="presParOf" srcId="{C208AF21-8C03-4F72-BBA6-8E17ABD8B66D}" destId="{8320F8D1-AB56-4DEA-88BE-91175278CAF0}" srcOrd="0" destOrd="0" presId="urn:microsoft.com/office/officeart/2008/layout/VerticalCurvedList"/>
    <dgm:cxn modelId="{25CE401F-33F2-4C73-9CC9-9174631BB76A}" type="presParOf" srcId="{8320F8D1-AB56-4DEA-88BE-91175278CAF0}" destId="{04DF2673-CF80-41FC-8F23-86A48D81665A}" srcOrd="0" destOrd="0" presId="urn:microsoft.com/office/officeart/2008/layout/VerticalCurvedList"/>
    <dgm:cxn modelId="{0E7019C8-B432-4F7E-8146-F978DFAB2871}" type="presParOf" srcId="{04DF2673-CF80-41FC-8F23-86A48D81665A}" destId="{F9FEAC34-0BA4-425F-AADC-DD1CFCA2D564}" srcOrd="0" destOrd="0" presId="urn:microsoft.com/office/officeart/2008/layout/VerticalCurvedList"/>
    <dgm:cxn modelId="{9F3D7DEB-44C1-420A-8C7C-3DDA9419DA39}" type="presParOf" srcId="{04DF2673-CF80-41FC-8F23-86A48D81665A}" destId="{88E0A667-335C-411A-8F58-B5F498BBDE7B}" srcOrd="1" destOrd="0" presId="urn:microsoft.com/office/officeart/2008/layout/VerticalCurvedList"/>
    <dgm:cxn modelId="{9E2C6E76-114E-4C69-B4AA-4D73FE83E790}" type="presParOf" srcId="{04DF2673-CF80-41FC-8F23-86A48D81665A}" destId="{6FE6D65A-AABC-4D8B-BCDF-1F6D65A4453C}" srcOrd="2" destOrd="0" presId="urn:microsoft.com/office/officeart/2008/layout/VerticalCurvedList"/>
    <dgm:cxn modelId="{B054D6FA-1083-4C93-BFE6-7CE685E7C9C8}" type="presParOf" srcId="{04DF2673-CF80-41FC-8F23-86A48D81665A}" destId="{1062DDEF-BA4E-411B-BA32-9AF0A5E93EE4}" srcOrd="3" destOrd="0" presId="urn:microsoft.com/office/officeart/2008/layout/VerticalCurvedList"/>
    <dgm:cxn modelId="{57C411E9-B7E1-45EA-9767-FBE400FF912A}" type="presParOf" srcId="{8320F8D1-AB56-4DEA-88BE-91175278CAF0}" destId="{BD8ADA0B-5EC8-4216-9ABA-02373B810B97}" srcOrd="1" destOrd="0" presId="urn:microsoft.com/office/officeart/2008/layout/VerticalCurvedList"/>
    <dgm:cxn modelId="{43A9368D-64CE-478C-9E64-BA65187893E2}" type="presParOf" srcId="{8320F8D1-AB56-4DEA-88BE-91175278CAF0}" destId="{098A4BD4-875E-41BA-A4E3-ECA5CD0B915C}" srcOrd="2" destOrd="0" presId="urn:microsoft.com/office/officeart/2008/layout/VerticalCurvedList"/>
    <dgm:cxn modelId="{9B570284-43D7-43A6-9456-B54EF79AD59F}" type="presParOf" srcId="{098A4BD4-875E-41BA-A4E3-ECA5CD0B915C}" destId="{C4C27454-48C8-4022-AF8C-2762FF019E3B}" srcOrd="0" destOrd="0" presId="urn:microsoft.com/office/officeart/2008/layout/VerticalCurvedList"/>
    <dgm:cxn modelId="{E86117C1-CFC0-474E-BAEB-6289EDAB12CC}" type="presParOf" srcId="{8320F8D1-AB56-4DEA-88BE-91175278CAF0}" destId="{E985CFDC-9021-4460-959A-BDBA142FB4FA}" srcOrd="3" destOrd="0" presId="urn:microsoft.com/office/officeart/2008/layout/VerticalCurvedList"/>
    <dgm:cxn modelId="{9A254096-8800-465B-8E69-63BF4A2855BA}" type="presParOf" srcId="{8320F8D1-AB56-4DEA-88BE-91175278CAF0}" destId="{B3700BB6-7FC1-4F11-8615-51032DCF56ED}" srcOrd="4" destOrd="0" presId="urn:microsoft.com/office/officeart/2008/layout/VerticalCurvedList"/>
    <dgm:cxn modelId="{8F8C58C8-5E31-4AF4-A991-EB1F97AB3A24}" type="presParOf" srcId="{B3700BB6-7FC1-4F11-8615-51032DCF56ED}" destId="{BCBF6537-BEBA-4A42-A096-6FE5807BABF5}" srcOrd="0" destOrd="0" presId="urn:microsoft.com/office/officeart/2008/layout/VerticalCurvedList"/>
    <dgm:cxn modelId="{EC3BBBFB-F084-4B65-8DED-9EB8B3E110BB}" type="presParOf" srcId="{8320F8D1-AB56-4DEA-88BE-91175278CAF0}" destId="{36608A9E-E317-4537-9C9A-FBDF821C10C7}" srcOrd="5" destOrd="0" presId="urn:microsoft.com/office/officeart/2008/layout/VerticalCurvedList"/>
    <dgm:cxn modelId="{D193B908-CFD9-4A81-A10B-DA9B4EA48319}" type="presParOf" srcId="{8320F8D1-AB56-4DEA-88BE-91175278CAF0}" destId="{37DC125B-CE97-4CA2-90DC-78551A80DB39}" srcOrd="6" destOrd="0" presId="urn:microsoft.com/office/officeart/2008/layout/VerticalCurvedList"/>
    <dgm:cxn modelId="{9A1E8FFF-BF48-4E09-A60D-173802CA82BF}" type="presParOf" srcId="{37DC125B-CE97-4CA2-90DC-78551A80DB39}" destId="{24A02EE5-D51B-4D08-BD2E-CFF4281BDBA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898DE-793A-446D-982A-0EF5CC6814D8}" type="doc">
      <dgm:prSet loTypeId="urn:microsoft.com/office/officeart/2005/8/layout/vProcess5" loCatId="process" qsTypeId="urn:microsoft.com/office/officeart/2005/8/quickstyle/simple3" qsCatId="simple" csTypeId="urn:microsoft.com/office/officeart/2005/8/colors/colorful2" csCatId="colorful" phldr="1"/>
      <dgm:spPr/>
    </dgm:pt>
    <dgm:pt modelId="{D0036B0D-1E8C-4433-8895-1A6C2A2F898A}">
      <dgm:prSet phldrT="[Text]" custT="1"/>
      <dgm:spPr/>
      <dgm:t>
        <a:bodyPr/>
        <a:lstStyle/>
        <a:p>
          <a:pPr algn="just"/>
          <a:r>
            <a:rPr lang="nl-NL" sz="1800" dirty="0">
              <a:latin typeface="Times New Roman" panose="02020603050405020304" pitchFamily="18" charset="0"/>
              <a:cs typeface="Times New Roman" panose="02020603050405020304" pitchFamily="18" charset="0"/>
            </a:rPr>
            <a:t>- Giáo viên thực sự yêu nghề, mến trẻ, có năng lực sư phạm hiểu rõ tầm quan trọng của việc bảo vệ môi trường. Có sự hiểu biết có kỹ năng phương pháp dạy trẻ bảo vệ môi trường</a:t>
          </a:r>
          <a:endParaRPr lang="en-US" sz="1800" b="1" dirty="0">
            <a:latin typeface="Times New Roman" panose="02020603050405020304" pitchFamily="18" charset="0"/>
            <a:cs typeface="Times New Roman" panose="02020603050405020304" pitchFamily="18" charset="0"/>
          </a:endParaRPr>
        </a:p>
      </dgm:t>
    </dgm:pt>
    <dgm:pt modelId="{A69DB6F8-4423-4FE0-A189-EB2C5840AC21}" type="parTrans" cxnId="{DC1FE850-351B-4AF2-BC59-2D1B138F39D6}">
      <dgm:prSet/>
      <dgm:spPr/>
      <dgm:t>
        <a:bodyPr/>
        <a:lstStyle/>
        <a:p>
          <a:endParaRPr lang="en-US"/>
        </a:p>
      </dgm:t>
    </dgm:pt>
    <dgm:pt modelId="{F56D6F59-60C0-4043-9148-99F96FE23733}" type="sibTrans" cxnId="{DC1FE850-351B-4AF2-BC59-2D1B138F39D6}">
      <dgm:prSet/>
      <dgm:spPr/>
      <dgm:t>
        <a:bodyPr/>
        <a:lstStyle/>
        <a:p>
          <a:endParaRPr lang="en-US"/>
        </a:p>
      </dgm:t>
    </dgm:pt>
    <dgm:pt modelId="{C96598B7-1664-40D5-A44D-523F469AEE2F}">
      <dgm:prSet phldrT="[Text]"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Bản thân luôn tìm tòi sáng tạo trong phương pháp dạy trẻ giúp trẻ tiếp thu và thực hiện một cách tích cực nhất. Sử dụng các hình thức phương pháp giáo dục bảo vệ môi trường cho trẻ giúp trẻ có những hiểu biết ban đầu về môi trường sống của bản thân nói riêng và bản thân nói chung</a:t>
          </a:r>
          <a:endParaRPr lang="en-US" sz="1600" dirty="0">
            <a:latin typeface="Times New Roman" panose="02020603050405020304" pitchFamily="18" charset="0"/>
            <a:cs typeface="Times New Roman" panose="02020603050405020304" pitchFamily="18" charset="0"/>
          </a:endParaRPr>
        </a:p>
      </dgm:t>
    </dgm:pt>
    <dgm:pt modelId="{EFDE951E-1A0B-4BBF-A9A3-E8197BB35BD5}" type="parTrans" cxnId="{0687F968-1CCB-4401-AEE8-F08BD60D6463}">
      <dgm:prSet/>
      <dgm:spPr/>
      <dgm:t>
        <a:bodyPr/>
        <a:lstStyle/>
        <a:p>
          <a:endParaRPr lang="en-US"/>
        </a:p>
      </dgm:t>
    </dgm:pt>
    <dgm:pt modelId="{ED03281C-945B-41D1-B32B-0C80E2B1C2EA}" type="sibTrans" cxnId="{0687F968-1CCB-4401-AEE8-F08BD60D6463}">
      <dgm:prSet/>
      <dgm:spPr/>
      <dgm:t>
        <a:bodyPr/>
        <a:lstStyle/>
        <a:p>
          <a:endParaRPr lang="en-US"/>
        </a:p>
      </dgm:t>
    </dgm:pt>
    <dgm:pt modelId="{5B1A4F63-7CF6-4981-A5FA-6271FBFA38D3}">
      <dgm:prSet phldrT="[Text]" custT="1"/>
      <dgm:spPr/>
      <dgm:t>
        <a:bodyPr/>
        <a:lstStyle/>
        <a:p>
          <a:pPr algn="just"/>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Hãy để trẻ tự bày, tự chơi với các sản phẩm của mình trong hoạt động góc và hướng dẫn trẻ dọn dẹp sau khi thực hiện xong</a:t>
          </a:r>
          <a:endParaRPr lang="en-US" sz="1800" b="1" dirty="0">
            <a:latin typeface="Times New Roman" panose="02020603050405020304" pitchFamily="18" charset="0"/>
            <a:cs typeface="Times New Roman" panose="02020603050405020304" pitchFamily="18" charset="0"/>
          </a:endParaRPr>
        </a:p>
      </dgm:t>
    </dgm:pt>
    <dgm:pt modelId="{67945376-B501-41C5-9C21-BB3EB651F4AE}" type="parTrans" cxnId="{33AD13AC-A52A-4B7B-99D3-D4CD642D2AB7}">
      <dgm:prSet/>
      <dgm:spPr/>
      <dgm:t>
        <a:bodyPr/>
        <a:lstStyle/>
        <a:p>
          <a:endParaRPr lang="en-US"/>
        </a:p>
      </dgm:t>
    </dgm:pt>
    <dgm:pt modelId="{6C1081CD-7C6B-497D-8E23-C831EA1F1BF3}" type="sibTrans" cxnId="{33AD13AC-A52A-4B7B-99D3-D4CD642D2AB7}">
      <dgm:prSet/>
      <dgm:spPr/>
      <dgm:t>
        <a:bodyPr/>
        <a:lstStyle/>
        <a:p>
          <a:endParaRPr lang="en-US"/>
        </a:p>
      </dgm:t>
    </dgm:pt>
    <dgm:pt modelId="{3E6B9806-A3D9-4286-B743-F82B7866FB2E}">
      <dgm:prSet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Giáo dục bảo vệ môi trường tích hợp ở các nội dung giáo dục.</a:t>
          </a:r>
          <a:endParaRPr lang="en-SG" sz="1600" dirty="0">
            <a:latin typeface="Times New Roman" panose="02020603050405020304" pitchFamily="18" charset="0"/>
            <a:cs typeface="Times New Roman" panose="02020603050405020304" pitchFamily="18" charset="0"/>
          </a:endParaRPr>
        </a:p>
      </dgm:t>
    </dgm:pt>
    <dgm:pt modelId="{434E9CD7-A1F7-437B-BF2B-B6412FF4E3DA}" type="parTrans" cxnId="{518B7CEB-B9A2-47E1-AF7A-351B05F24818}">
      <dgm:prSet/>
      <dgm:spPr/>
      <dgm:t>
        <a:bodyPr/>
        <a:lstStyle/>
        <a:p>
          <a:endParaRPr lang="en-US"/>
        </a:p>
      </dgm:t>
    </dgm:pt>
    <dgm:pt modelId="{C29C1BD7-D52D-40B8-8BB0-ADE952244FC0}" type="sibTrans" cxnId="{518B7CEB-B9A2-47E1-AF7A-351B05F24818}">
      <dgm:prSet/>
      <dgm:spPr/>
      <dgm:t>
        <a:bodyPr/>
        <a:lstStyle/>
        <a:p>
          <a:endParaRPr lang="en-US"/>
        </a:p>
      </dgm:t>
    </dgm:pt>
    <dgm:pt modelId="{0E368F22-7630-410D-AB6F-CE886F1E56B6}" type="pres">
      <dgm:prSet presAssocID="{0CB898DE-793A-446D-982A-0EF5CC6814D8}" presName="outerComposite" presStyleCnt="0">
        <dgm:presLayoutVars>
          <dgm:chMax val="5"/>
          <dgm:dir/>
          <dgm:resizeHandles val="exact"/>
        </dgm:presLayoutVars>
      </dgm:prSet>
      <dgm:spPr/>
    </dgm:pt>
    <dgm:pt modelId="{DFB3E476-1B14-421B-9D5C-BF2340B8F768}" type="pres">
      <dgm:prSet presAssocID="{0CB898DE-793A-446D-982A-0EF5CC6814D8}" presName="dummyMaxCanvas" presStyleCnt="0">
        <dgm:presLayoutVars/>
      </dgm:prSet>
      <dgm:spPr/>
    </dgm:pt>
    <dgm:pt modelId="{375F78B9-0F5F-4612-A168-2439D2304116}" type="pres">
      <dgm:prSet presAssocID="{0CB898DE-793A-446D-982A-0EF5CC6814D8}" presName="FourNodes_1" presStyleLbl="node1" presStyleIdx="0" presStyleCnt="4">
        <dgm:presLayoutVars>
          <dgm:bulletEnabled val="1"/>
        </dgm:presLayoutVars>
      </dgm:prSet>
      <dgm:spPr/>
    </dgm:pt>
    <dgm:pt modelId="{A1AEC79E-053B-4014-8956-7F9AB36071F5}" type="pres">
      <dgm:prSet presAssocID="{0CB898DE-793A-446D-982A-0EF5CC6814D8}" presName="FourNodes_2" presStyleLbl="node1" presStyleIdx="1" presStyleCnt="4" custScaleY="125594" custLinFactNeighborX="122" custLinFactNeighborY="8933">
        <dgm:presLayoutVars>
          <dgm:bulletEnabled val="1"/>
        </dgm:presLayoutVars>
      </dgm:prSet>
      <dgm:spPr/>
    </dgm:pt>
    <dgm:pt modelId="{3E8A15A5-B1EB-47C6-8B8F-B931D36EEB51}" type="pres">
      <dgm:prSet presAssocID="{0CB898DE-793A-446D-982A-0EF5CC6814D8}" presName="FourNodes_3" presStyleLbl="node1" presStyleIdx="2" presStyleCnt="4" custLinFactNeighborX="230" custLinFactNeighborY="10557">
        <dgm:presLayoutVars>
          <dgm:bulletEnabled val="1"/>
        </dgm:presLayoutVars>
      </dgm:prSet>
      <dgm:spPr/>
    </dgm:pt>
    <dgm:pt modelId="{BC9BD57F-1C69-40AB-B9EF-0266D0C1E59D}" type="pres">
      <dgm:prSet presAssocID="{0CB898DE-793A-446D-982A-0EF5CC6814D8}" presName="FourNodes_4" presStyleLbl="node1" presStyleIdx="3" presStyleCnt="4">
        <dgm:presLayoutVars>
          <dgm:bulletEnabled val="1"/>
        </dgm:presLayoutVars>
      </dgm:prSet>
      <dgm:spPr/>
    </dgm:pt>
    <dgm:pt modelId="{78658D66-04C7-494D-9824-9C29644B3B24}" type="pres">
      <dgm:prSet presAssocID="{0CB898DE-793A-446D-982A-0EF5CC6814D8}" presName="FourConn_1-2" presStyleLbl="fgAccFollowNode1" presStyleIdx="0" presStyleCnt="3">
        <dgm:presLayoutVars>
          <dgm:bulletEnabled val="1"/>
        </dgm:presLayoutVars>
      </dgm:prSet>
      <dgm:spPr/>
    </dgm:pt>
    <dgm:pt modelId="{08236115-30B3-4D7B-98C3-14DA540EC4DA}" type="pres">
      <dgm:prSet presAssocID="{0CB898DE-793A-446D-982A-0EF5CC6814D8}" presName="FourConn_2-3" presStyleLbl="fgAccFollowNode1" presStyleIdx="1" presStyleCnt="3">
        <dgm:presLayoutVars>
          <dgm:bulletEnabled val="1"/>
        </dgm:presLayoutVars>
      </dgm:prSet>
      <dgm:spPr/>
    </dgm:pt>
    <dgm:pt modelId="{BE2E8562-B3C3-4016-B8D4-98A64EBAE5C6}" type="pres">
      <dgm:prSet presAssocID="{0CB898DE-793A-446D-982A-0EF5CC6814D8}" presName="FourConn_3-4" presStyleLbl="fgAccFollowNode1" presStyleIdx="2" presStyleCnt="3">
        <dgm:presLayoutVars>
          <dgm:bulletEnabled val="1"/>
        </dgm:presLayoutVars>
      </dgm:prSet>
      <dgm:spPr/>
    </dgm:pt>
    <dgm:pt modelId="{DF03322D-E2C0-4553-A502-83ED04703909}" type="pres">
      <dgm:prSet presAssocID="{0CB898DE-793A-446D-982A-0EF5CC6814D8}" presName="FourNodes_1_text" presStyleLbl="node1" presStyleIdx="3" presStyleCnt="4">
        <dgm:presLayoutVars>
          <dgm:bulletEnabled val="1"/>
        </dgm:presLayoutVars>
      </dgm:prSet>
      <dgm:spPr/>
    </dgm:pt>
    <dgm:pt modelId="{2CBC6824-FA6D-4166-83E7-69BCD6729A02}" type="pres">
      <dgm:prSet presAssocID="{0CB898DE-793A-446D-982A-0EF5CC6814D8}" presName="FourNodes_2_text" presStyleLbl="node1" presStyleIdx="3" presStyleCnt="4">
        <dgm:presLayoutVars>
          <dgm:bulletEnabled val="1"/>
        </dgm:presLayoutVars>
      </dgm:prSet>
      <dgm:spPr/>
    </dgm:pt>
    <dgm:pt modelId="{0E6BF9AA-0A8B-47C5-ABA4-CE153DB058F2}" type="pres">
      <dgm:prSet presAssocID="{0CB898DE-793A-446D-982A-0EF5CC6814D8}" presName="FourNodes_3_text" presStyleLbl="node1" presStyleIdx="3" presStyleCnt="4">
        <dgm:presLayoutVars>
          <dgm:bulletEnabled val="1"/>
        </dgm:presLayoutVars>
      </dgm:prSet>
      <dgm:spPr/>
    </dgm:pt>
    <dgm:pt modelId="{2C4D2BDD-CE32-4380-96B4-8A28237C93D0}" type="pres">
      <dgm:prSet presAssocID="{0CB898DE-793A-446D-982A-0EF5CC6814D8}" presName="FourNodes_4_text" presStyleLbl="node1" presStyleIdx="3" presStyleCnt="4">
        <dgm:presLayoutVars>
          <dgm:bulletEnabled val="1"/>
        </dgm:presLayoutVars>
      </dgm:prSet>
      <dgm:spPr/>
    </dgm:pt>
  </dgm:ptLst>
  <dgm:cxnLst>
    <dgm:cxn modelId="{4C25B51A-8251-4658-8A49-FE228105B552}" type="presOf" srcId="{5B1A4F63-7CF6-4981-A5FA-6271FBFA38D3}" destId="{2C4D2BDD-CE32-4380-96B4-8A28237C93D0}" srcOrd="1" destOrd="0" presId="urn:microsoft.com/office/officeart/2005/8/layout/vProcess5"/>
    <dgm:cxn modelId="{27836238-1D3D-41BA-9900-66EFCDDCA22B}" type="presOf" srcId="{C96598B7-1664-40D5-A44D-523F469AEE2F}" destId="{A1AEC79E-053B-4014-8956-7F9AB36071F5}" srcOrd="0" destOrd="0" presId="urn:microsoft.com/office/officeart/2005/8/layout/vProcess5"/>
    <dgm:cxn modelId="{6FAE625D-4DA5-47E4-9E3E-BB98BD1EDF44}" type="presOf" srcId="{3E6B9806-A3D9-4286-B743-F82B7866FB2E}" destId="{0E6BF9AA-0A8B-47C5-ABA4-CE153DB058F2}" srcOrd="1" destOrd="0" presId="urn:microsoft.com/office/officeart/2005/8/layout/vProcess5"/>
    <dgm:cxn modelId="{B0F7F063-073C-408F-83D7-85F5A0C89428}" type="presOf" srcId="{C29C1BD7-D52D-40B8-8BB0-ADE952244FC0}" destId="{BE2E8562-B3C3-4016-B8D4-98A64EBAE5C6}" srcOrd="0" destOrd="0" presId="urn:microsoft.com/office/officeart/2005/8/layout/vProcess5"/>
    <dgm:cxn modelId="{47CD3D46-0FEC-4098-B99A-7172FACB186C}" type="presOf" srcId="{3E6B9806-A3D9-4286-B743-F82B7866FB2E}" destId="{3E8A15A5-B1EB-47C6-8B8F-B931D36EEB51}" srcOrd="0" destOrd="0" presId="urn:microsoft.com/office/officeart/2005/8/layout/vProcess5"/>
    <dgm:cxn modelId="{0687F968-1CCB-4401-AEE8-F08BD60D6463}" srcId="{0CB898DE-793A-446D-982A-0EF5CC6814D8}" destId="{C96598B7-1664-40D5-A44D-523F469AEE2F}" srcOrd="1" destOrd="0" parTransId="{EFDE951E-1A0B-4BBF-A9A3-E8197BB35BD5}" sibTransId="{ED03281C-945B-41D1-B32B-0C80E2B1C2EA}"/>
    <dgm:cxn modelId="{DC1FE850-351B-4AF2-BC59-2D1B138F39D6}" srcId="{0CB898DE-793A-446D-982A-0EF5CC6814D8}" destId="{D0036B0D-1E8C-4433-8895-1A6C2A2F898A}" srcOrd="0" destOrd="0" parTransId="{A69DB6F8-4423-4FE0-A189-EB2C5840AC21}" sibTransId="{F56D6F59-60C0-4043-9148-99F96FE23733}"/>
    <dgm:cxn modelId="{8E7E8354-BA90-4F32-99D9-E6AAADD6A499}" type="presOf" srcId="{5B1A4F63-7CF6-4981-A5FA-6271FBFA38D3}" destId="{BC9BD57F-1C69-40AB-B9EF-0266D0C1E59D}" srcOrd="0" destOrd="0" presId="urn:microsoft.com/office/officeart/2005/8/layout/vProcess5"/>
    <dgm:cxn modelId="{C9C8C888-88DA-4EAA-81A2-AE49F56BAD60}" type="presOf" srcId="{F56D6F59-60C0-4043-9148-99F96FE23733}" destId="{78658D66-04C7-494D-9824-9C29644B3B24}" srcOrd="0" destOrd="0" presId="urn:microsoft.com/office/officeart/2005/8/layout/vProcess5"/>
    <dgm:cxn modelId="{758701A6-DCA3-4255-8896-F8B68DDD4DE4}" type="presOf" srcId="{C96598B7-1664-40D5-A44D-523F469AEE2F}" destId="{2CBC6824-FA6D-4166-83E7-69BCD6729A02}" srcOrd="1" destOrd="0" presId="urn:microsoft.com/office/officeart/2005/8/layout/vProcess5"/>
    <dgm:cxn modelId="{33AD13AC-A52A-4B7B-99D3-D4CD642D2AB7}" srcId="{0CB898DE-793A-446D-982A-0EF5CC6814D8}" destId="{5B1A4F63-7CF6-4981-A5FA-6271FBFA38D3}" srcOrd="3" destOrd="0" parTransId="{67945376-B501-41C5-9C21-BB3EB651F4AE}" sibTransId="{6C1081CD-7C6B-497D-8E23-C831EA1F1BF3}"/>
    <dgm:cxn modelId="{A4C461B2-0C64-4B84-A210-0D748F8C1019}" type="presOf" srcId="{D0036B0D-1E8C-4433-8895-1A6C2A2F898A}" destId="{375F78B9-0F5F-4612-A168-2439D2304116}" srcOrd="0" destOrd="0" presId="urn:microsoft.com/office/officeart/2005/8/layout/vProcess5"/>
    <dgm:cxn modelId="{7C937CD3-DBEB-48DD-970D-EE3136740F26}" type="presOf" srcId="{0CB898DE-793A-446D-982A-0EF5CC6814D8}" destId="{0E368F22-7630-410D-AB6F-CE886F1E56B6}" srcOrd="0" destOrd="0" presId="urn:microsoft.com/office/officeart/2005/8/layout/vProcess5"/>
    <dgm:cxn modelId="{3DD4F9DC-5043-4416-ABE4-24286D7E9426}" type="presOf" srcId="{ED03281C-945B-41D1-B32B-0C80E2B1C2EA}" destId="{08236115-30B3-4D7B-98C3-14DA540EC4DA}" srcOrd="0" destOrd="0" presId="urn:microsoft.com/office/officeart/2005/8/layout/vProcess5"/>
    <dgm:cxn modelId="{518B7CEB-B9A2-47E1-AF7A-351B05F24818}" srcId="{0CB898DE-793A-446D-982A-0EF5CC6814D8}" destId="{3E6B9806-A3D9-4286-B743-F82B7866FB2E}" srcOrd="2" destOrd="0" parTransId="{434E9CD7-A1F7-437B-BF2B-B6412FF4E3DA}" sibTransId="{C29C1BD7-D52D-40B8-8BB0-ADE952244FC0}"/>
    <dgm:cxn modelId="{5DAC36F0-DE3F-4A8A-8E3C-5E96C14039B8}" type="presOf" srcId="{D0036B0D-1E8C-4433-8895-1A6C2A2F898A}" destId="{DF03322D-E2C0-4553-A502-83ED04703909}" srcOrd="1" destOrd="0" presId="urn:microsoft.com/office/officeart/2005/8/layout/vProcess5"/>
    <dgm:cxn modelId="{5945582D-1703-4E2B-B3D9-95E99BE078AD}" type="presParOf" srcId="{0E368F22-7630-410D-AB6F-CE886F1E56B6}" destId="{DFB3E476-1B14-421B-9D5C-BF2340B8F768}" srcOrd="0" destOrd="0" presId="urn:microsoft.com/office/officeart/2005/8/layout/vProcess5"/>
    <dgm:cxn modelId="{01428C52-47EB-4223-9F08-D5EFDE449DC1}" type="presParOf" srcId="{0E368F22-7630-410D-AB6F-CE886F1E56B6}" destId="{375F78B9-0F5F-4612-A168-2439D2304116}" srcOrd="1" destOrd="0" presId="urn:microsoft.com/office/officeart/2005/8/layout/vProcess5"/>
    <dgm:cxn modelId="{168E6655-DA6B-442E-AD3C-F1CA7C515898}" type="presParOf" srcId="{0E368F22-7630-410D-AB6F-CE886F1E56B6}" destId="{A1AEC79E-053B-4014-8956-7F9AB36071F5}" srcOrd="2" destOrd="0" presId="urn:microsoft.com/office/officeart/2005/8/layout/vProcess5"/>
    <dgm:cxn modelId="{554ACE2A-7D31-4787-ADFA-9F7E4A11D7DA}" type="presParOf" srcId="{0E368F22-7630-410D-AB6F-CE886F1E56B6}" destId="{3E8A15A5-B1EB-47C6-8B8F-B931D36EEB51}" srcOrd="3" destOrd="0" presId="urn:microsoft.com/office/officeart/2005/8/layout/vProcess5"/>
    <dgm:cxn modelId="{A3D217F4-E50F-45DF-8917-A4562E0F439F}" type="presParOf" srcId="{0E368F22-7630-410D-AB6F-CE886F1E56B6}" destId="{BC9BD57F-1C69-40AB-B9EF-0266D0C1E59D}" srcOrd="4" destOrd="0" presId="urn:microsoft.com/office/officeart/2005/8/layout/vProcess5"/>
    <dgm:cxn modelId="{1396CFB7-6A0B-4BE0-8708-A2E23EFE8DA3}" type="presParOf" srcId="{0E368F22-7630-410D-AB6F-CE886F1E56B6}" destId="{78658D66-04C7-494D-9824-9C29644B3B24}" srcOrd="5" destOrd="0" presId="urn:microsoft.com/office/officeart/2005/8/layout/vProcess5"/>
    <dgm:cxn modelId="{622566A6-FBE0-4E99-BB42-2DC1511AD9AD}" type="presParOf" srcId="{0E368F22-7630-410D-AB6F-CE886F1E56B6}" destId="{08236115-30B3-4D7B-98C3-14DA540EC4DA}" srcOrd="6" destOrd="0" presId="urn:microsoft.com/office/officeart/2005/8/layout/vProcess5"/>
    <dgm:cxn modelId="{89012E05-B865-42A4-AC07-160CABD0E55D}" type="presParOf" srcId="{0E368F22-7630-410D-AB6F-CE886F1E56B6}" destId="{BE2E8562-B3C3-4016-B8D4-98A64EBAE5C6}" srcOrd="7" destOrd="0" presId="urn:microsoft.com/office/officeart/2005/8/layout/vProcess5"/>
    <dgm:cxn modelId="{D9B04257-C518-4DB9-AC52-29E352ABAD24}" type="presParOf" srcId="{0E368F22-7630-410D-AB6F-CE886F1E56B6}" destId="{DF03322D-E2C0-4553-A502-83ED04703909}" srcOrd="8" destOrd="0" presId="urn:microsoft.com/office/officeart/2005/8/layout/vProcess5"/>
    <dgm:cxn modelId="{5C697C95-A648-4F0E-8427-60FC70064D31}" type="presParOf" srcId="{0E368F22-7630-410D-AB6F-CE886F1E56B6}" destId="{2CBC6824-FA6D-4166-83E7-69BCD6729A02}" srcOrd="9" destOrd="0" presId="urn:microsoft.com/office/officeart/2005/8/layout/vProcess5"/>
    <dgm:cxn modelId="{1B05A72F-32D5-4350-9AF6-611078013F75}" type="presParOf" srcId="{0E368F22-7630-410D-AB6F-CE886F1E56B6}" destId="{0E6BF9AA-0A8B-47C5-ABA4-CE153DB058F2}" srcOrd="10" destOrd="0" presId="urn:microsoft.com/office/officeart/2005/8/layout/vProcess5"/>
    <dgm:cxn modelId="{74363458-A0C9-4F25-B414-47D9F213781F}" type="presParOf" srcId="{0E368F22-7630-410D-AB6F-CE886F1E56B6}" destId="{2C4D2BDD-CE32-4380-96B4-8A28237C93D0}"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B898DE-793A-446D-982A-0EF5CC6814D8}" type="doc">
      <dgm:prSet loTypeId="urn:microsoft.com/office/officeart/2005/8/layout/vProcess5" loCatId="process" qsTypeId="urn:microsoft.com/office/officeart/2005/8/quickstyle/simple3" qsCatId="simple" csTypeId="urn:microsoft.com/office/officeart/2005/8/colors/colorful2" csCatId="colorful" phldr="1"/>
      <dgm:spPr/>
    </dgm:pt>
    <dgm:pt modelId="{D0036B0D-1E8C-4433-8895-1A6C2A2F898A}">
      <dgm:prSet phldrT="[Text]" custT="1"/>
      <dgm:spPr/>
      <dgm:t>
        <a:bodyPr/>
        <a:lstStyle/>
        <a:p>
          <a:pPr algn="just"/>
          <a:r>
            <a:rPr lang="nl-NL" sz="1800" dirty="0">
              <a:latin typeface="Times New Roman" panose="02020603050405020304" pitchFamily="18" charset="0"/>
              <a:cs typeface="Times New Roman" panose="02020603050405020304" pitchFamily="18" charset="0"/>
            </a:rPr>
            <a:t>- Phòng giáo dục và đào tạo tiếp tục tổ chức cho giáo viên tham gia tập huấn, hội thảo, kiến tập về các chuyên đề về giáo dục bảo vệ môi trường.</a:t>
          </a:r>
          <a:endParaRPr lang="en-US" sz="1800" b="1" dirty="0">
            <a:latin typeface="Times New Roman" panose="02020603050405020304" pitchFamily="18" charset="0"/>
            <a:cs typeface="Times New Roman" panose="02020603050405020304" pitchFamily="18" charset="0"/>
          </a:endParaRPr>
        </a:p>
      </dgm:t>
    </dgm:pt>
    <dgm:pt modelId="{A69DB6F8-4423-4FE0-A189-EB2C5840AC21}" type="parTrans" cxnId="{DC1FE850-351B-4AF2-BC59-2D1B138F39D6}">
      <dgm:prSet/>
      <dgm:spPr/>
      <dgm:t>
        <a:bodyPr/>
        <a:lstStyle/>
        <a:p>
          <a:endParaRPr lang="en-US"/>
        </a:p>
      </dgm:t>
    </dgm:pt>
    <dgm:pt modelId="{F56D6F59-60C0-4043-9148-99F96FE23733}" type="sibTrans" cxnId="{DC1FE850-351B-4AF2-BC59-2D1B138F39D6}">
      <dgm:prSet/>
      <dgm:spPr/>
      <dgm:t>
        <a:bodyPr/>
        <a:lstStyle/>
        <a:p>
          <a:endParaRPr lang="en-US"/>
        </a:p>
      </dgm:t>
    </dgm:pt>
    <dgm:pt modelId="{C96598B7-1664-40D5-A44D-523F469AEE2F}">
      <dgm:prSet phldrT="[Text]"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Nhà trường tiếp tục tạo điều kiện cho đội ngũ giáo viên đi học hỏi, kiến tập trường bạn và tổ chức kiến tập tại trường để chị em trao đổi kinh nghiệm lẫn nhau.</a:t>
          </a:r>
          <a:endParaRPr lang="en-US" sz="1600" dirty="0">
            <a:latin typeface="Times New Roman" panose="02020603050405020304" pitchFamily="18" charset="0"/>
            <a:cs typeface="Times New Roman" panose="02020603050405020304" pitchFamily="18" charset="0"/>
          </a:endParaRPr>
        </a:p>
      </dgm:t>
    </dgm:pt>
    <dgm:pt modelId="{EFDE951E-1A0B-4BBF-A9A3-E8197BB35BD5}" type="parTrans" cxnId="{0687F968-1CCB-4401-AEE8-F08BD60D6463}">
      <dgm:prSet/>
      <dgm:spPr/>
      <dgm:t>
        <a:bodyPr/>
        <a:lstStyle/>
        <a:p>
          <a:endParaRPr lang="en-US"/>
        </a:p>
      </dgm:t>
    </dgm:pt>
    <dgm:pt modelId="{ED03281C-945B-41D1-B32B-0C80E2B1C2EA}" type="sibTrans" cxnId="{0687F968-1CCB-4401-AEE8-F08BD60D6463}">
      <dgm:prSet/>
      <dgm:spPr/>
      <dgm:t>
        <a:bodyPr/>
        <a:lstStyle/>
        <a:p>
          <a:endParaRPr lang="en-US"/>
        </a:p>
      </dgm:t>
    </dgm:pt>
    <dgm:pt modelId="{5B1A4F63-7CF6-4981-A5FA-6271FBFA38D3}">
      <dgm:prSet phldrT="[Text]" custT="1"/>
      <dgm:spPr/>
      <dgm:t>
        <a:bodyPr/>
        <a:lstStyle/>
        <a:p>
          <a:pPr algn="just"/>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Tổ chức các tiết dạy có lồng ghép bảo vệ môi trường cho trẻ.</a:t>
          </a:r>
          <a:endParaRPr lang="en-US" sz="1800" b="1" dirty="0">
            <a:latin typeface="Times New Roman" panose="02020603050405020304" pitchFamily="18" charset="0"/>
            <a:cs typeface="Times New Roman" panose="02020603050405020304" pitchFamily="18" charset="0"/>
          </a:endParaRPr>
        </a:p>
      </dgm:t>
    </dgm:pt>
    <dgm:pt modelId="{67945376-B501-41C5-9C21-BB3EB651F4AE}" type="parTrans" cxnId="{33AD13AC-A52A-4B7B-99D3-D4CD642D2AB7}">
      <dgm:prSet/>
      <dgm:spPr/>
      <dgm:t>
        <a:bodyPr/>
        <a:lstStyle/>
        <a:p>
          <a:endParaRPr lang="en-US"/>
        </a:p>
      </dgm:t>
    </dgm:pt>
    <dgm:pt modelId="{6C1081CD-7C6B-497D-8E23-C831EA1F1BF3}" type="sibTrans" cxnId="{33AD13AC-A52A-4B7B-99D3-D4CD642D2AB7}">
      <dgm:prSet/>
      <dgm:spPr/>
      <dgm:t>
        <a:bodyPr/>
        <a:lstStyle/>
        <a:p>
          <a:endParaRPr lang="en-US"/>
        </a:p>
      </dgm:t>
    </dgm:pt>
    <dgm:pt modelId="{3E6B9806-A3D9-4286-B743-F82B7866FB2E}">
      <dgm:prSet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en-US" sz="1800" b="1" dirty="0">
              <a:latin typeface="Times New Roman" panose="02020603050405020304" pitchFamily="18" charset="0"/>
              <a:cs typeface="Times New Roman" panose="02020603050405020304" pitchFamily="18" charset="0"/>
            </a:rPr>
            <a:t>- </a:t>
          </a:r>
          <a:r>
            <a:rPr lang="nl-NL" sz="1800" dirty="0">
              <a:latin typeface="Times New Roman" panose="02020603050405020304" pitchFamily="18" charset="0"/>
              <a:cs typeface="Times New Roman" panose="02020603050405020304" pitchFamily="18" charset="0"/>
            </a:rPr>
            <a:t>Cần bổ sung thêm nhiều sách truyện, tranh ảnh minh họa về bảo vệ môi trường cho các cháu xem.</a:t>
          </a:r>
          <a:endParaRPr lang="en-SG" sz="1600" dirty="0">
            <a:latin typeface="Times New Roman" panose="02020603050405020304" pitchFamily="18" charset="0"/>
            <a:cs typeface="Times New Roman" panose="02020603050405020304" pitchFamily="18" charset="0"/>
          </a:endParaRPr>
        </a:p>
      </dgm:t>
    </dgm:pt>
    <dgm:pt modelId="{434E9CD7-A1F7-437B-BF2B-B6412FF4E3DA}" type="parTrans" cxnId="{518B7CEB-B9A2-47E1-AF7A-351B05F24818}">
      <dgm:prSet/>
      <dgm:spPr/>
      <dgm:t>
        <a:bodyPr/>
        <a:lstStyle/>
        <a:p>
          <a:endParaRPr lang="en-US"/>
        </a:p>
      </dgm:t>
    </dgm:pt>
    <dgm:pt modelId="{C29C1BD7-D52D-40B8-8BB0-ADE952244FC0}" type="sibTrans" cxnId="{518B7CEB-B9A2-47E1-AF7A-351B05F24818}">
      <dgm:prSet/>
      <dgm:spPr/>
      <dgm:t>
        <a:bodyPr/>
        <a:lstStyle/>
        <a:p>
          <a:endParaRPr lang="en-US"/>
        </a:p>
      </dgm:t>
    </dgm:pt>
    <dgm:pt modelId="{0E368F22-7630-410D-AB6F-CE886F1E56B6}" type="pres">
      <dgm:prSet presAssocID="{0CB898DE-793A-446D-982A-0EF5CC6814D8}" presName="outerComposite" presStyleCnt="0">
        <dgm:presLayoutVars>
          <dgm:chMax val="5"/>
          <dgm:dir/>
          <dgm:resizeHandles val="exact"/>
        </dgm:presLayoutVars>
      </dgm:prSet>
      <dgm:spPr/>
    </dgm:pt>
    <dgm:pt modelId="{DFB3E476-1B14-421B-9D5C-BF2340B8F768}" type="pres">
      <dgm:prSet presAssocID="{0CB898DE-793A-446D-982A-0EF5CC6814D8}" presName="dummyMaxCanvas" presStyleCnt="0">
        <dgm:presLayoutVars/>
      </dgm:prSet>
      <dgm:spPr/>
    </dgm:pt>
    <dgm:pt modelId="{375F78B9-0F5F-4612-A168-2439D2304116}" type="pres">
      <dgm:prSet presAssocID="{0CB898DE-793A-446D-982A-0EF5CC6814D8}" presName="FourNodes_1" presStyleLbl="node1" presStyleIdx="0" presStyleCnt="4">
        <dgm:presLayoutVars>
          <dgm:bulletEnabled val="1"/>
        </dgm:presLayoutVars>
      </dgm:prSet>
      <dgm:spPr/>
    </dgm:pt>
    <dgm:pt modelId="{A1AEC79E-053B-4014-8956-7F9AB36071F5}" type="pres">
      <dgm:prSet presAssocID="{0CB898DE-793A-446D-982A-0EF5CC6814D8}" presName="FourNodes_2" presStyleLbl="node1" presStyleIdx="1" presStyleCnt="4" custScaleY="125594" custLinFactNeighborX="122" custLinFactNeighborY="8933">
        <dgm:presLayoutVars>
          <dgm:bulletEnabled val="1"/>
        </dgm:presLayoutVars>
      </dgm:prSet>
      <dgm:spPr/>
    </dgm:pt>
    <dgm:pt modelId="{3E8A15A5-B1EB-47C6-8B8F-B931D36EEB51}" type="pres">
      <dgm:prSet presAssocID="{0CB898DE-793A-446D-982A-0EF5CC6814D8}" presName="FourNodes_3" presStyleLbl="node1" presStyleIdx="2" presStyleCnt="4" custLinFactNeighborX="230" custLinFactNeighborY="10557">
        <dgm:presLayoutVars>
          <dgm:bulletEnabled val="1"/>
        </dgm:presLayoutVars>
      </dgm:prSet>
      <dgm:spPr/>
    </dgm:pt>
    <dgm:pt modelId="{BC9BD57F-1C69-40AB-B9EF-0266D0C1E59D}" type="pres">
      <dgm:prSet presAssocID="{0CB898DE-793A-446D-982A-0EF5CC6814D8}" presName="FourNodes_4" presStyleLbl="node1" presStyleIdx="3" presStyleCnt="4">
        <dgm:presLayoutVars>
          <dgm:bulletEnabled val="1"/>
        </dgm:presLayoutVars>
      </dgm:prSet>
      <dgm:spPr/>
    </dgm:pt>
    <dgm:pt modelId="{78658D66-04C7-494D-9824-9C29644B3B24}" type="pres">
      <dgm:prSet presAssocID="{0CB898DE-793A-446D-982A-0EF5CC6814D8}" presName="FourConn_1-2" presStyleLbl="fgAccFollowNode1" presStyleIdx="0" presStyleCnt="3">
        <dgm:presLayoutVars>
          <dgm:bulletEnabled val="1"/>
        </dgm:presLayoutVars>
      </dgm:prSet>
      <dgm:spPr/>
    </dgm:pt>
    <dgm:pt modelId="{08236115-30B3-4D7B-98C3-14DA540EC4DA}" type="pres">
      <dgm:prSet presAssocID="{0CB898DE-793A-446D-982A-0EF5CC6814D8}" presName="FourConn_2-3" presStyleLbl="fgAccFollowNode1" presStyleIdx="1" presStyleCnt="3">
        <dgm:presLayoutVars>
          <dgm:bulletEnabled val="1"/>
        </dgm:presLayoutVars>
      </dgm:prSet>
      <dgm:spPr/>
    </dgm:pt>
    <dgm:pt modelId="{BE2E8562-B3C3-4016-B8D4-98A64EBAE5C6}" type="pres">
      <dgm:prSet presAssocID="{0CB898DE-793A-446D-982A-0EF5CC6814D8}" presName="FourConn_3-4" presStyleLbl="fgAccFollowNode1" presStyleIdx="2" presStyleCnt="3">
        <dgm:presLayoutVars>
          <dgm:bulletEnabled val="1"/>
        </dgm:presLayoutVars>
      </dgm:prSet>
      <dgm:spPr/>
    </dgm:pt>
    <dgm:pt modelId="{DF03322D-E2C0-4553-A502-83ED04703909}" type="pres">
      <dgm:prSet presAssocID="{0CB898DE-793A-446D-982A-0EF5CC6814D8}" presName="FourNodes_1_text" presStyleLbl="node1" presStyleIdx="3" presStyleCnt="4">
        <dgm:presLayoutVars>
          <dgm:bulletEnabled val="1"/>
        </dgm:presLayoutVars>
      </dgm:prSet>
      <dgm:spPr/>
    </dgm:pt>
    <dgm:pt modelId="{2CBC6824-FA6D-4166-83E7-69BCD6729A02}" type="pres">
      <dgm:prSet presAssocID="{0CB898DE-793A-446D-982A-0EF5CC6814D8}" presName="FourNodes_2_text" presStyleLbl="node1" presStyleIdx="3" presStyleCnt="4">
        <dgm:presLayoutVars>
          <dgm:bulletEnabled val="1"/>
        </dgm:presLayoutVars>
      </dgm:prSet>
      <dgm:spPr/>
    </dgm:pt>
    <dgm:pt modelId="{0E6BF9AA-0A8B-47C5-ABA4-CE153DB058F2}" type="pres">
      <dgm:prSet presAssocID="{0CB898DE-793A-446D-982A-0EF5CC6814D8}" presName="FourNodes_3_text" presStyleLbl="node1" presStyleIdx="3" presStyleCnt="4">
        <dgm:presLayoutVars>
          <dgm:bulletEnabled val="1"/>
        </dgm:presLayoutVars>
      </dgm:prSet>
      <dgm:spPr/>
    </dgm:pt>
    <dgm:pt modelId="{2C4D2BDD-CE32-4380-96B4-8A28237C93D0}" type="pres">
      <dgm:prSet presAssocID="{0CB898DE-793A-446D-982A-0EF5CC6814D8}" presName="FourNodes_4_text" presStyleLbl="node1" presStyleIdx="3" presStyleCnt="4">
        <dgm:presLayoutVars>
          <dgm:bulletEnabled val="1"/>
        </dgm:presLayoutVars>
      </dgm:prSet>
      <dgm:spPr/>
    </dgm:pt>
  </dgm:ptLst>
  <dgm:cxnLst>
    <dgm:cxn modelId="{4C25B51A-8251-4658-8A49-FE228105B552}" type="presOf" srcId="{5B1A4F63-7CF6-4981-A5FA-6271FBFA38D3}" destId="{2C4D2BDD-CE32-4380-96B4-8A28237C93D0}" srcOrd="1" destOrd="0" presId="urn:microsoft.com/office/officeart/2005/8/layout/vProcess5"/>
    <dgm:cxn modelId="{27836238-1D3D-41BA-9900-66EFCDDCA22B}" type="presOf" srcId="{C96598B7-1664-40D5-A44D-523F469AEE2F}" destId="{A1AEC79E-053B-4014-8956-7F9AB36071F5}" srcOrd="0" destOrd="0" presId="urn:microsoft.com/office/officeart/2005/8/layout/vProcess5"/>
    <dgm:cxn modelId="{6FAE625D-4DA5-47E4-9E3E-BB98BD1EDF44}" type="presOf" srcId="{3E6B9806-A3D9-4286-B743-F82B7866FB2E}" destId="{0E6BF9AA-0A8B-47C5-ABA4-CE153DB058F2}" srcOrd="1" destOrd="0" presId="urn:microsoft.com/office/officeart/2005/8/layout/vProcess5"/>
    <dgm:cxn modelId="{B0F7F063-073C-408F-83D7-85F5A0C89428}" type="presOf" srcId="{C29C1BD7-D52D-40B8-8BB0-ADE952244FC0}" destId="{BE2E8562-B3C3-4016-B8D4-98A64EBAE5C6}" srcOrd="0" destOrd="0" presId="urn:microsoft.com/office/officeart/2005/8/layout/vProcess5"/>
    <dgm:cxn modelId="{47CD3D46-0FEC-4098-B99A-7172FACB186C}" type="presOf" srcId="{3E6B9806-A3D9-4286-B743-F82B7866FB2E}" destId="{3E8A15A5-B1EB-47C6-8B8F-B931D36EEB51}" srcOrd="0" destOrd="0" presId="urn:microsoft.com/office/officeart/2005/8/layout/vProcess5"/>
    <dgm:cxn modelId="{0687F968-1CCB-4401-AEE8-F08BD60D6463}" srcId="{0CB898DE-793A-446D-982A-0EF5CC6814D8}" destId="{C96598B7-1664-40D5-A44D-523F469AEE2F}" srcOrd="1" destOrd="0" parTransId="{EFDE951E-1A0B-4BBF-A9A3-E8197BB35BD5}" sibTransId="{ED03281C-945B-41D1-B32B-0C80E2B1C2EA}"/>
    <dgm:cxn modelId="{DC1FE850-351B-4AF2-BC59-2D1B138F39D6}" srcId="{0CB898DE-793A-446D-982A-0EF5CC6814D8}" destId="{D0036B0D-1E8C-4433-8895-1A6C2A2F898A}" srcOrd="0" destOrd="0" parTransId="{A69DB6F8-4423-4FE0-A189-EB2C5840AC21}" sibTransId="{F56D6F59-60C0-4043-9148-99F96FE23733}"/>
    <dgm:cxn modelId="{8E7E8354-BA90-4F32-99D9-E6AAADD6A499}" type="presOf" srcId="{5B1A4F63-7CF6-4981-A5FA-6271FBFA38D3}" destId="{BC9BD57F-1C69-40AB-B9EF-0266D0C1E59D}" srcOrd="0" destOrd="0" presId="urn:microsoft.com/office/officeart/2005/8/layout/vProcess5"/>
    <dgm:cxn modelId="{C9C8C888-88DA-4EAA-81A2-AE49F56BAD60}" type="presOf" srcId="{F56D6F59-60C0-4043-9148-99F96FE23733}" destId="{78658D66-04C7-494D-9824-9C29644B3B24}" srcOrd="0" destOrd="0" presId="urn:microsoft.com/office/officeart/2005/8/layout/vProcess5"/>
    <dgm:cxn modelId="{758701A6-DCA3-4255-8896-F8B68DDD4DE4}" type="presOf" srcId="{C96598B7-1664-40D5-A44D-523F469AEE2F}" destId="{2CBC6824-FA6D-4166-83E7-69BCD6729A02}" srcOrd="1" destOrd="0" presId="urn:microsoft.com/office/officeart/2005/8/layout/vProcess5"/>
    <dgm:cxn modelId="{33AD13AC-A52A-4B7B-99D3-D4CD642D2AB7}" srcId="{0CB898DE-793A-446D-982A-0EF5CC6814D8}" destId="{5B1A4F63-7CF6-4981-A5FA-6271FBFA38D3}" srcOrd="3" destOrd="0" parTransId="{67945376-B501-41C5-9C21-BB3EB651F4AE}" sibTransId="{6C1081CD-7C6B-497D-8E23-C831EA1F1BF3}"/>
    <dgm:cxn modelId="{A4C461B2-0C64-4B84-A210-0D748F8C1019}" type="presOf" srcId="{D0036B0D-1E8C-4433-8895-1A6C2A2F898A}" destId="{375F78B9-0F5F-4612-A168-2439D2304116}" srcOrd="0" destOrd="0" presId="urn:microsoft.com/office/officeart/2005/8/layout/vProcess5"/>
    <dgm:cxn modelId="{7C937CD3-DBEB-48DD-970D-EE3136740F26}" type="presOf" srcId="{0CB898DE-793A-446D-982A-0EF5CC6814D8}" destId="{0E368F22-7630-410D-AB6F-CE886F1E56B6}" srcOrd="0" destOrd="0" presId="urn:microsoft.com/office/officeart/2005/8/layout/vProcess5"/>
    <dgm:cxn modelId="{3DD4F9DC-5043-4416-ABE4-24286D7E9426}" type="presOf" srcId="{ED03281C-945B-41D1-B32B-0C80E2B1C2EA}" destId="{08236115-30B3-4D7B-98C3-14DA540EC4DA}" srcOrd="0" destOrd="0" presId="urn:microsoft.com/office/officeart/2005/8/layout/vProcess5"/>
    <dgm:cxn modelId="{518B7CEB-B9A2-47E1-AF7A-351B05F24818}" srcId="{0CB898DE-793A-446D-982A-0EF5CC6814D8}" destId="{3E6B9806-A3D9-4286-B743-F82B7866FB2E}" srcOrd="2" destOrd="0" parTransId="{434E9CD7-A1F7-437B-BF2B-B6412FF4E3DA}" sibTransId="{C29C1BD7-D52D-40B8-8BB0-ADE952244FC0}"/>
    <dgm:cxn modelId="{5DAC36F0-DE3F-4A8A-8E3C-5E96C14039B8}" type="presOf" srcId="{D0036B0D-1E8C-4433-8895-1A6C2A2F898A}" destId="{DF03322D-E2C0-4553-A502-83ED04703909}" srcOrd="1" destOrd="0" presId="urn:microsoft.com/office/officeart/2005/8/layout/vProcess5"/>
    <dgm:cxn modelId="{5945582D-1703-4E2B-B3D9-95E99BE078AD}" type="presParOf" srcId="{0E368F22-7630-410D-AB6F-CE886F1E56B6}" destId="{DFB3E476-1B14-421B-9D5C-BF2340B8F768}" srcOrd="0" destOrd="0" presId="urn:microsoft.com/office/officeart/2005/8/layout/vProcess5"/>
    <dgm:cxn modelId="{01428C52-47EB-4223-9F08-D5EFDE449DC1}" type="presParOf" srcId="{0E368F22-7630-410D-AB6F-CE886F1E56B6}" destId="{375F78B9-0F5F-4612-A168-2439D2304116}" srcOrd="1" destOrd="0" presId="urn:microsoft.com/office/officeart/2005/8/layout/vProcess5"/>
    <dgm:cxn modelId="{168E6655-DA6B-442E-AD3C-F1CA7C515898}" type="presParOf" srcId="{0E368F22-7630-410D-AB6F-CE886F1E56B6}" destId="{A1AEC79E-053B-4014-8956-7F9AB36071F5}" srcOrd="2" destOrd="0" presId="urn:microsoft.com/office/officeart/2005/8/layout/vProcess5"/>
    <dgm:cxn modelId="{554ACE2A-7D31-4787-ADFA-9F7E4A11D7DA}" type="presParOf" srcId="{0E368F22-7630-410D-AB6F-CE886F1E56B6}" destId="{3E8A15A5-B1EB-47C6-8B8F-B931D36EEB51}" srcOrd="3" destOrd="0" presId="urn:microsoft.com/office/officeart/2005/8/layout/vProcess5"/>
    <dgm:cxn modelId="{A3D217F4-E50F-45DF-8917-A4562E0F439F}" type="presParOf" srcId="{0E368F22-7630-410D-AB6F-CE886F1E56B6}" destId="{BC9BD57F-1C69-40AB-B9EF-0266D0C1E59D}" srcOrd="4" destOrd="0" presId="urn:microsoft.com/office/officeart/2005/8/layout/vProcess5"/>
    <dgm:cxn modelId="{1396CFB7-6A0B-4BE0-8708-A2E23EFE8DA3}" type="presParOf" srcId="{0E368F22-7630-410D-AB6F-CE886F1E56B6}" destId="{78658D66-04C7-494D-9824-9C29644B3B24}" srcOrd="5" destOrd="0" presId="urn:microsoft.com/office/officeart/2005/8/layout/vProcess5"/>
    <dgm:cxn modelId="{622566A6-FBE0-4E99-BB42-2DC1511AD9AD}" type="presParOf" srcId="{0E368F22-7630-410D-AB6F-CE886F1E56B6}" destId="{08236115-30B3-4D7B-98C3-14DA540EC4DA}" srcOrd="6" destOrd="0" presId="urn:microsoft.com/office/officeart/2005/8/layout/vProcess5"/>
    <dgm:cxn modelId="{89012E05-B865-42A4-AC07-160CABD0E55D}" type="presParOf" srcId="{0E368F22-7630-410D-AB6F-CE886F1E56B6}" destId="{BE2E8562-B3C3-4016-B8D4-98A64EBAE5C6}" srcOrd="7" destOrd="0" presId="urn:microsoft.com/office/officeart/2005/8/layout/vProcess5"/>
    <dgm:cxn modelId="{D9B04257-C518-4DB9-AC52-29E352ABAD24}" type="presParOf" srcId="{0E368F22-7630-410D-AB6F-CE886F1E56B6}" destId="{DF03322D-E2C0-4553-A502-83ED04703909}" srcOrd="8" destOrd="0" presId="urn:microsoft.com/office/officeart/2005/8/layout/vProcess5"/>
    <dgm:cxn modelId="{5C697C95-A648-4F0E-8427-60FC70064D31}" type="presParOf" srcId="{0E368F22-7630-410D-AB6F-CE886F1E56B6}" destId="{2CBC6824-FA6D-4166-83E7-69BCD6729A02}" srcOrd="9" destOrd="0" presId="urn:microsoft.com/office/officeart/2005/8/layout/vProcess5"/>
    <dgm:cxn modelId="{1B05A72F-32D5-4350-9AF6-611078013F75}" type="presParOf" srcId="{0E368F22-7630-410D-AB6F-CE886F1E56B6}" destId="{0E6BF9AA-0A8B-47C5-ABA4-CE153DB058F2}" srcOrd="10" destOrd="0" presId="urn:microsoft.com/office/officeart/2005/8/layout/vProcess5"/>
    <dgm:cxn modelId="{74363458-A0C9-4F25-B414-47D9F213781F}" type="presParOf" srcId="{0E368F22-7630-410D-AB6F-CE886F1E56B6}" destId="{2C4D2BDD-CE32-4380-96B4-8A28237C93D0}"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0A667-335C-411A-8F58-B5F498BBDE7B}">
      <dsp:nvSpPr>
        <dsp:cNvPr id="0" name=""/>
        <dsp:cNvSpPr/>
      </dsp:nvSpPr>
      <dsp:spPr>
        <a:xfrm>
          <a:off x="-7756401" y="-1184976"/>
          <a:ext cx="9227952" cy="9227952"/>
        </a:xfrm>
        <a:prstGeom prst="blockArc">
          <a:avLst>
            <a:gd name="adj1" fmla="val 18900000"/>
            <a:gd name="adj2" fmla="val 2700000"/>
            <a:gd name="adj3" fmla="val 23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8ADA0B-5EC8-4216-9ABA-02373B810B97}">
      <dsp:nvSpPr>
        <dsp:cNvPr id="0" name=""/>
        <dsp:cNvSpPr/>
      </dsp:nvSpPr>
      <dsp:spPr>
        <a:xfrm>
          <a:off x="946230" y="536892"/>
          <a:ext cx="9700872" cy="166941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88708"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i="1" kern="1200" dirty="0">
              <a:latin typeface="Times New Roman" panose="02020603050405020304" pitchFamily="18" charset="0"/>
              <a:cs typeface="Times New Roman" panose="02020603050405020304" pitchFamily="18" charset="0"/>
            </a:rPr>
            <a:t>* </a:t>
          </a:r>
          <a:r>
            <a:rPr lang="en-US" sz="1800" b="1" i="1" kern="1200" dirty="0" err="1">
              <a:latin typeface="Times New Roman" panose="02020603050405020304" pitchFamily="18" charset="0"/>
              <a:cs typeface="Times New Roman" panose="02020603050405020304" pitchFamily="18" charset="0"/>
            </a:rPr>
            <a:t>Với</a:t>
          </a:r>
          <a:r>
            <a:rPr lang="en-US" sz="1800" b="1" i="1" kern="1200" dirty="0">
              <a:latin typeface="Times New Roman" panose="02020603050405020304" pitchFamily="18" charset="0"/>
              <a:cs typeface="Times New Roman" panose="02020603050405020304" pitchFamily="18" charset="0"/>
            </a:rPr>
            <a:t> </a:t>
          </a:r>
          <a:r>
            <a:rPr lang="en-US" sz="1800" b="1" i="1" kern="1200" dirty="0" err="1">
              <a:latin typeface="Times New Roman" panose="02020603050405020304" pitchFamily="18" charset="0"/>
              <a:cs typeface="Times New Roman" panose="02020603050405020304" pitchFamily="18" charset="0"/>
            </a:rPr>
            <a:t>trẻ</a:t>
          </a:r>
          <a:r>
            <a:rPr lang="en-US" sz="1800" b="1" i="1" kern="1200" dirty="0">
              <a:latin typeface="Times New Roman" panose="02020603050405020304" pitchFamily="18" charset="0"/>
              <a:cs typeface="Times New Roman" panose="02020603050405020304" pitchFamily="18" charset="0"/>
            </a:rPr>
            <a:t>:</a:t>
          </a:r>
          <a:endParaRPr lang="en-SG" sz="1800" b="1" kern="1200" dirty="0">
            <a:latin typeface="Times New Roman" panose="02020603050405020304" pitchFamily="18" charset="0"/>
            <a:cs typeface="Times New Roman" panose="02020603050405020304" pitchFamily="18" charset="0"/>
          </a:endParaRPr>
        </a:p>
        <a:p>
          <a:pPr marL="0" lvl="0" indent="0" algn="just" defTabSz="800100">
            <a:lnSpc>
              <a:spcPct val="90000"/>
            </a:lnSpc>
            <a:spcBef>
              <a:spcPct val="0"/>
            </a:spcBef>
            <a:spcAft>
              <a:spcPct val="35000"/>
            </a:spcAft>
            <a:buNone/>
          </a:pPr>
          <a:r>
            <a:rPr lang="en-US" sz="1800" b="1" i="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Trẻ tích cực tham gia vào các hoạt động bảo vệ môi trường, một cách hào hứng, tự nguyện</a:t>
          </a:r>
        </a:p>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Trẻ yêu thích hứng thú mong muốn được làm những công việc phù hợp liên quan đến bảo vệ môi trường trong và ngoài lớp học sạch sẽ.</a:t>
          </a:r>
        </a:p>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Tích cực trong việc chăm sóc cây xanh của trường, lớp, biết giữ gìn lớp luôn xanh, sạch.</a:t>
          </a:r>
          <a:endParaRPr lang="en-US" sz="1800" b="1" kern="1200" dirty="0">
            <a:latin typeface="Times New Roman" panose="02020603050405020304" pitchFamily="18" charset="0"/>
            <a:cs typeface="Times New Roman" panose="02020603050405020304" pitchFamily="18" charset="0"/>
          </a:endParaRPr>
        </a:p>
      </dsp:txBody>
      <dsp:txXfrm>
        <a:off x="946230" y="536892"/>
        <a:ext cx="9700872" cy="1669415"/>
      </dsp:txXfrm>
    </dsp:sp>
    <dsp:sp modelId="{C4C27454-48C8-4022-AF8C-2762FF019E3B}">
      <dsp:nvSpPr>
        <dsp:cNvPr id="0" name=""/>
        <dsp:cNvSpPr/>
      </dsp:nvSpPr>
      <dsp:spPr>
        <a:xfrm>
          <a:off x="88980" y="514350"/>
          <a:ext cx="1714500" cy="171450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985CFDC-9021-4460-959A-BDBA142FB4FA}">
      <dsp:nvSpPr>
        <dsp:cNvPr id="0" name=""/>
        <dsp:cNvSpPr/>
      </dsp:nvSpPr>
      <dsp:spPr>
        <a:xfrm>
          <a:off x="1373949" y="2466836"/>
          <a:ext cx="9224933" cy="2111825"/>
        </a:xfrm>
        <a:prstGeom prst="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88708"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i="1" kern="1200" dirty="0">
              <a:latin typeface="Times New Roman" panose="02020603050405020304" pitchFamily="18" charset="0"/>
              <a:cs typeface="Times New Roman" panose="02020603050405020304" pitchFamily="18" charset="0"/>
            </a:rPr>
            <a:t>* </a:t>
          </a:r>
          <a:r>
            <a:rPr lang="en-US" sz="1800" b="1" i="1" kern="1200" dirty="0" err="1">
              <a:latin typeface="Times New Roman" panose="02020603050405020304" pitchFamily="18" charset="0"/>
              <a:cs typeface="Times New Roman" panose="02020603050405020304" pitchFamily="18" charset="0"/>
            </a:rPr>
            <a:t>Với</a:t>
          </a:r>
          <a:r>
            <a:rPr lang="en-US" sz="1800" b="1" i="1" kern="1200" dirty="0">
              <a:latin typeface="Times New Roman" panose="02020603050405020304" pitchFamily="18" charset="0"/>
              <a:cs typeface="Times New Roman" panose="02020603050405020304" pitchFamily="18" charset="0"/>
            </a:rPr>
            <a:t> </a:t>
          </a:r>
          <a:r>
            <a:rPr lang="en-US" sz="1800" b="1" i="1" kern="1200" dirty="0" err="1">
              <a:latin typeface="Times New Roman" panose="02020603050405020304" pitchFamily="18" charset="0"/>
              <a:cs typeface="Times New Roman" panose="02020603050405020304" pitchFamily="18" charset="0"/>
            </a:rPr>
            <a:t>bản</a:t>
          </a:r>
          <a:r>
            <a:rPr lang="en-US" sz="1800" b="1" i="1" kern="1200" dirty="0">
              <a:latin typeface="Times New Roman" panose="02020603050405020304" pitchFamily="18" charset="0"/>
              <a:cs typeface="Times New Roman" panose="02020603050405020304" pitchFamily="18" charset="0"/>
            </a:rPr>
            <a:t> </a:t>
          </a:r>
          <a:r>
            <a:rPr lang="en-US" sz="1800" b="1" i="1" kern="1200" dirty="0" err="1">
              <a:latin typeface="Times New Roman" panose="02020603050405020304" pitchFamily="18" charset="0"/>
              <a:cs typeface="Times New Roman" panose="02020603050405020304" pitchFamily="18" charset="0"/>
            </a:rPr>
            <a:t>thân</a:t>
          </a:r>
          <a:r>
            <a:rPr lang="en-US" sz="1800" b="1" i="1" kern="1200" dirty="0">
              <a:latin typeface="Times New Roman" panose="02020603050405020304" pitchFamily="18" charset="0"/>
              <a:cs typeface="Times New Roman" panose="02020603050405020304" pitchFamily="18" charset="0"/>
            </a:rPr>
            <a:t>:</a:t>
          </a:r>
          <a:endParaRPr lang="en-SG" sz="1800" b="1" kern="1200" dirty="0">
            <a:latin typeface="Times New Roman" panose="02020603050405020304" pitchFamily="18" charset="0"/>
            <a:cs typeface="Times New Roman" panose="02020603050405020304" pitchFamily="18" charset="0"/>
          </a:endParaRPr>
        </a:p>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 </a:t>
          </a:r>
          <a:r>
            <a:rPr lang="en-US" sz="1800" b="0" kern="1200" dirty="0" err="1">
              <a:latin typeface="Times New Roman" panose="02020603050405020304" pitchFamily="18" charset="0"/>
              <a:cs typeface="Times New Roman" panose="02020603050405020304" pitchFamily="18" charset="0"/>
            </a:rPr>
            <a:t>Bản</a:t>
          </a:r>
          <a:r>
            <a:rPr lang="en-US" sz="1800" b="0" kern="1200" dirty="0">
              <a:latin typeface="Times New Roman" panose="02020603050405020304" pitchFamily="18" charset="0"/>
              <a:cs typeface="Times New Roman" panose="02020603050405020304" pitchFamily="18" charset="0"/>
            </a:rPr>
            <a:t> </a:t>
          </a:r>
          <a:r>
            <a:rPr lang="en-US" sz="1800" b="0" kern="1200" dirty="0" err="1">
              <a:latin typeface="Times New Roman" panose="02020603050405020304" pitchFamily="18" charset="0"/>
              <a:cs typeface="Times New Roman" panose="02020603050405020304" pitchFamily="18" charset="0"/>
            </a:rPr>
            <a:t>thân</a:t>
          </a:r>
          <a:r>
            <a:rPr lang="en-US" sz="1800" b="0" kern="1200" dirty="0">
              <a:latin typeface="Times New Roman" panose="02020603050405020304" pitchFamily="18" charset="0"/>
              <a:cs typeface="Times New Roman" panose="02020603050405020304" pitchFamily="18" charset="0"/>
            </a:rPr>
            <a:t> </a:t>
          </a:r>
          <a:r>
            <a:rPr lang="en-US" sz="1800" b="0" kern="1200" dirty="0" err="1">
              <a:latin typeface="Times New Roman" panose="02020603050405020304" pitchFamily="18" charset="0"/>
              <a:cs typeface="Times New Roman" panose="02020603050405020304" pitchFamily="18" charset="0"/>
            </a:rPr>
            <a:t>tôi</a:t>
          </a:r>
          <a:r>
            <a:rPr lang="en-US" sz="1800" b="0" kern="1200" dirty="0">
              <a:latin typeface="Times New Roman" panose="02020603050405020304" pitchFamily="18" charset="0"/>
              <a:cs typeface="Times New Roman" panose="02020603050405020304" pitchFamily="18" charset="0"/>
            </a:rPr>
            <a:t> </a:t>
          </a:r>
          <a:r>
            <a:rPr lang="en-US" sz="1800" b="0" kern="1200" dirty="0" err="1">
              <a:latin typeface="Times New Roman" panose="02020603050405020304" pitchFamily="18" charset="0"/>
              <a:cs typeface="Times New Roman" panose="02020603050405020304" pitchFamily="18" charset="0"/>
            </a:rPr>
            <a:t>thấy</a:t>
          </a:r>
          <a:r>
            <a:rPr lang="nl-NL" sz="1800" b="0" kern="1200" dirty="0">
              <a:latin typeface="Times New Roman" panose="02020603050405020304" pitchFamily="18" charset="0"/>
              <a:cs typeface="Times New Roman" panose="02020603050405020304" pitchFamily="18" charset="0"/>
            </a:rPr>
            <a:t> vốn kiến thức của mình được nâng cao hơn do phải tích cực tìm tòi kiến thức để dạy trẻ. </a:t>
          </a:r>
          <a:r>
            <a:rPr lang="nl-NL" sz="1800" kern="1200" dirty="0">
              <a:latin typeface="Times New Roman" panose="02020603050405020304" pitchFamily="18" charset="0"/>
              <a:cs typeface="Times New Roman" panose="02020603050405020304" pitchFamily="18" charset="0"/>
            </a:rPr>
            <a:t>Đặc biệt là nắm được nội dung phương pháp, hình thức tổ chức của hoạt động này.</a:t>
          </a:r>
          <a:endParaRPr lang="en-SG" sz="1800" b="1" kern="1200" dirty="0">
            <a:latin typeface="Times New Roman" panose="02020603050405020304" pitchFamily="18" charset="0"/>
            <a:cs typeface="Times New Roman" panose="02020603050405020304" pitchFamily="18" charset="0"/>
          </a:endParaRPr>
        </a:p>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Nội dung được lồng ghép trong các hoạt động thật nhẹ nhàng, linh hoạt nhưng vẫn đảm bảo nội dung giáo dục bảo vệ môi trường cho trẻ. Tích cực dùng các nguyên vật liệu tái sử dụng để cùng trẻ làm các đồ chơi giúp trẻ tích cực hơn trong các hoạt động.</a:t>
          </a:r>
          <a:endParaRPr lang="en-US" sz="1800" b="1" kern="1200" dirty="0">
            <a:latin typeface="Times New Roman" panose="02020603050405020304" pitchFamily="18" charset="0"/>
            <a:cs typeface="Times New Roman" panose="02020603050405020304" pitchFamily="18" charset="0"/>
          </a:endParaRPr>
        </a:p>
      </dsp:txBody>
      <dsp:txXfrm>
        <a:off x="1373949" y="2466836"/>
        <a:ext cx="9224933" cy="2111825"/>
      </dsp:txXfrm>
    </dsp:sp>
    <dsp:sp modelId="{BCBF6537-BEBA-4A42-A096-6FE5807BABF5}">
      <dsp:nvSpPr>
        <dsp:cNvPr id="0" name=""/>
        <dsp:cNvSpPr/>
      </dsp:nvSpPr>
      <dsp:spPr>
        <a:xfrm>
          <a:off x="587557" y="2571750"/>
          <a:ext cx="1714500" cy="171450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3676672"/>
              <a:satOff val="-5114"/>
              <a:lumOff val="-1961"/>
              <a:alphaOff val="0"/>
            </a:schemeClr>
          </a:solidFill>
          <a:prstDash val="solid"/>
          <a:miter lim="800000"/>
        </a:ln>
        <a:effectLst/>
      </dsp:spPr>
      <dsp:style>
        <a:lnRef idx="1">
          <a:scrgbClr r="0" g="0" b="0"/>
        </a:lnRef>
        <a:fillRef idx="2">
          <a:scrgbClr r="0" g="0" b="0"/>
        </a:fillRef>
        <a:effectRef idx="0">
          <a:scrgbClr r="0" g="0" b="0"/>
        </a:effectRef>
        <a:fontRef idx="minor"/>
      </dsp:style>
    </dsp:sp>
    <dsp:sp modelId="{36608A9E-E317-4537-9C9A-FBDF821C10C7}">
      <dsp:nvSpPr>
        <dsp:cNvPr id="0" name=""/>
        <dsp:cNvSpPr/>
      </dsp:nvSpPr>
      <dsp:spPr>
        <a:xfrm>
          <a:off x="969222" y="4897236"/>
          <a:ext cx="9700872" cy="1732015"/>
        </a:xfrm>
        <a:prstGeom prst="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88708"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1" kern="1200" dirty="0">
              <a:latin typeface="Times New Roman" panose="02020603050405020304" pitchFamily="18" charset="0"/>
              <a:cs typeface="Times New Roman" panose="02020603050405020304" pitchFamily="18" charset="0"/>
            </a:rPr>
            <a:t>* </a:t>
          </a:r>
          <a:r>
            <a:rPr lang="en-US" sz="1800" b="1" i="1" kern="1200" dirty="0" err="1">
              <a:latin typeface="Times New Roman" panose="02020603050405020304" pitchFamily="18" charset="0"/>
              <a:cs typeface="Times New Roman" panose="02020603050405020304" pitchFamily="18" charset="0"/>
            </a:rPr>
            <a:t>Với</a:t>
          </a:r>
          <a:r>
            <a:rPr lang="en-US" sz="1800" b="1" i="1" kern="1200" dirty="0">
              <a:latin typeface="Times New Roman" panose="02020603050405020304" pitchFamily="18" charset="0"/>
              <a:cs typeface="Times New Roman" panose="02020603050405020304" pitchFamily="18" charset="0"/>
            </a:rPr>
            <a:t> </a:t>
          </a:r>
          <a:r>
            <a:rPr lang="en-US" sz="1800" b="1" i="1" kern="1200" dirty="0" err="1">
              <a:latin typeface="Times New Roman" panose="02020603050405020304" pitchFamily="18" charset="0"/>
              <a:cs typeface="Times New Roman" panose="02020603050405020304" pitchFamily="18" charset="0"/>
            </a:rPr>
            <a:t>phụ</a:t>
          </a:r>
          <a:r>
            <a:rPr lang="en-US" sz="1800" b="1" i="1" kern="1200" dirty="0">
              <a:latin typeface="Times New Roman" panose="02020603050405020304" pitchFamily="18" charset="0"/>
              <a:cs typeface="Times New Roman" panose="02020603050405020304" pitchFamily="18" charset="0"/>
            </a:rPr>
            <a:t> </a:t>
          </a:r>
          <a:r>
            <a:rPr lang="en-US" sz="1800" b="1" i="1" kern="1200" dirty="0" err="1">
              <a:latin typeface="Times New Roman" panose="02020603050405020304" pitchFamily="18" charset="0"/>
              <a:cs typeface="Times New Roman" panose="02020603050405020304" pitchFamily="18" charset="0"/>
            </a:rPr>
            <a:t>huynh</a:t>
          </a:r>
          <a:r>
            <a:rPr lang="en-US" sz="1800" b="1" i="1" kern="1200" dirty="0">
              <a:latin typeface="Times New Roman" panose="02020603050405020304" pitchFamily="18" charset="0"/>
              <a:cs typeface="Times New Roman" panose="02020603050405020304" pitchFamily="18" charset="0"/>
            </a:rPr>
            <a:t>:</a:t>
          </a:r>
          <a:endParaRPr lang="en-SG" sz="1800" b="1" kern="1200" dirty="0">
            <a:latin typeface="Times New Roman" panose="02020603050405020304" pitchFamily="18" charset="0"/>
            <a:cs typeface="Times New Roman" panose="02020603050405020304" pitchFamily="18" charset="0"/>
          </a:endParaRPr>
        </a:p>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Phụ huynh rất phấn khởi yên tâm khi thấy con em mình có ý thức bảo vệ môi trường, không những ở trường mà còn cả ở trong gia đình, nơi công cộng nên đã đóng góp tranh ảnh có nội dung về môi trường rồi đến ủng hộ cây xanh</a:t>
          </a:r>
        </a:p>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Bản thân các bậc phụ huynh cũng ý thức cao và trách nhiệm cao hơn rất nhiều về việc bảo vệ môi trường trong và ngoài trường mầm non.</a:t>
          </a:r>
          <a:endParaRPr lang="en-US" sz="1800" b="1" kern="1200" dirty="0">
            <a:latin typeface="Times New Roman" panose="02020603050405020304" pitchFamily="18" charset="0"/>
            <a:cs typeface="Times New Roman" panose="02020603050405020304" pitchFamily="18" charset="0"/>
          </a:endParaRPr>
        </a:p>
      </dsp:txBody>
      <dsp:txXfrm>
        <a:off x="969222" y="4897236"/>
        <a:ext cx="9700872" cy="1732015"/>
      </dsp:txXfrm>
    </dsp:sp>
    <dsp:sp modelId="{24A02EE5-D51B-4D08-BD2E-CFF4281BDBA1}">
      <dsp:nvSpPr>
        <dsp:cNvPr id="0" name=""/>
        <dsp:cNvSpPr/>
      </dsp:nvSpPr>
      <dsp:spPr>
        <a:xfrm>
          <a:off x="0" y="4889205"/>
          <a:ext cx="1714500" cy="171450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F78B9-0F5F-4612-A168-2439D2304116}">
      <dsp:nvSpPr>
        <dsp:cNvPr id="0" name=""/>
        <dsp:cNvSpPr/>
      </dsp:nvSpPr>
      <dsp:spPr>
        <a:xfrm>
          <a:off x="0" y="0"/>
          <a:ext cx="7300095" cy="103301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nl-NL" sz="1800" kern="1200" dirty="0">
              <a:latin typeface="Times New Roman" panose="02020603050405020304" pitchFamily="18" charset="0"/>
              <a:cs typeface="Times New Roman" panose="02020603050405020304" pitchFamily="18" charset="0"/>
            </a:rPr>
            <a:t>- Giáo viên thực sự yêu nghề, mến trẻ, có năng lực sư phạm hiểu rõ tầm quan trọng của việc bảo vệ môi trường. Có sự hiểu biết có kỹ năng phương pháp dạy trẻ bảo vệ môi trường</a:t>
          </a:r>
          <a:endParaRPr lang="en-US" sz="1800" b="1" kern="1200" dirty="0">
            <a:latin typeface="Times New Roman" panose="02020603050405020304" pitchFamily="18" charset="0"/>
            <a:cs typeface="Times New Roman" panose="02020603050405020304" pitchFamily="18" charset="0"/>
          </a:endParaRPr>
        </a:p>
      </dsp:txBody>
      <dsp:txXfrm>
        <a:off x="30256" y="30256"/>
        <a:ext cx="6098102" cy="972501"/>
      </dsp:txXfrm>
    </dsp:sp>
    <dsp:sp modelId="{A1AEC79E-053B-4014-8956-7F9AB36071F5}">
      <dsp:nvSpPr>
        <dsp:cNvPr id="0" name=""/>
        <dsp:cNvSpPr/>
      </dsp:nvSpPr>
      <dsp:spPr>
        <a:xfrm>
          <a:off x="620289" y="1180919"/>
          <a:ext cx="7300095" cy="1297403"/>
        </a:xfrm>
        <a:prstGeom prst="roundRect">
          <a:avLst>
            <a:gd name="adj" fmla="val 10000"/>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Bản thân luôn tìm tòi sáng tạo trong phương pháp dạy trẻ giúp trẻ tiếp thu và thực hiện một cách tích cực nhất. Sử dụng các hình thức phương pháp giáo dục bảo vệ môi trường cho trẻ giúp trẻ có những hiểu biết ban đầu về môi trường sống của bản thân nói riêng và bản thân nói chung</a:t>
          </a:r>
          <a:endParaRPr lang="en-US" sz="1600" kern="1200" dirty="0">
            <a:latin typeface="Times New Roman" panose="02020603050405020304" pitchFamily="18" charset="0"/>
            <a:cs typeface="Times New Roman" panose="02020603050405020304" pitchFamily="18" charset="0"/>
          </a:endParaRPr>
        </a:p>
      </dsp:txBody>
      <dsp:txXfrm>
        <a:off x="658289" y="1218919"/>
        <a:ext cx="5941253" cy="1221403"/>
      </dsp:txXfrm>
    </dsp:sp>
    <dsp:sp modelId="{3E8A15A5-B1EB-47C6-8B8F-B931D36EEB51}">
      <dsp:nvSpPr>
        <dsp:cNvPr id="0" name=""/>
        <dsp:cNvSpPr/>
      </dsp:nvSpPr>
      <dsp:spPr>
        <a:xfrm>
          <a:off x="1230431" y="2550724"/>
          <a:ext cx="7300095" cy="1033013"/>
        </a:xfrm>
        <a:prstGeom prst="roundRect">
          <a:avLst>
            <a:gd name="adj" fmla="val 10000"/>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Giáo dục bảo vệ môi trường tích hợp ở các nội dung giáo dục.</a:t>
          </a:r>
          <a:endParaRPr lang="en-SG" sz="1600" kern="1200" dirty="0">
            <a:latin typeface="Times New Roman" panose="02020603050405020304" pitchFamily="18" charset="0"/>
            <a:cs typeface="Times New Roman" panose="02020603050405020304" pitchFamily="18" charset="0"/>
          </a:endParaRPr>
        </a:p>
      </dsp:txBody>
      <dsp:txXfrm>
        <a:off x="1260687" y="2580980"/>
        <a:ext cx="5965866" cy="972501"/>
      </dsp:txXfrm>
    </dsp:sp>
    <dsp:sp modelId="{BC9BD57F-1C69-40AB-B9EF-0266D0C1E59D}">
      <dsp:nvSpPr>
        <dsp:cNvPr id="0" name=""/>
        <dsp:cNvSpPr/>
      </dsp:nvSpPr>
      <dsp:spPr>
        <a:xfrm>
          <a:off x="1825023" y="3662504"/>
          <a:ext cx="7300095" cy="1033013"/>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Hãy để trẻ tự bày, tự chơi với các sản phẩm của mình trong hoạt động góc và hướng dẫn trẻ dọn dẹp sau khi thực hiện xong</a:t>
          </a:r>
          <a:endParaRPr lang="en-US" sz="1800" b="1" kern="1200" dirty="0">
            <a:latin typeface="Times New Roman" panose="02020603050405020304" pitchFamily="18" charset="0"/>
            <a:cs typeface="Times New Roman" panose="02020603050405020304" pitchFamily="18" charset="0"/>
          </a:endParaRPr>
        </a:p>
      </dsp:txBody>
      <dsp:txXfrm>
        <a:off x="1855279" y="3692760"/>
        <a:ext cx="5956741" cy="972501"/>
      </dsp:txXfrm>
    </dsp:sp>
    <dsp:sp modelId="{78658D66-04C7-494D-9824-9C29644B3B24}">
      <dsp:nvSpPr>
        <dsp:cNvPr id="0" name=""/>
        <dsp:cNvSpPr/>
      </dsp:nvSpPr>
      <dsp:spPr>
        <a:xfrm>
          <a:off x="6628636" y="791194"/>
          <a:ext cx="671459" cy="671459"/>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779714" y="791194"/>
        <a:ext cx="369303" cy="505273"/>
      </dsp:txXfrm>
    </dsp:sp>
    <dsp:sp modelId="{08236115-30B3-4D7B-98C3-14DA540EC4DA}">
      <dsp:nvSpPr>
        <dsp:cNvPr id="0" name=""/>
        <dsp:cNvSpPr/>
      </dsp:nvSpPr>
      <dsp:spPr>
        <a:xfrm>
          <a:off x="7240019" y="2012029"/>
          <a:ext cx="671459" cy="671459"/>
        </a:xfrm>
        <a:prstGeom prst="downArrow">
          <a:avLst>
            <a:gd name="adj1" fmla="val 55000"/>
            <a:gd name="adj2" fmla="val 45000"/>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391097" y="2012029"/>
        <a:ext cx="369303" cy="505273"/>
      </dsp:txXfrm>
    </dsp:sp>
    <dsp:sp modelId="{BE2E8562-B3C3-4016-B8D4-98A64EBAE5C6}">
      <dsp:nvSpPr>
        <dsp:cNvPr id="0" name=""/>
        <dsp:cNvSpPr/>
      </dsp:nvSpPr>
      <dsp:spPr>
        <a:xfrm>
          <a:off x="7842276" y="3232864"/>
          <a:ext cx="671459" cy="671459"/>
        </a:xfrm>
        <a:prstGeom prst="downArrow">
          <a:avLst>
            <a:gd name="adj1" fmla="val 55000"/>
            <a:gd name="adj2" fmla="val 45000"/>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993354" y="3232864"/>
        <a:ext cx="369303" cy="5052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F78B9-0F5F-4612-A168-2439D2304116}">
      <dsp:nvSpPr>
        <dsp:cNvPr id="0" name=""/>
        <dsp:cNvSpPr/>
      </dsp:nvSpPr>
      <dsp:spPr>
        <a:xfrm>
          <a:off x="0" y="0"/>
          <a:ext cx="7300095" cy="103301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nl-NL" sz="1800" kern="1200" dirty="0">
              <a:latin typeface="Times New Roman" panose="02020603050405020304" pitchFamily="18" charset="0"/>
              <a:cs typeface="Times New Roman" panose="02020603050405020304" pitchFamily="18" charset="0"/>
            </a:rPr>
            <a:t>- Phòng giáo dục và đào tạo tiếp tục tổ chức cho giáo viên tham gia tập huấn, hội thảo, kiến tập về các chuyên đề về giáo dục bảo vệ môi trường.</a:t>
          </a:r>
          <a:endParaRPr lang="en-US" sz="1800" b="1" kern="1200" dirty="0">
            <a:latin typeface="Times New Roman" panose="02020603050405020304" pitchFamily="18" charset="0"/>
            <a:cs typeface="Times New Roman" panose="02020603050405020304" pitchFamily="18" charset="0"/>
          </a:endParaRPr>
        </a:p>
      </dsp:txBody>
      <dsp:txXfrm>
        <a:off x="30256" y="30256"/>
        <a:ext cx="6098102" cy="972501"/>
      </dsp:txXfrm>
    </dsp:sp>
    <dsp:sp modelId="{A1AEC79E-053B-4014-8956-7F9AB36071F5}">
      <dsp:nvSpPr>
        <dsp:cNvPr id="0" name=""/>
        <dsp:cNvSpPr/>
      </dsp:nvSpPr>
      <dsp:spPr>
        <a:xfrm>
          <a:off x="620289" y="1180919"/>
          <a:ext cx="7300095" cy="1297403"/>
        </a:xfrm>
        <a:prstGeom prst="roundRect">
          <a:avLst>
            <a:gd name="adj" fmla="val 10000"/>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Nhà trường tiếp tục tạo điều kiện cho đội ngũ giáo viên đi học hỏi, kiến tập trường bạn và tổ chức kiến tập tại trường để chị em trao đổi kinh nghiệm lẫn nhau.</a:t>
          </a:r>
          <a:endParaRPr lang="en-US" sz="1600" kern="1200" dirty="0">
            <a:latin typeface="Times New Roman" panose="02020603050405020304" pitchFamily="18" charset="0"/>
            <a:cs typeface="Times New Roman" panose="02020603050405020304" pitchFamily="18" charset="0"/>
          </a:endParaRPr>
        </a:p>
      </dsp:txBody>
      <dsp:txXfrm>
        <a:off x="658289" y="1218919"/>
        <a:ext cx="5941253" cy="1221403"/>
      </dsp:txXfrm>
    </dsp:sp>
    <dsp:sp modelId="{3E8A15A5-B1EB-47C6-8B8F-B931D36EEB51}">
      <dsp:nvSpPr>
        <dsp:cNvPr id="0" name=""/>
        <dsp:cNvSpPr/>
      </dsp:nvSpPr>
      <dsp:spPr>
        <a:xfrm>
          <a:off x="1230431" y="2550724"/>
          <a:ext cx="7300095" cy="1033013"/>
        </a:xfrm>
        <a:prstGeom prst="roundRect">
          <a:avLst>
            <a:gd name="adj" fmla="val 10000"/>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Cần bổ sung thêm nhiều sách truyện, tranh ảnh minh họa về bảo vệ môi trường cho các cháu xem.</a:t>
          </a:r>
          <a:endParaRPr lang="en-SG" sz="1600" kern="1200" dirty="0">
            <a:latin typeface="Times New Roman" panose="02020603050405020304" pitchFamily="18" charset="0"/>
            <a:cs typeface="Times New Roman" panose="02020603050405020304" pitchFamily="18" charset="0"/>
          </a:endParaRPr>
        </a:p>
      </dsp:txBody>
      <dsp:txXfrm>
        <a:off x="1260687" y="2580980"/>
        <a:ext cx="5965866" cy="972501"/>
      </dsp:txXfrm>
    </dsp:sp>
    <dsp:sp modelId="{BC9BD57F-1C69-40AB-B9EF-0266D0C1E59D}">
      <dsp:nvSpPr>
        <dsp:cNvPr id="0" name=""/>
        <dsp:cNvSpPr/>
      </dsp:nvSpPr>
      <dsp:spPr>
        <a:xfrm>
          <a:off x="1825023" y="3662504"/>
          <a:ext cx="7300095" cy="1033013"/>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 </a:t>
          </a:r>
          <a:r>
            <a:rPr lang="nl-NL" sz="1800" kern="1200" dirty="0">
              <a:latin typeface="Times New Roman" panose="02020603050405020304" pitchFamily="18" charset="0"/>
              <a:cs typeface="Times New Roman" panose="02020603050405020304" pitchFamily="18" charset="0"/>
            </a:rPr>
            <a:t>Tổ chức các tiết dạy có lồng ghép bảo vệ môi trường cho trẻ.</a:t>
          </a:r>
          <a:endParaRPr lang="en-US" sz="1800" b="1" kern="1200" dirty="0">
            <a:latin typeface="Times New Roman" panose="02020603050405020304" pitchFamily="18" charset="0"/>
            <a:cs typeface="Times New Roman" panose="02020603050405020304" pitchFamily="18" charset="0"/>
          </a:endParaRPr>
        </a:p>
      </dsp:txBody>
      <dsp:txXfrm>
        <a:off x="1855279" y="3692760"/>
        <a:ext cx="5956741" cy="972501"/>
      </dsp:txXfrm>
    </dsp:sp>
    <dsp:sp modelId="{78658D66-04C7-494D-9824-9C29644B3B24}">
      <dsp:nvSpPr>
        <dsp:cNvPr id="0" name=""/>
        <dsp:cNvSpPr/>
      </dsp:nvSpPr>
      <dsp:spPr>
        <a:xfrm>
          <a:off x="6628636" y="791194"/>
          <a:ext cx="671459" cy="671459"/>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779714" y="791194"/>
        <a:ext cx="369303" cy="505273"/>
      </dsp:txXfrm>
    </dsp:sp>
    <dsp:sp modelId="{08236115-30B3-4D7B-98C3-14DA540EC4DA}">
      <dsp:nvSpPr>
        <dsp:cNvPr id="0" name=""/>
        <dsp:cNvSpPr/>
      </dsp:nvSpPr>
      <dsp:spPr>
        <a:xfrm>
          <a:off x="7240019" y="2012029"/>
          <a:ext cx="671459" cy="671459"/>
        </a:xfrm>
        <a:prstGeom prst="downArrow">
          <a:avLst>
            <a:gd name="adj1" fmla="val 55000"/>
            <a:gd name="adj2" fmla="val 45000"/>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391097" y="2012029"/>
        <a:ext cx="369303" cy="505273"/>
      </dsp:txXfrm>
    </dsp:sp>
    <dsp:sp modelId="{BE2E8562-B3C3-4016-B8D4-98A64EBAE5C6}">
      <dsp:nvSpPr>
        <dsp:cNvPr id="0" name=""/>
        <dsp:cNvSpPr/>
      </dsp:nvSpPr>
      <dsp:spPr>
        <a:xfrm>
          <a:off x="7842276" y="3232864"/>
          <a:ext cx="671459" cy="671459"/>
        </a:xfrm>
        <a:prstGeom prst="downArrow">
          <a:avLst>
            <a:gd name="adj1" fmla="val 55000"/>
            <a:gd name="adj2" fmla="val 45000"/>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993354" y="3232864"/>
        <a:ext cx="369303" cy="50527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10F6D-D2EF-4283-B5FC-58B0C48F6C3D}" type="datetimeFigureOut">
              <a:rPr lang="en-SG" smtClean="0"/>
              <a:t>16/10/2023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CF65EA-6272-4FB3-AAB4-CC631812490E}" type="slidenum">
              <a:rPr lang="en-SG" smtClean="0"/>
              <a:t>‹#›</a:t>
            </a:fld>
            <a:endParaRPr lang="en-SG"/>
          </a:p>
        </p:txBody>
      </p:sp>
    </p:spTree>
    <p:extLst>
      <p:ext uri="{BB962C8B-B14F-4D97-AF65-F5344CB8AC3E}">
        <p14:creationId xmlns:p14="http://schemas.microsoft.com/office/powerpoint/2010/main" val="4170724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E1F18060-48B3-4E99-B0CE-F6DB53D2FF34}" type="datetimeFigureOut">
              <a:rPr lang="en-SG" smtClean="0"/>
              <a:t>16/10/2023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258139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E1F18060-48B3-4E99-B0CE-F6DB53D2FF34}" type="datetimeFigureOut">
              <a:rPr lang="en-SG" smtClean="0"/>
              <a:t>16/10/2023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417696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E1F18060-48B3-4E99-B0CE-F6DB53D2FF34}" type="datetimeFigureOut">
              <a:rPr lang="en-SG" smtClean="0"/>
              <a:t>16/10/2023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282900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FF5228-EC74-4884-84F8-7D397BA57DA2}"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763677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F5228-EC74-4884-84F8-7D397BA57DA2}"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106631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FF5228-EC74-4884-84F8-7D397BA57DA2}"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2645862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FF5228-EC74-4884-84F8-7D397BA57DA2}"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2962381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FF5228-EC74-4884-84F8-7D397BA57DA2}"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1479065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FF5228-EC74-4884-84F8-7D397BA57DA2}"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488753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F5228-EC74-4884-84F8-7D397BA57DA2}" type="datetimeFigureOut">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2860971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FF5228-EC74-4884-84F8-7D397BA57DA2}"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273371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E1F18060-48B3-4E99-B0CE-F6DB53D2FF34}" type="datetimeFigureOut">
              <a:rPr lang="en-SG" smtClean="0"/>
              <a:t>16/10/2023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440064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FF5228-EC74-4884-84F8-7D397BA57DA2}"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947141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F5228-EC74-4884-84F8-7D397BA57DA2}"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329502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F5228-EC74-4884-84F8-7D397BA57DA2}"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FAC96-6E92-493C-9CA9-FCC1F94DB04C}" type="slidenum">
              <a:rPr lang="en-US" smtClean="0"/>
              <a:t>‹#›</a:t>
            </a:fld>
            <a:endParaRPr lang="en-US"/>
          </a:p>
        </p:txBody>
      </p:sp>
    </p:spTree>
    <p:extLst>
      <p:ext uri="{BB962C8B-B14F-4D97-AF65-F5344CB8AC3E}">
        <p14:creationId xmlns:p14="http://schemas.microsoft.com/office/powerpoint/2010/main" val="2802316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F18060-48B3-4E99-B0CE-F6DB53D2FF34}" type="datetimeFigureOut">
              <a:rPr lang="en-SG" smtClean="0"/>
              <a:t>16/10/2023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120514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E1F18060-48B3-4E99-B0CE-F6DB53D2FF34}" type="datetimeFigureOut">
              <a:rPr lang="en-SG" smtClean="0"/>
              <a:t>16/10/2023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1339553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E1F18060-48B3-4E99-B0CE-F6DB53D2FF34}" type="datetimeFigureOut">
              <a:rPr lang="en-SG" smtClean="0"/>
              <a:t>16/10/2023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52567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E1F18060-48B3-4E99-B0CE-F6DB53D2FF34}" type="datetimeFigureOut">
              <a:rPr lang="en-SG" smtClean="0"/>
              <a:t>16/10/2023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2749580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F18060-48B3-4E99-B0CE-F6DB53D2FF34}" type="datetimeFigureOut">
              <a:rPr lang="en-SG" smtClean="0"/>
              <a:t>16/10/2023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336838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F18060-48B3-4E99-B0CE-F6DB53D2FF34}" type="datetimeFigureOut">
              <a:rPr lang="en-SG" smtClean="0"/>
              <a:t>16/10/2023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4173513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F18060-48B3-4E99-B0CE-F6DB53D2FF34}" type="datetimeFigureOut">
              <a:rPr lang="en-SG" smtClean="0"/>
              <a:t>16/10/2023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6267778-AD23-4B10-A101-BE44B4F229DF}" type="slidenum">
              <a:rPr lang="en-SG" smtClean="0"/>
              <a:t>‹#›</a:t>
            </a:fld>
            <a:endParaRPr lang="en-SG"/>
          </a:p>
        </p:txBody>
      </p:sp>
    </p:spTree>
    <p:extLst>
      <p:ext uri="{BB962C8B-B14F-4D97-AF65-F5344CB8AC3E}">
        <p14:creationId xmlns:p14="http://schemas.microsoft.com/office/powerpoint/2010/main" val="930256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18060-48B3-4E99-B0CE-F6DB53D2FF34}" type="datetimeFigureOut">
              <a:rPr lang="en-SG" smtClean="0"/>
              <a:t>16/10/2023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67778-AD23-4B10-A101-BE44B4F229DF}" type="slidenum">
              <a:rPr lang="en-SG" smtClean="0"/>
              <a:t>‹#›</a:t>
            </a:fld>
            <a:endParaRPr lang="en-SG"/>
          </a:p>
        </p:txBody>
      </p:sp>
    </p:spTree>
    <p:extLst>
      <p:ext uri="{BB962C8B-B14F-4D97-AF65-F5344CB8AC3E}">
        <p14:creationId xmlns:p14="http://schemas.microsoft.com/office/powerpoint/2010/main" val="754928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F5228-EC74-4884-84F8-7D397BA57DA2}" type="datetimeFigureOut">
              <a:rPr lang="en-US" smtClean="0"/>
              <a:t>10/16/2023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FAC96-6E92-493C-9CA9-FCC1F94DB04C}" type="slidenum">
              <a:rPr lang="en-US" smtClean="0"/>
              <a:t>‹#›</a:t>
            </a:fld>
            <a:endParaRPr lang="en-US"/>
          </a:p>
        </p:txBody>
      </p:sp>
    </p:spTree>
    <p:extLst>
      <p:ext uri="{BB962C8B-B14F-4D97-AF65-F5344CB8AC3E}">
        <p14:creationId xmlns:p14="http://schemas.microsoft.com/office/powerpoint/2010/main" val="2858463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3850"/>
            <a:ext cx="12192000" cy="7624535"/>
          </a:xfrm>
        </p:spPr>
      </p:pic>
      <p:sp>
        <p:nvSpPr>
          <p:cNvPr id="5" name="Rectangle 4"/>
          <p:cNvSpPr>
            <a:spLocks noChangeArrowheads="1"/>
          </p:cNvSpPr>
          <p:nvPr/>
        </p:nvSpPr>
        <p:spPr bwMode="auto">
          <a:xfrm>
            <a:off x="3289008" y="283130"/>
            <a:ext cx="745953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latin typeface="Times New Roman" panose="02020603050405020304" pitchFamily="18" charset="0"/>
                <a:ea typeface="Arial" panose="020B0604020202020204" pitchFamily="34" charset="0"/>
                <a:cs typeface="Times New Roman" panose="02020603050405020304" pitchFamily="18" charset="0"/>
              </a:rPr>
              <a:t>ỦY BAN NHÂN DÂN </a:t>
            </a:r>
            <a:r>
              <a:rPr kumimoji="0" lang="en-US" altLang="en-US" sz="2000" b="1" i="0" u="none" strike="noStrike" cap="none" normalizeH="0" baseline="0" dirty="0">
                <a:ln>
                  <a:noFill/>
                </a:ln>
                <a:effectLst/>
                <a:latin typeface="Times New Roman" panose="02020603050405020304" pitchFamily="18" charset="0"/>
                <a:ea typeface="Arial" panose="020B0604020202020204" pitchFamily="34" charset="0"/>
                <a:cs typeface="Times New Roman" panose="02020603050405020304" pitchFamily="18" charset="0"/>
              </a:rPr>
              <a:t>QUẬN LONG BIÊN</a:t>
            </a:r>
            <a:br>
              <a:rPr kumimoji="0" lang="en-US" altLang="en-US" sz="2000" b="1" i="0" u="none" strike="noStrike" cap="none" normalizeH="0" baseline="0" dirty="0">
                <a:ln>
                  <a:noFill/>
                </a:ln>
                <a:effectLst/>
                <a:latin typeface="Times New Roman" panose="02020603050405020304" pitchFamily="18" charset="0"/>
                <a:ea typeface="Arial" panose="020B0604020202020204" pitchFamily="34" charset="0"/>
                <a:cs typeface="Times New Roman" panose="02020603050405020304" pitchFamily="18" charset="0"/>
              </a:rPr>
            </a:br>
            <a:r>
              <a:rPr kumimoji="0" lang="en-US" altLang="en-US" sz="2000" b="1" i="0" u="none" strike="noStrike" cap="none" normalizeH="0" baseline="0" dirty="0">
                <a:ln>
                  <a:noFill/>
                </a:ln>
                <a:effectLst/>
                <a:latin typeface="Times New Roman" panose="02020603050405020304" pitchFamily="18" charset="0"/>
                <a:ea typeface="Arial" panose="020B0604020202020204" pitchFamily="34" charset="0"/>
                <a:cs typeface="Times New Roman" panose="02020603050405020304" pitchFamily="18" charset="0"/>
              </a:rPr>
              <a:t>TRƯỜNG MẦM NON HOA </a:t>
            </a:r>
            <a:r>
              <a:rPr lang="en-US" altLang="en-US" sz="2000" b="1" dirty="0">
                <a:latin typeface="Times New Roman" panose="02020603050405020304" pitchFamily="18" charset="0"/>
                <a:ea typeface="Arial" panose="020B0604020202020204" pitchFamily="34" charset="0"/>
                <a:cs typeface="Times New Roman" panose="02020603050405020304" pitchFamily="18" charset="0"/>
              </a:rPr>
              <a:t>HƯỚNG DƯƠNG</a:t>
            </a:r>
            <a:endParaRPr kumimoji="0" lang="vi-VN" altLang="en-US" sz="2000" b="0" i="0" u="none" strike="noStrike" cap="none" normalizeH="0" baseline="0" dirty="0">
              <a:ln>
                <a:noFill/>
              </a:ln>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Arial" panose="020B0604020202020204" pitchFamily="34" charset="0"/>
            </a:endParaRPr>
          </a:p>
        </p:txBody>
      </p:sp>
      <p:sp>
        <p:nvSpPr>
          <p:cNvPr id="6" name="Rectangle 5"/>
          <p:cNvSpPr/>
          <p:nvPr/>
        </p:nvSpPr>
        <p:spPr>
          <a:xfrm>
            <a:off x="2829178" y="2773881"/>
            <a:ext cx="8772979" cy="1262205"/>
          </a:xfrm>
          <a:prstGeom prst="rect">
            <a:avLst/>
          </a:prstGeom>
        </p:spPr>
        <p:txBody>
          <a:bodyPr wrap="square">
            <a:spAutoFit/>
          </a:bodyPr>
          <a:lstStyle/>
          <a:p>
            <a:pPr algn="ctr">
              <a:lnSpc>
                <a:spcPct val="150000"/>
              </a:lnSpc>
              <a:spcBef>
                <a:spcPts val="1000"/>
              </a:spcBef>
              <a:spcAft>
                <a:spcPts val="0"/>
              </a:spcAft>
            </a:pPr>
            <a:r>
              <a:rPr lang="en-US" sz="2400" b="1" dirty="0">
                <a:solidFill>
                  <a:srgbClr val="FF0000"/>
                </a:solidFill>
                <a:latin typeface="Times New Roman" panose="02020603050405020304" pitchFamily="18" charset="0"/>
              </a:rPr>
              <a:t>MỘT SỐ BIỆN PHÁP GIÁO DỤC BẢO VỆ MÔI TRƯỜNG </a:t>
            </a:r>
          </a:p>
          <a:p>
            <a:pPr algn="ctr">
              <a:lnSpc>
                <a:spcPct val="150000"/>
              </a:lnSpc>
              <a:spcBef>
                <a:spcPts val="1000"/>
              </a:spcBef>
              <a:spcAft>
                <a:spcPts val="0"/>
              </a:spcAft>
            </a:pPr>
            <a:r>
              <a:rPr lang="vi-VN" sz="2400" b="1" dirty="0">
                <a:solidFill>
                  <a:srgbClr val="FF0000"/>
                </a:solidFill>
                <a:latin typeface="Times New Roman" panose="02020603050405020304" pitchFamily="18" charset="0"/>
              </a:rPr>
              <a:t>CHO TRẺ </a:t>
            </a:r>
            <a:r>
              <a:rPr lang="en-US" sz="2400" b="1" dirty="0">
                <a:solidFill>
                  <a:srgbClr val="FF0000"/>
                </a:solidFill>
                <a:latin typeface="Times New Roman" panose="02020603050405020304" pitchFamily="18" charset="0"/>
              </a:rPr>
              <a:t>MẪU GIÁO </a:t>
            </a:r>
            <a:r>
              <a:rPr lang="vi-VN" sz="2400" b="1" dirty="0">
                <a:solidFill>
                  <a:srgbClr val="FF0000"/>
                </a:solidFill>
                <a:latin typeface="Times New Roman" panose="02020603050405020304" pitchFamily="18" charset="0"/>
              </a:rPr>
              <a:t>4-5 TUỔI</a:t>
            </a:r>
            <a:endParaRPr lang="en-SG"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537332" y="4330345"/>
            <a:ext cx="4629792" cy="458074"/>
          </a:xfrm>
          <a:prstGeom prst="rect">
            <a:avLst/>
          </a:prstGeom>
        </p:spPr>
        <p:txBody>
          <a:bodyPr wrap="square">
            <a:spAutoFit/>
          </a:bodyPr>
          <a:lstStyle/>
          <a:p>
            <a:pPr>
              <a:lnSpc>
                <a:spcPct val="150000"/>
              </a:lnSpc>
              <a:spcAft>
                <a:spcPts val="0"/>
              </a:spcAft>
            </a:pPr>
            <a:r>
              <a:rPr lang="vi-VN" sz="1400"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Giáo</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viên</a:t>
            </a:r>
            <a:r>
              <a:rPr lang="en-US" b="1" dirty="0">
                <a:solidFill>
                  <a:srgbClr val="0070C0"/>
                </a:solidFill>
                <a:latin typeface="Times New Roman" panose="02020603050405020304" pitchFamily="18" charset="0"/>
              </a:rPr>
              <a:t>: Vũ Thị Ngọc Anh</a:t>
            </a:r>
            <a:endParaRPr lang="en-SG" sz="1400" b="1" dirty="0">
              <a:effectLst/>
              <a:latin typeface="Times New Roman" panose="02020603050405020304" pitchFamily="18" charset="0"/>
              <a:ea typeface="Times New Roman" panose="02020603050405020304" pitchFamily="18" charset="0"/>
            </a:endParaRPr>
          </a:p>
        </p:txBody>
      </p:sp>
      <p:sp>
        <p:nvSpPr>
          <p:cNvPr id="8" name="TextBox 7"/>
          <p:cNvSpPr txBox="1"/>
          <p:nvPr/>
        </p:nvSpPr>
        <p:spPr>
          <a:xfrm>
            <a:off x="6329694" y="6405593"/>
            <a:ext cx="2017485" cy="338554"/>
          </a:xfrm>
          <a:prstGeom prst="rect">
            <a:avLst/>
          </a:prstGeom>
          <a:noFill/>
        </p:spPr>
        <p:txBody>
          <a:bodyPr wrap="square" rtlCol="0">
            <a:spAutoFit/>
          </a:bodyPr>
          <a:lstStyle/>
          <a:p>
            <a:r>
              <a:rPr lang="vi-VN" sz="1600" b="1" dirty="0">
                <a:solidFill>
                  <a:srgbClr val="FF0000"/>
                </a:solidFill>
                <a:latin typeface="+mj-lt"/>
              </a:rPr>
              <a:t>Năm học 2</a:t>
            </a:r>
            <a:r>
              <a:rPr lang="en-US" sz="1600" b="1" dirty="0">
                <a:solidFill>
                  <a:srgbClr val="FF0000"/>
                </a:solidFill>
                <a:latin typeface="Times New Roman" panose="02020603050405020304" pitchFamily="18" charset="0"/>
                <a:cs typeface="Times New Roman" panose="02020603050405020304" pitchFamily="18" charset="0"/>
              </a:rPr>
              <a:t>023 </a:t>
            </a:r>
            <a:r>
              <a:rPr lang="vi-VN" sz="1600" b="1" dirty="0">
                <a:solidFill>
                  <a:srgbClr val="FF0000"/>
                </a:solidFill>
                <a:latin typeface="+mj-lt"/>
              </a:rPr>
              <a:t>- 202</a:t>
            </a:r>
            <a:r>
              <a:rPr lang="en-US" sz="1600" b="1" dirty="0">
                <a:solidFill>
                  <a:srgbClr val="FF0000"/>
                </a:solidFill>
                <a:latin typeface="Times New Roman" panose="02020603050405020304" pitchFamily="18" charset="0"/>
                <a:cs typeface="Times New Roman" panose="02020603050405020304" pitchFamily="18" charset="0"/>
              </a:rPr>
              <a:t>4</a:t>
            </a:r>
          </a:p>
        </p:txBody>
      </p:sp>
      <p:pic>
        <p:nvPicPr>
          <p:cNvPr id="10" name="Picture 9">
            <a:extLst>
              <a:ext uri="{FF2B5EF4-FFF2-40B4-BE49-F238E27FC236}">
                <a16:creationId xmlns:a16="http://schemas.microsoft.com/office/drawing/2014/main" id="{4FEC755F-2086-7072-5EE6-D520A361C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0759" y="1283686"/>
            <a:ext cx="1056033" cy="1056033"/>
          </a:xfrm>
          <a:prstGeom prst="rect">
            <a:avLst/>
          </a:prstGeom>
        </p:spPr>
      </p:pic>
    </p:spTree>
    <p:extLst>
      <p:ext uri="{BB962C8B-B14F-4D97-AF65-F5344CB8AC3E}">
        <p14:creationId xmlns:p14="http://schemas.microsoft.com/office/powerpoint/2010/main" val="3453201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0A83E6-0D19-88F1-18D9-AC150E254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5550"/>
          </a:xfrm>
          <a:prstGeom prst="rect">
            <a:avLst/>
          </a:prstGeom>
        </p:spPr>
      </p:pic>
      <p:sp>
        <p:nvSpPr>
          <p:cNvPr id="5" name="Rounded Rectangle 3">
            <a:extLst>
              <a:ext uri="{FF2B5EF4-FFF2-40B4-BE49-F238E27FC236}">
                <a16:creationId xmlns:a16="http://schemas.microsoft.com/office/drawing/2014/main" id="{A0627044-DB8D-1C78-02B0-13B939B6D9E9}"/>
              </a:ext>
            </a:extLst>
          </p:cNvPr>
          <p:cNvSpPr/>
          <p:nvPr/>
        </p:nvSpPr>
        <p:spPr>
          <a:xfrm>
            <a:off x="4191059" y="249533"/>
            <a:ext cx="3359033" cy="7561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Góc</a:t>
            </a:r>
            <a:r>
              <a:rPr kumimoji="0" lang="en-US" sz="28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xây</a:t>
            </a:r>
            <a:r>
              <a:rPr kumimoji="0" lang="en-US" sz="28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dựng</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1A56357-C080-90A8-C13B-7A9B7A9221A9}"/>
              </a:ext>
            </a:extLst>
          </p:cNvPr>
          <p:cNvSpPr txBox="1"/>
          <p:nvPr/>
        </p:nvSpPr>
        <p:spPr>
          <a:xfrm>
            <a:off x="389768" y="1255197"/>
            <a:ext cx="5480807" cy="3139321"/>
          </a:xfrm>
          <a:prstGeom prst="rect">
            <a:avLst/>
          </a:prstGeom>
          <a:noFill/>
        </p:spPr>
        <p:txBody>
          <a:bodyPr wrap="square" rtlCol="0">
            <a:spAutoFit/>
          </a:bodyPr>
          <a:lstStyle/>
          <a:p>
            <a:pPr algn="just"/>
            <a:r>
              <a:rPr lang="nl-NL" sz="2000" dirty="0">
                <a:latin typeface="Times New Roman" panose="02020603050405020304" pitchFamily="18" charset="0"/>
                <a:cs typeface="Times New Roman" panose="02020603050405020304" pitchFamily="18" charset="0"/>
              </a:rPr>
              <a:t>Cho trẻ sắp xếp đồ chơi ở góc xây dựng gọn gàng, ngăn nắp. Trẻ biết xây dựng các công trình, ngôi nhà chắc chắn, thân thiện với môi trường. Ví dụ: Nhà có nhiều cửa sổ để đón ánh sáng tự nhiên, xung quanh nhà trồng nhiều cây xanh, tiết kiệm điện, nhà có lắp đặt thiết bị thu năng lượng mặt trời. Trong quá trình xây dựng giáo viên giáo dục trẻ biết sắp xếp các nguyên vật liệu gọn gàng, hợp lí, sử dụng các nguyên vật liệu tiết kiệm. </a:t>
            </a: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42483AEC-5C63-55DC-0443-699C76E09CF4}"/>
              </a:ext>
            </a:extLst>
          </p:cNvPr>
          <p:cNvPicPr>
            <a:picLocks noChangeAspect="1"/>
          </p:cNvPicPr>
          <p:nvPr/>
        </p:nvPicPr>
        <p:blipFill>
          <a:blip r:embed="rId3"/>
          <a:stretch>
            <a:fillRect/>
          </a:stretch>
        </p:blipFill>
        <p:spPr>
          <a:xfrm>
            <a:off x="5979632" y="1619075"/>
            <a:ext cx="5883479" cy="44126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318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0A83E6-0D19-88F1-18D9-AC150E254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5550"/>
          </a:xfrm>
          <a:prstGeom prst="rect">
            <a:avLst/>
          </a:prstGeom>
        </p:spPr>
      </p:pic>
      <p:sp>
        <p:nvSpPr>
          <p:cNvPr id="5" name="Rounded Rectangle 3">
            <a:extLst>
              <a:ext uri="{FF2B5EF4-FFF2-40B4-BE49-F238E27FC236}">
                <a16:creationId xmlns:a16="http://schemas.microsoft.com/office/drawing/2014/main" id="{A0627044-DB8D-1C78-02B0-13B939B6D9E9}"/>
              </a:ext>
            </a:extLst>
          </p:cNvPr>
          <p:cNvSpPr/>
          <p:nvPr/>
        </p:nvSpPr>
        <p:spPr>
          <a:xfrm>
            <a:off x="4191059" y="249533"/>
            <a:ext cx="3359033" cy="7561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Góc</a:t>
            </a:r>
            <a:r>
              <a:rPr kumimoji="0" lang="en-US" sz="28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học</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1A56357-C080-90A8-C13B-7A9B7A9221A9}"/>
              </a:ext>
            </a:extLst>
          </p:cNvPr>
          <p:cNvSpPr txBox="1"/>
          <p:nvPr/>
        </p:nvSpPr>
        <p:spPr>
          <a:xfrm>
            <a:off x="7298423" y="2135386"/>
            <a:ext cx="4043493" cy="3447098"/>
          </a:xfrm>
          <a:prstGeom prst="rect">
            <a:avLst/>
          </a:prstGeom>
          <a:noFill/>
        </p:spPr>
        <p:txBody>
          <a:bodyPr wrap="square" rtlCol="0">
            <a:spAutoFit/>
          </a:bodyPr>
          <a:lstStyle/>
          <a:p>
            <a:pPr algn="just"/>
            <a:r>
              <a:rPr lang="nl-NL" sz="2000" dirty="0">
                <a:latin typeface="Times New Roman" panose="02020603050405020304" pitchFamily="18" charset="0"/>
                <a:cs typeface="Times New Roman" panose="02020603050405020304" pitchFamily="18" charset="0"/>
              </a:rPr>
              <a:t>Trẻ sắp xếp góc sách truyện gọn gàng, ngăn nắp, một số tranh ảnh về môi trường cho trẻ xem. Giáo dục trẻ giữ gìn sách truyện cẩn thận, nhẹ nhàng, xem xong biết cất sách gọn gàng đúng nơi quy định, biết tận dụng các nguyên vật liệu tái chế như: Giấy, tranh ảnh, bìa, lịch cũ để làm sách; giáo viên tận dụng nguyên liệu tái chế trang trí,...</a:t>
            </a: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EA4024FF-4188-E2BF-410E-CFDBC618EB86}"/>
              </a:ext>
            </a:extLst>
          </p:cNvPr>
          <p:cNvPicPr>
            <a:picLocks noChangeAspect="1"/>
          </p:cNvPicPr>
          <p:nvPr/>
        </p:nvPicPr>
        <p:blipFill>
          <a:blip r:embed="rId3"/>
          <a:stretch>
            <a:fillRect/>
          </a:stretch>
        </p:blipFill>
        <p:spPr>
          <a:xfrm>
            <a:off x="850084" y="1427298"/>
            <a:ext cx="5622022" cy="50166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3412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0A83E6-0D19-88F1-18D9-AC150E254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5550"/>
          </a:xfrm>
          <a:prstGeom prst="rect">
            <a:avLst/>
          </a:prstGeom>
        </p:spPr>
      </p:pic>
      <p:sp>
        <p:nvSpPr>
          <p:cNvPr id="5" name="Rounded Rectangle 3">
            <a:extLst>
              <a:ext uri="{FF2B5EF4-FFF2-40B4-BE49-F238E27FC236}">
                <a16:creationId xmlns:a16="http://schemas.microsoft.com/office/drawing/2014/main" id="{A0627044-DB8D-1C78-02B0-13B939B6D9E9}"/>
              </a:ext>
            </a:extLst>
          </p:cNvPr>
          <p:cNvSpPr/>
          <p:nvPr/>
        </p:nvSpPr>
        <p:spPr>
          <a:xfrm>
            <a:off x="4191059" y="249533"/>
            <a:ext cx="3359033" cy="7561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Góc</a:t>
            </a:r>
            <a:r>
              <a:rPr kumimoji="0" lang="en-US" sz="28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sáng</a:t>
            </a:r>
            <a:r>
              <a:rPr kumimoji="0" lang="en-US" sz="28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tạo</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1A56357-C080-90A8-C13B-7A9B7A9221A9}"/>
              </a:ext>
            </a:extLst>
          </p:cNvPr>
          <p:cNvSpPr txBox="1"/>
          <p:nvPr/>
        </p:nvSpPr>
        <p:spPr>
          <a:xfrm>
            <a:off x="525710" y="1255197"/>
            <a:ext cx="5564697" cy="3447098"/>
          </a:xfrm>
          <a:prstGeom prst="rect">
            <a:avLst/>
          </a:prstGeom>
          <a:noFill/>
        </p:spPr>
        <p:txBody>
          <a:bodyPr wrap="square" rtlCol="0">
            <a:spAutoFit/>
          </a:bodyPr>
          <a:lstStyle/>
          <a:p>
            <a:pPr algn="just"/>
            <a:r>
              <a:rPr lang="nl-NL" sz="2000" dirty="0">
                <a:latin typeface="Times New Roman" panose="02020603050405020304" pitchFamily="18" charset="0"/>
                <a:cs typeface="Times New Roman" panose="02020603050405020304" pitchFamily="18" charset="0"/>
              </a:rPr>
              <a:t>Cô trò chuyện với trẻ về môi trường trẻ đang sống hoặc cho trẻ xem hình ảnh cảnh đẹp quê hương mình. Sau đó cho trẻ vẽ những cảm nhận của trẻ về môi trường đó. Cho trẻ vẽ, tô màu, xé dán... các bức tranh có nội dung về giáo dục bảo vệ môi trường. Quá trình phát triển của cây cối, con vật về môi trường sống của chúng . Sau hoạt động tạo ý thức của trẻ về môi trường và bảo vệ môi trường phong phú hơn. Rửa tay sạch sẽ và thu dọn đồ dùng gọn gàng sau khi tham gia vào hoạt động vẽ.</a:t>
            </a: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D66C4690-5F2F-C471-E7FB-862EA07919E8}"/>
              </a:ext>
            </a:extLst>
          </p:cNvPr>
          <p:cNvPicPr>
            <a:picLocks noChangeAspect="1"/>
          </p:cNvPicPr>
          <p:nvPr/>
        </p:nvPicPr>
        <p:blipFill>
          <a:blip r:embed="rId3"/>
          <a:stretch>
            <a:fillRect/>
          </a:stretch>
        </p:blipFill>
        <p:spPr>
          <a:xfrm>
            <a:off x="6358855" y="1596045"/>
            <a:ext cx="5564697" cy="417352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681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0A83E6-0D19-88F1-18D9-AC150E254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5550"/>
          </a:xfrm>
          <a:prstGeom prst="rect">
            <a:avLst/>
          </a:prstGeom>
        </p:spPr>
      </p:pic>
      <p:sp>
        <p:nvSpPr>
          <p:cNvPr id="5" name="Rounded Rectangle 3">
            <a:extLst>
              <a:ext uri="{FF2B5EF4-FFF2-40B4-BE49-F238E27FC236}">
                <a16:creationId xmlns:a16="http://schemas.microsoft.com/office/drawing/2014/main" id="{A0627044-DB8D-1C78-02B0-13B939B6D9E9}"/>
              </a:ext>
            </a:extLst>
          </p:cNvPr>
          <p:cNvSpPr/>
          <p:nvPr/>
        </p:nvSpPr>
        <p:spPr>
          <a:xfrm>
            <a:off x="4191059" y="249533"/>
            <a:ext cx="3359033" cy="7561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Góc</a:t>
            </a:r>
            <a:r>
              <a:rPr kumimoji="0" lang="en-US" sz="28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thiên</a:t>
            </a:r>
            <a:r>
              <a:rPr kumimoji="0" lang="en-US" sz="28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nhiên</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1A56357-C080-90A8-C13B-7A9B7A9221A9}"/>
              </a:ext>
            </a:extLst>
          </p:cNvPr>
          <p:cNvSpPr txBox="1"/>
          <p:nvPr/>
        </p:nvSpPr>
        <p:spPr>
          <a:xfrm>
            <a:off x="525710" y="1255197"/>
            <a:ext cx="5564697" cy="2554545"/>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xanh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góc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vườn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vườn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lành</a:t>
            </a:r>
            <a:r>
              <a:rPr lang="en-US" sz="20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D3210D59-7A21-EAF9-C38A-21AD3F773CA1}"/>
              </a:ext>
            </a:extLst>
          </p:cNvPr>
          <p:cNvPicPr>
            <a:picLocks noChangeAspect="1"/>
          </p:cNvPicPr>
          <p:nvPr/>
        </p:nvPicPr>
        <p:blipFill>
          <a:blip r:embed="rId3"/>
          <a:stretch>
            <a:fillRect/>
          </a:stretch>
        </p:blipFill>
        <p:spPr>
          <a:xfrm>
            <a:off x="9312216" y="3085241"/>
            <a:ext cx="2708770" cy="3611693"/>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863BA109-972A-3C4F-1854-29ED15B0BB7F}"/>
              </a:ext>
            </a:extLst>
          </p:cNvPr>
          <p:cNvPicPr>
            <a:picLocks noChangeAspect="1"/>
          </p:cNvPicPr>
          <p:nvPr/>
        </p:nvPicPr>
        <p:blipFill>
          <a:blip r:embed="rId4"/>
          <a:stretch>
            <a:fillRect/>
          </a:stretch>
        </p:blipFill>
        <p:spPr>
          <a:xfrm>
            <a:off x="6212397" y="1132704"/>
            <a:ext cx="2928806" cy="39050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114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1FF1-932D-DC68-B6F6-7821FE73584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2088E7-AE26-B02D-F2E3-73DDD250AB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2" name="TextBox 11">
            <a:extLst>
              <a:ext uri="{FF2B5EF4-FFF2-40B4-BE49-F238E27FC236}">
                <a16:creationId xmlns:a16="http://schemas.microsoft.com/office/drawing/2014/main" id="{4BCF0F9F-824B-B378-9379-D503CFAEEFEE}"/>
              </a:ext>
            </a:extLst>
          </p:cNvPr>
          <p:cNvSpPr txBox="1"/>
          <p:nvPr/>
        </p:nvSpPr>
        <p:spPr>
          <a:xfrm>
            <a:off x="4848895" y="1489657"/>
            <a:ext cx="6504905" cy="2862322"/>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mầm</a:t>
            </a:r>
            <a:r>
              <a:rPr lang="en-US" sz="2000" dirty="0">
                <a:latin typeface="Times New Roman" panose="02020603050405020304" pitchFamily="18" charset="0"/>
                <a:cs typeface="Times New Roman" panose="02020603050405020304" pitchFamily="18" charset="0"/>
              </a:rPr>
              <a:t> non,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Khi </a:t>
            </a:r>
            <a:r>
              <a:rPr lang="en-US" sz="2000" dirty="0" err="1">
                <a:latin typeface="Times New Roman" panose="02020603050405020304" pitchFamily="18" charset="0"/>
                <a:cs typeface="Times New Roman" panose="02020603050405020304" pitchFamily="18" charset="0"/>
              </a:rPr>
              <a:t>lựa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lĩnh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dàng</a:t>
            </a:r>
            <a:r>
              <a:rPr lang="en-US" sz="2000" dirty="0">
                <a:latin typeface="Times New Roman" panose="02020603050405020304" pitchFamily="18" charset="0"/>
                <a:cs typeface="Times New Roman" panose="02020603050405020304" pitchFamily="18" charset="0"/>
              </a:rPr>
              <a:t>. </a:t>
            </a:r>
          </a:p>
        </p:txBody>
      </p:sp>
      <p:sp>
        <p:nvSpPr>
          <p:cNvPr id="3" name="Rounded Rectangle 3">
            <a:extLst>
              <a:ext uri="{FF2B5EF4-FFF2-40B4-BE49-F238E27FC236}">
                <a16:creationId xmlns:a16="http://schemas.microsoft.com/office/drawing/2014/main" id="{FA1B324A-6E78-2B09-2C15-7950B1A409A2}"/>
              </a:ext>
            </a:extLst>
          </p:cNvPr>
          <p:cNvSpPr/>
          <p:nvPr/>
        </p:nvSpPr>
        <p:spPr>
          <a:xfrm>
            <a:off x="4744731" y="365125"/>
            <a:ext cx="6882410" cy="7594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Giáo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dục</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bảo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vệ</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môi</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trường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thông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qua HĐNT,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mọi</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lúc</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mọi</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nơi</a:t>
            </a:r>
            <a:endParaRPr kumimoji="0" lang="en-US" sz="2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49637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1FF1-932D-DC68-B6F6-7821FE73584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2088E7-AE26-B02D-F2E3-73DDD250AB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2" name="TextBox 11">
            <a:extLst>
              <a:ext uri="{FF2B5EF4-FFF2-40B4-BE49-F238E27FC236}">
                <a16:creationId xmlns:a16="http://schemas.microsoft.com/office/drawing/2014/main" id="{4BCF0F9F-824B-B378-9379-D503CFAEEFEE}"/>
              </a:ext>
            </a:extLst>
          </p:cNvPr>
          <p:cNvSpPr txBox="1"/>
          <p:nvPr/>
        </p:nvSpPr>
        <p:spPr>
          <a:xfrm>
            <a:off x="4933483" y="1124532"/>
            <a:ext cx="6504905" cy="3939540"/>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nl-NL" sz="1500" dirty="0">
                <a:latin typeface="Times New Roman" panose="02020603050405020304" pitchFamily="18" charset="0"/>
                <a:cs typeface="Times New Roman" panose="02020603050405020304" pitchFamily="18" charset="0"/>
              </a:rPr>
              <a:t>Hoạt động lao động đối với lứa tuổi mẫu giáo không nhằm tạo ra sản phẩm vật chất mà được sử dụng như một phương tiện giáo dục. Hoạt động lao động đối với trẻ bao gồm: Lao động tự phục vụ, lao động trực nhật, lao động tập thể nó có thể diễn ra tại góc thiên nhiên trong lớp, hoặc tại vườn trường. Chính vì vậy giáo viên có thể tận dụng khoảng thời gian này để giáo dục trẻ bảo vệ môi trường.</a:t>
            </a:r>
          </a:p>
          <a:p>
            <a:pPr algn="just"/>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Vào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giờ</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sinh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hoạt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chiều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tôi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luôn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thời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gian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để</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trẻ</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làm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vệ</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sinh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trực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nhật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theo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nhóm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cùng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nhau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chăm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sóc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góc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thiên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nhiên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của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lớp</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sắp</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xếp</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lau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dọn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kệ</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đồ</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chơi</a:t>
            </a:r>
            <a:r>
              <a:rPr lang="en-US" sz="1500" dirty="0">
                <a:latin typeface="Times New Roman" panose="02020603050405020304" pitchFamily="18" charset="0"/>
                <a:cs typeface="Times New Roman" panose="02020603050405020304" pitchFamily="18" charset="0"/>
              </a:rPr>
              <a:t> ở </a:t>
            </a:r>
            <a:r>
              <a:rPr lang="en-US" sz="1500" dirty="0" err="1">
                <a:latin typeface="Times New Roman" panose="02020603050405020304" pitchFamily="18" charset="0"/>
                <a:cs typeface="Times New Roman" panose="02020603050405020304" pitchFamily="18" charset="0"/>
              </a:rPr>
              <a:t>các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góc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ngăn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nắp</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thường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xuyên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lau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chùi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đồ</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dùng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đồ</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chơi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hàng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tuần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nhắc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nhở</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bạn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cùng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nhau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thực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hiện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Trẻ</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biết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nhặt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gom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lá</a:t>
            </a:r>
            <a:r>
              <a:rPr lang="en-US" sz="1500" dirty="0">
                <a:latin typeface="Times New Roman" panose="02020603050405020304" pitchFamily="18" charset="0"/>
                <a:cs typeface="Times New Roman" panose="02020603050405020304" pitchFamily="18" charset="0"/>
              </a:rPr>
              <a:t>, ở </a:t>
            </a:r>
            <a:r>
              <a:rPr lang="en-US" sz="1500" dirty="0" err="1">
                <a:latin typeface="Times New Roman" panose="02020603050405020304" pitchFamily="18" charset="0"/>
                <a:cs typeface="Times New Roman" panose="02020603050405020304" pitchFamily="18" charset="0"/>
              </a:rPr>
              <a:t>sân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trường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bỏ</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vào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thùng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góp</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phần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giữ</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gìn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vệ</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sinh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môi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trường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Đây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những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hoạt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động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trải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nghiệm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rất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thú</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vị</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bổ</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ích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đối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với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trẻ</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đồng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thời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rất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hiệu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quả</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đối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với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giáo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viên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trong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quá</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giáo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bảo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vệ</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môi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trường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trẻ</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thành</a:t>
            </a:r>
            <a:r>
              <a:rPr lang="en-US" sz="1500" dirty="0">
                <a:latin typeface="Times New Roman" panose="02020603050405020304" pitchFamily="18" charset="0"/>
                <a:cs typeface="Times New Roman" panose="02020603050405020304" pitchFamily="18" charset="0"/>
              </a:rPr>
              <a:t> ở </a:t>
            </a:r>
            <a:r>
              <a:rPr lang="en-US" sz="1500" dirty="0" err="1">
                <a:latin typeface="Times New Roman" panose="02020603050405020304" pitchFamily="18" charset="0"/>
                <a:cs typeface="Times New Roman" panose="02020603050405020304" pitchFamily="18" charset="0"/>
              </a:rPr>
              <a:t>trẻ</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những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hiểu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biết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về</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môi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trường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xung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quanh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thành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kỹ</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năng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lao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động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tự</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phục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vụ</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hành</a:t>
            </a:r>
            <a:r>
              <a:rPr lang="en-US" sz="1500" dirty="0">
                <a:latin typeface="Times New Roman" panose="02020603050405020304" pitchFamily="18" charset="0"/>
                <a:cs typeface="Times New Roman" panose="02020603050405020304" pitchFamily="18" charset="0"/>
              </a:rPr>
              <a:t> vi </a:t>
            </a:r>
            <a:r>
              <a:rPr lang="en-US" sz="1500" dirty="0" err="1">
                <a:latin typeface="Times New Roman" panose="02020603050405020304" pitchFamily="18" charset="0"/>
                <a:cs typeface="Times New Roman" panose="02020603050405020304" pitchFamily="18" charset="0"/>
              </a:rPr>
              <a:t>tích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cực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của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trẻ</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đối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với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việc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bảo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vệ</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môi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trường</a:t>
            </a:r>
            <a:r>
              <a:rPr lang="en-US" sz="1500" dirty="0">
                <a:latin typeface="Times New Roman" panose="02020603050405020304" pitchFamily="18" charset="0"/>
                <a:cs typeface="Times New Roman" panose="02020603050405020304" pitchFamily="18" charset="0"/>
              </a:rPr>
              <a:t>. </a:t>
            </a:r>
          </a:p>
          <a:p>
            <a:pPr algn="just"/>
            <a:endParaRPr lang="en-US" sz="2000" dirty="0">
              <a:latin typeface="Times New Roman" panose="02020603050405020304" pitchFamily="18" charset="0"/>
              <a:cs typeface="Times New Roman" panose="02020603050405020304" pitchFamily="18" charset="0"/>
            </a:endParaRPr>
          </a:p>
        </p:txBody>
      </p:sp>
      <p:sp>
        <p:nvSpPr>
          <p:cNvPr id="3" name="Rounded Rectangle 3">
            <a:extLst>
              <a:ext uri="{FF2B5EF4-FFF2-40B4-BE49-F238E27FC236}">
                <a16:creationId xmlns:a16="http://schemas.microsoft.com/office/drawing/2014/main" id="{FA1B324A-6E78-2B09-2C15-7950B1A409A2}"/>
              </a:ext>
            </a:extLst>
          </p:cNvPr>
          <p:cNvSpPr/>
          <p:nvPr/>
        </p:nvSpPr>
        <p:spPr>
          <a:xfrm>
            <a:off x="4744731" y="365125"/>
            <a:ext cx="6882410" cy="85127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Giáo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dục</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bảo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vệ</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môi</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trường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thông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qua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hoạt</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động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lao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động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vệ</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sinh</a:t>
            </a:r>
            <a:endParaRPr kumimoji="0" lang="en-US" sz="2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2560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1FF1-932D-DC68-B6F6-7821FE73584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2088E7-AE26-B02D-F2E3-73DDD250AB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2" name="TextBox 11">
            <a:extLst>
              <a:ext uri="{FF2B5EF4-FFF2-40B4-BE49-F238E27FC236}">
                <a16:creationId xmlns:a16="http://schemas.microsoft.com/office/drawing/2014/main" id="{4BCF0F9F-824B-B378-9379-D503CFAEEFEE}"/>
              </a:ext>
            </a:extLst>
          </p:cNvPr>
          <p:cNvSpPr txBox="1"/>
          <p:nvPr/>
        </p:nvSpPr>
        <p:spPr>
          <a:xfrm>
            <a:off x="4916705" y="1258756"/>
            <a:ext cx="6504905" cy="347787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Trong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đĩa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ướt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đĩa</a:t>
            </a:r>
            <a:r>
              <a:rPr lang="en-US" sz="2000" dirty="0">
                <a:latin typeface="Times New Roman" panose="02020603050405020304" pitchFamily="18" charset="0"/>
                <a:cs typeface="Times New Roman" panose="02020603050405020304" pitchFamily="18" charset="0"/>
              </a:rPr>
              <a:t>... Sau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qui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6 </a:t>
            </a:r>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Trong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miệng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ho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miệng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a:t>
            </a:r>
          </a:p>
        </p:txBody>
      </p:sp>
      <p:sp>
        <p:nvSpPr>
          <p:cNvPr id="3" name="Rounded Rectangle 3">
            <a:extLst>
              <a:ext uri="{FF2B5EF4-FFF2-40B4-BE49-F238E27FC236}">
                <a16:creationId xmlns:a16="http://schemas.microsoft.com/office/drawing/2014/main" id="{FA1B324A-6E78-2B09-2C15-7950B1A409A2}"/>
              </a:ext>
            </a:extLst>
          </p:cNvPr>
          <p:cNvSpPr/>
          <p:nvPr/>
        </p:nvSpPr>
        <p:spPr>
          <a:xfrm>
            <a:off x="5377343" y="440830"/>
            <a:ext cx="5780014" cy="6079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Giáo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dục</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bảo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vệ</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môi</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trường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thông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qua </a:t>
            </a:r>
            <a:r>
              <a:rPr lang="en-US" sz="2200" b="1" i="1" noProof="0" dirty="0" err="1">
                <a:solidFill>
                  <a:srgbClr val="C00000"/>
                </a:solidFill>
                <a:latin typeface="Times New Roman" panose="02020603050405020304" pitchFamily="18" charset="0"/>
                <a:cs typeface="Times New Roman" panose="02020603050405020304" pitchFamily="18" charset="0"/>
              </a:rPr>
              <a:t>giờ</a:t>
            </a:r>
            <a:r>
              <a:rPr lang="en-US" sz="2200" b="1" i="1" dirty="0">
                <a:solidFill>
                  <a:srgbClr val="C00000"/>
                </a:solidFill>
                <a:latin typeface="Times New Roman" panose="02020603050405020304" pitchFamily="18" charset="0"/>
                <a:cs typeface="Times New Roman" panose="02020603050405020304" pitchFamily="18" charset="0"/>
              </a:rPr>
              <a:t> </a:t>
            </a:r>
            <a:r>
              <a:rPr lang="en-US" sz="2200" b="1" i="1" dirty="0" err="1">
                <a:solidFill>
                  <a:srgbClr val="C00000"/>
                </a:solidFill>
                <a:latin typeface="Times New Roman" panose="02020603050405020304" pitchFamily="18" charset="0"/>
                <a:cs typeface="Times New Roman" panose="02020603050405020304" pitchFamily="18" charset="0"/>
              </a:rPr>
              <a:t>ăn</a:t>
            </a:r>
            <a:endParaRPr kumimoji="0" lang="en-US" sz="2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38345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1301173" y="740376"/>
            <a:ext cx="8854832" cy="369332"/>
          </a:xfrm>
          <a:prstGeom prst="rect">
            <a:avLst/>
          </a:prstGeom>
        </p:spPr>
        <p:txBody>
          <a:bodyPr wrap="square">
            <a:spAutoFit/>
          </a:bodyPr>
          <a:lstStyle/>
          <a:p>
            <a:pPr algn="just"/>
            <a:r>
              <a:rPr lang="en-US" dirty="0"/>
              <a:t> </a:t>
            </a:r>
            <a:endParaRPr lang="en-SG" dirty="0">
              <a:latin typeface="Times New Roman" panose="02020603050405020304" pitchFamily="18" charset="0"/>
              <a:cs typeface="Times New Roman" panose="02020603050405020304" pitchFamily="18" charset="0"/>
            </a:endParaRPr>
          </a:p>
        </p:txBody>
      </p:sp>
      <p:graphicFrame>
        <p:nvGraphicFramePr>
          <p:cNvPr id="11" name="Diagram 10"/>
          <p:cNvGraphicFramePr/>
          <p:nvPr>
            <p:extLst>
              <p:ext uri="{D42A27DB-BD31-4B8C-83A1-F6EECF244321}">
                <p14:modId xmlns:p14="http://schemas.microsoft.com/office/powerpoint/2010/main" val="3111521951"/>
              </p:ext>
            </p:extLst>
          </p:nvPr>
        </p:nvGraphicFramePr>
        <p:xfrm>
          <a:off x="617283" y="0"/>
          <a:ext cx="1074740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Káº¿t quáº£ hÃ¬nh áº£nh cho má»¥c tiÃªu"/>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04602" y="898281"/>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Káº¿t quáº£ hÃ¬nh áº£nh cho má»¥c tiÃªu"/>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301173" y="2955921"/>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Káº¿t quáº£ hÃ¬nh áº£nh cho má»¥c tiÃªu"/>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7314" y="5298023"/>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9388395-9C03-51CA-2244-8021773075C9}"/>
              </a:ext>
            </a:extLst>
          </p:cNvPr>
          <p:cNvSpPr/>
          <p:nvPr/>
        </p:nvSpPr>
        <p:spPr>
          <a:xfrm>
            <a:off x="4051316" y="139356"/>
            <a:ext cx="5530006" cy="461665"/>
          </a:xfrm>
          <a:prstGeom prst="rect">
            <a:avLst/>
          </a:prstGeom>
        </p:spPr>
        <p:txBody>
          <a:bodyPr wrap="square">
            <a:spAutoFit/>
          </a:bodyPr>
          <a:lstStyle/>
          <a:p>
            <a:r>
              <a:rPr lang="vi-VN" sz="2400" b="1" dirty="0">
                <a:solidFill>
                  <a:srgbClr val="FF0000"/>
                </a:solidFill>
                <a:latin typeface="+mj-lt"/>
              </a:rPr>
              <a:t>Hiệu quả sáng kiến kinh nghiệm</a:t>
            </a:r>
            <a:endParaRPr lang="vi-VN" b="1" dirty="0">
              <a:solidFill>
                <a:srgbClr val="0070C0"/>
              </a:solidFill>
              <a:latin typeface="+mj-lt"/>
            </a:endParaRPr>
          </a:p>
        </p:txBody>
      </p:sp>
    </p:spTree>
    <p:extLst>
      <p:ext uri="{BB962C8B-B14F-4D97-AF65-F5344CB8AC3E}">
        <p14:creationId xmlns:p14="http://schemas.microsoft.com/office/powerpoint/2010/main" val="1016983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026475" y="510025"/>
            <a:ext cx="4139050" cy="400110"/>
          </a:xfrm>
          <a:prstGeom prst="rect">
            <a:avLst/>
          </a:prstGeom>
        </p:spPr>
        <p:txBody>
          <a:bodyPr wrap="square">
            <a:spAutoFit/>
          </a:bodyPr>
          <a:lstStyle/>
          <a:p>
            <a:r>
              <a:rPr lang="en-US" sz="2000" b="1" dirty="0">
                <a:solidFill>
                  <a:srgbClr val="FF0000"/>
                </a:solidFill>
                <a:latin typeface="Times New Roman" panose="02020603050405020304" pitchFamily="18" charset="0"/>
                <a:cs typeface="Times New Roman" panose="02020603050405020304" pitchFamily="18" charset="0"/>
              </a:rPr>
              <a:t>II</a:t>
            </a:r>
            <a:r>
              <a:rPr lang="vi-VN" sz="2000" b="1" dirty="0">
                <a:solidFill>
                  <a:srgbClr val="FF0000"/>
                </a:solidFill>
                <a:latin typeface="Times New Roman" panose="02020603050405020304" pitchFamily="18" charset="0"/>
                <a:cs typeface="Times New Roman" panose="02020603050405020304" pitchFamily="18" charset="0"/>
              </a:rPr>
              <a:t>I . KẾT LUẬN VÀ KIẾN NGHỊ</a:t>
            </a:r>
            <a:r>
              <a:rPr lang="en-US" sz="2000" b="1" dirty="0">
                <a:solidFill>
                  <a:srgbClr val="FF0000"/>
                </a:solidFill>
                <a:latin typeface="Times New Roman" panose="02020603050405020304" pitchFamily="18" charset="0"/>
                <a:cs typeface="Times New Roman" panose="02020603050405020304" pitchFamily="18" charset="0"/>
              </a:rPr>
              <a:t>:</a:t>
            </a:r>
            <a:endParaRPr lang="en-SG" sz="20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824951" y="2277981"/>
            <a:ext cx="8542097" cy="2831544"/>
          </a:xfrm>
          <a:prstGeom prst="rect">
            <a:avLst/>
          </a:prstGeom>
        </p:spPr>
        <p:txBody>
          <a:bodyPr wrap="square">
            <a:spAutoFit/>
          </a:bodyPr>
          <a:lstStyle/>
          <a:p>
            <a:pPr algn="just"/>
            <a:r>
              <a:rPr lang="en-US" dirty="0"/>
              <a:t> </a:t>
            </a:r>
            <a:r>
              <a:rPr lang="nl-NL" sz="2000" dirty="0">
                <a:latin typeface="Times New Roman" panose="02020603050405020304" pitchFamily="18" charset="0"/>
                <a:cs typeface="Times New Roman" panose="02020603050405020304" pitchFamily="18" charset="0"/>
              </a:rPr>
              <a:t>Giáo dục bảo vệ môi trường cho trẻ từ lứa tuổi mầm non được thực hiện mọi lúc, mọi nơi bằng các hình thức như lồng ghép vào các giờ học, hoạt động ngoài trời, hoạt động góc, tuyên truyền, trò chơi…tạo hứng thú, giúp trẻ tiếp thu kiến thức một cách nhẹ nhàng mà lại đạt hiệu quả cao…. Mục tiêu của hoạt động này là giúp trẻ nhận biết được môi trường sạch và môi trường ô nhiễm, nguyên nhân gây ra ô nhiễm môi trường. Từ đó trẻ có kỹ năng thói quen vệ sinh cá nhân, vệ sinh trường lớp, nơi công cộng, chăm sóc cây… làm cho môi trường luôn xanh- sạch- đẹp. </a:t>
            </a:r>
          </a:p>
          <a:p>
            <a:pPr algn="just"/>
            <a:endParaRPr lang="en-SG" b="1"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4026475" y="1312806"/>
            <a:ext cx="3827373" cy="35362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70C0"/>
              </a:solidFill>
            </a:endParaRPr>
          </a:p>
          <a:p>
            <a:pPr algn="ctr"/>
            <a:r>
              <a:rPr lang="vi-VN" b="1" dirty="0">
                <a:solidFill>
                  <a:srgbClr val="0070C0"/>
                </a:solidFill>
                <a:latin typeface="+mj-lt"/>
              </a:rPr>
              <a:t>1 . Ý nghĩa của SKKN:</a:t>
            </a:r>
          </a:p>
          <a:p>
            <a:pPr algn="ctr"/>
            <a:endParaRPr lang="en-US" dirty="0"/>
          </a:p>
        </p:txBody>
      </p:sp>
    </p:spTree>
    <p:extLst>
      <p:ext uri="{BB962C8B-B14F-4D97-AF65-F5344CB8AC3E}">
        <p14:creationId xmlns:p14="http://schemas.microsoft.com/office/powerpoint/2010/main" val="37695375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8" name="Diagram 7"/>
          <p:cNvGraphicFramePr/>
          <p:nvPr>
            <p:extLst>
              <p:ext uri="{D42A27DB-BD31-4B8C-83A1-F6EECF244321}">
                <p14:modId xmlns:p14="http://schemas.microsoft.com/office/powerpoint/2010/main" val="1798689549"/>
              </p:ext>
            </p:extLst>
          </p:nvPr>
        </p:nvGraphicFramePr>
        <p:xfrm>
          <a:off x="1825660" y="1460495"/>
          <a:ext cx="9125119" cy="4695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p:cNvSpPr/>
          <p:nvPr/>
        </p:nvSpPr>
        <p:spPr>
          <a:xfrm>
            <a:off x="1612878" y="701987"/>
            <a:ext cx="3709481" cy="38910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0070C0"/>
                </a:solidFill>
                <a:latin typeface="+mj-lt"/>
              </a:rPr>
              <a:t>2. Bài học kinh nghiệm</a:t>
            </a:r>
            <a:endParaRPr lang="en-SG" dirty="0">
              <a:latin typeface="+mj-lt"/>
            </a:endParaRPr>
          </a:p>
        </p:txBody>
      </p:sp>
    </p:spTree>
    <p:extLst>
      <p:ext uri="{BB962C8B-B14F-4D97-AF65-F5344CB8AC3E}">
        <p14:creationId xmlns:p14="http://schemas.microsoft.com/office/powerpoint/2010/main" val="13031641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4A9EC30-603C-F9D1-B692-43FCF5B41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6" name="Rectangle 5">
            <a:extLst>
              <a:ext uri="{FF2B5EF4-FFF2-40B4-BE49-F238E27FC236}">
                <a16:creationId xmlns:a16="http://schemas.microsoft.com/office/drawing/2014/main" id="{4A4F714E-6055-E63E-358A-4E2FA24C799C}"/>
              </a:ext>
            </a:extLst>
          </p:cNvPr>
          <p:cNvSpPr/>
          <p:nvPr/>
        </p:nvSpPr>
        <p:spPr>
          <a:xfrm>
            <a:off x="1775053" y="174262"/>
            <a:ext cx="10152714" cy="8171468"/>
          </a:xfrm>
          <a:prstGeom prst="rect">
            <a:avLst/>
          </a:prstGeom>
        </p:spPr>
        <p:txBody>
          <a:bodyPr wrap="square">
            <a:spAutoFit/>
          </a:bodyPr>
          <a:lstStyle/>
          <a:p>
            <a:pPr indent="457200" algn="ctr">
              <a:lnSpc>
                <a:spcPct val="150000"/>
              </a:lnSpc>
            </a:pPr>
            <a:r>
              <a:rPr lang="pt-BR" sz="23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 Đặt vấn đề</a:t>
            </a:r>
          </a:p>
          <a:p>
            <a:pPr algn="just"/>
            <a:r>
              <a:rPr lang="pt-BR" sz="2300" dirty="0">
                <a:latin typeface="Times New Roman" panose="02020603050405020304" pitchFamily="18" charset="0"/>
                <a:cs typeface="Times New Roman" panose="02020603050405020304" pitchFamily="18" charset="0"/>
              </a:rPr>
              <a:t>	Mỗi chúng ta ai cũng nhận thấy được tầm quan trọng của sức khỏe đối với bản thân, không có sức khỏe con người sống đâu còn ý nghĩa: </a:t>
            </a:r>
            <a:endParaRPr lang="en-US" sz="2300" dirty="0">
              <a:latin typeface="Times New Roman" panose="02020603050405020304" pitchFamily="18" charset="0"/>
              <a:cs typeface="Times New Roman" panose="02020603050405020304" pitchFamily="18" charset="0"/>
            </a:endParaRPr>
          </a:p>
          <a:p>
            <a:pPr algn="just"/>
            <a:r>
              <a:rPr lang="pt-BR" sz="2300" dirty="0">
                <a:latin typeface="Times New Roman" panose="02020603050405020304" pitchFamily="18" charset="0"/>
                <a:cs typeface="Times New Roman" panose="02020603050405020304" pitchFamily="18" charset="0"/>
              </a:rPr>
              <a:t>			“Người khỏe mạnh thì có trăm điều ước,</a:t>
            </a:r>
            <a:endParaRPr lang="en-US" sz="2300" dirty="0">
              <a:latin typeface="Times New Roman" panose="02020603050405020304" pitchFamily="18" charset="0"/>
              <a:cs typeface="Times New Roman" panose="02020603050405020304" pitchFamily="18" charset="0"/>
            </a:endParaRPr>
          </a:p>
          <a:p>
            <a:pPr algn="just"/>
            <a:r>
              <a:rPr lang="pt-BR" sz="2300" dirty="0">
                <a:latin typeface="Times New Roman" panose="02020603050405020304" pitchFamily="18" charset="0"/>
                <a:cs typeface="Times New Roman" panose="02020603050405020304" pitchFamily="18" charset="0"/>
              </a:rPr>
              <a:t>			người đau ốm thì chỉ ước một điều”</a:t>
            </a:r>
            <a:endParaRPr lang="en-US" sz="2300" dirty="0">
              <a:latin typeface="Times New Roman" panose="02020603050405020304" pitchFamily="18" charset="0"/>
              <a:cs typeface="Times New Roman" panose="02020603050405020304" pitchFamily="18" charset="0"/>
            </a:endParaRPr>
          </a:p>
          <a:p>
            <a:pPr algn="just"/>
            <a:r>
              <a:rPr lang="pt-BR" sz="2300" dirty="0">
                <a:latin typeface="Times New Roman" panose="02020603050405020304" pitchFamily="18" charset="0"/>
                <a:cs typeface="Times New Roman" panose="02020603050405020304" pitchFamily="18" charset="0"/>
              </a:rPr>
              <a:t>	Vâng, chắc hẳn ai cũng đoán được điều ước đó là sức khỏe. Nhưng vấn đề đặt ra là làm thế nào để có một sức khỏe tốt, ngoài những yếu tố về dinh dưỡng, thể dục thể thao, tinh thần thoải mái thì môi trường sống trong sạch đóng một vai trò vô cùng quan trọng. Vậy môi trường sống trong sạch là gì? Làm thế nào để có một môi trường sống trong sạch? Mỗi chúng ta đã đóng góp được gì để cho môi trường ngày càng trong sạch hơn? Điều đó hoàn toàn phụ thuộc vào ý thức của mỗi cá nhân chúng ta.</a:t>
            </a:r>
            <a:endParaRPr lang="en-US" sz="2300" dirty="0">
              <a:latin typeface="Times New Roman" panose="02020603050405020304" pitchFamily="18" charset="0"/>
              <a:cs typeface="Times New Roman" panose="02020603050405020304" pitchFamily="18" charset="0"/>
            </a:endParaRPr>
          </a:p>
          <a:p>
            <a:pPr algn="just"/>
            <a:r>
              <a:rPr lang="nl-NL" sz="2300" dirty="0">
                <a:latin typeface="Times New Roman" panose="02020603050405020304" pitchFamily="18" charset="0"/>
                <a:cs typeface="Times New Roman" panose="02020603050405020304" pitchFamily="18" charset="0"/>
              </a:rPr>
              <a:t>	Trong bối cảnh ngày nay, các nước trên thế giới nói chung và ở Việt Nam nói riêng đang phải đối mặt với những vấn đề rất cấp bách về nạn ô nhiễm môi trường. Một trong những nguyên nhân cơ bản gây ra hiện trạng báo động trên là do ý thức của con người. Vì vậy việc giáo dục bảo vệ môi trường là vô cùng quan trọng. Đây là một việc lâu dài, phải được thực hiện trong quá trình giáo dục của hệ thống giáo dục quốc dân và trong cộng đồng. </a:t>
            </a:r>
            <a:endParaRPr lang="en-US" sz="2300" dirty="0">
              <a:latin typeface="Times New Roman" panose="02020603050405020304" pitchFamily="18" charset="0"/>
              <a:cs typeface="Times New Roman" panose="02020603050405020304" pitchFamily="18" charset="0"/>
            </a:endParaRPr>
          </a:p>
          <a:p>
            <a:pPr algn="just"/>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indent="457200" algn="just">
              <a:lnSpc>
                <a:spcPct val="150000"/>
              </a:lnSpc>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lnSpc>
                <a:spcPct val="150000"/>
              </a:lnSpc>
            </a:pPr>
            <a:endParaRPr lang="en-US" sz="1800" dirty="0">
              <a:solidFill>
                <a:srgbClr val="FFFF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527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0" dur="500"/>
                                        <p:tgtEl>
                                          <p:spTgt spid="6">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randombar(horizontal)">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3"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8" name="Diagram 7"/>
          <p:cNvGraphicFramePr/>
          <p:nvPr>
            <p:extLst>
              <p:ext uri="{D42A27DB-BD31-4B8C-83A1-F6EECF244321}">
                <p14:modId xmlns:p14="http://schemas.microsoft.com/office/powerpoint/2010/main" val="3512997444"/>
              </p:ext>
            </p:extLst>
          </p:nvPr>
        </p:nvGraphicFramePr>
        <p:xfrm>
          <a:off x="1825660" y="1460495"/>
          <a:ext cx="9125119" cy="4695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p:cNvSpPr/>
          <p:nvPr/>
        </p:nvSpPr>
        <p:spPr>
          <a:xfrm>
            <a:off x="1612878" y="701987"/>
            <a:ext cx="3709481" cy="38910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Times New Roman" panose="02020603050405020304" pitchFamily="18" charset="0"/>
                <a:cs typeface="Times New Roman" panose="02020603050405020304" pitchFamily="18" charset="0"/>
              </a:rPr>
              <a:t>3. </a:t>
            </a:r>
            <a:r>
              <a:rPr lang="en-US" b="1" dirty="0" err="1">
                <a:solidFill>
                  <a:srgbClr val="0070C0"/>
                </a:solidFill>
                <a:latin typeface="Times New Roman" panose="02020603050405020304" pitchFamily="18" charset="0"/>
                <a:cs typeface="Times New Roman" panose="02020603050405020304" pitchFamily="18" charset="0"/>
              </a:rPr>
              <a:t>Kiến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nghị</a:t>
            </a:r>
            <a:r>
              <a:rPr lang="en-US" b="1" dirty="0">
                <a:solidFill>
                  <a:srgbClr val="0070C0"/>
                </a:solidFill>
                <a:latin typeface="Times New Roman" panose="02020603050405020304" pitchFamily="18" charset="0"/>
                <a:cs typeface="Times New Roman" panose="02020603050405020304" pitchFamily="18" charset="0"/>
              </a:rPr>
              <a:t>:</a:t>
            </a:r>
            <a:endParaRPr lang="en-S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501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2150" cy="6975566"/>
          </a:xfrm>
          <a:prstGeom prst="rect">
            <a:avLst/>
          </a:prstGeom>
        </p:spPr>
      </p:pic>
      <p:sp>
        <p:nvSpPr>
          <p:cNvPr id="2" name="Cloud 1"/>
          <p:cNvSpPr/>
          <p:nvPr/>
        </p:nvSpPr>
        <p:spPr>
          <a:xfrm>
            <a:off x="3209692" y="2236636"/>
            <a:ext cx="5872766" cy="2502293"/>
          </a:xfrm>
          <a:prstGeom prst="cloud">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40C6F0"/>
              </a:solidFill>
            </a:endParaRPr>
          </a:p>
        </p:txBody>
      </p:sp>
      <p:sp>
        <p:nvSpPr>
          <p:cNvPr id="5" name="Rectangle 4"/>
          <p:cNvSpPr/>
          <p:nvPr/>
        </p:nvSpPr>
        <p:spPr>
          <a:xfrm>
            <a:off x="3661505" y="2700771"/>
            <a:ext cx="5324043" cy="1754326"/>
          </a:xfrm>
          <a:prstGeom prst="rect">
            <a:avLst/>
          </a:prstGeom>
          <a:noFill/>
        </p:spPr>
        <p:txBody>
          <a:bodyPr wrap="square" lIns="91440" tIns="45720" rIns="91440" bIns="45720">
            <a:spAutoFit/>
          </a:bodyPr>
          <a:lstStyle/>
          <a:p>
            <a:pPr algn="ctr"/>
            <a:r>
              <a:rPr lang="en-US" sz="5400" b="1" cap="none" spc="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Xin chân thành </a:t>
            </a:r>
          </a:p>
          <a:p>
            <a:pPr algn="ctr"/>
            <a:r>
              <a:rPr lang="en-US" sz="5400" b="1" cap="none" spc="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cảm ơn</a:t>
            </a:r>
          </a:p>
        </p:txBody>
      </p:sp>
    </p:spTree>
    <p:extLst>
      <p:ext uri="{BB962C8B-B14F-4D97-AF65-F5344CB8AC3E}">
        <p14:creationId xmlns:p14="http://schemas.microsoft.com/office/powerpoint/2010/main" val="40523249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79D3A3-E127-C814-F516-3A672259C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A4F714E-6055-E63E-358A-4E2FA24C799C}"/>
              </a:ext>
            </a:extLst>
          </p:cNvPr>
          <p:cNvSpPr/>
          <p:nvPr/>
        </p:nvSpPr>
        <p:spPr>
          <a:xfrm>
            <a:off x="385893" y="440677"/>
            <a:ext cx="11291582" cy="4457567"/>
          </a:xfrm>
          <a:prstGeom prst="rect">
            <a:avLst/>
          </a:prstGeom>
        </p:spPr>
        <p:txBody>
          <a:bodyPr wrap="square">
            <a:spAutoFit/>
          </a:bodyPr>
          <a:lstStyle/>
          <a:p>
            <a:pPr indent="457200" algn="just">
              <a:lnSpc>
                <a:spcPct val="150000"/>
              </a:lnSpc>
            </a:pPr>
            <a:r>
              <a:rPr lang="nl-NL" sz="2400" dirty="0">
                <a:latin typeface="Times New Roman" panose="02020603050405020304" pitchFamily="18" charset="0"/>
                <a:cs typeface="Times New Roman" panose="02020603050405020304" pitchFamily="18" charset="0"/>
              </a:rPr>
              <a:t>Giáo dục mầm non là cấp học đầu tiên trong hệ thống giáo dục, tạo nền tảng, cơ sở ban đầu hết sức quan trọng cho việc giáo dục trẻ em trở thành công dân tốt của đất nước. Ở lứa tuổi đang phát triển và định hình về nhân cách, trẻ mầm non dễ tiếp thu những giá trị mới. Do đó việc đưa giáo dục bảo vệ môi trường vào các hoạt động giáo dục hằng ngày của trẻ sẽ giúp trẻ có thái độ và hành vi tích cực đối với môi trường xung quanh, biết sống thân thiện với môi trường ngay từ nhỏ. Điều đó đã làm tôi suy nghĩ, làm thế nào để nâng cao giáo dục bảo vệ môi trường cho trẻ đem lại kết quả tốt hơn. Và tôi quyết định chọn đề tài </a:t>
            </a:r>
            <a:r>
              <a:rPr lang="nl-NL" sz="2400" b="1" i="1" dirty="0">
                <a:latin typeface="Times New Roman" panose="02020603050405020304" pitchFamily="18" charset="0"/>
                <a:cs typeface="Times New Roman" panose="02020603050405020304" pitchFamily="18" charset="0"/>
              </a:rPr>
              <a:t>“Một số biện pháp giáo dục bảo vệ môi trường cho trẻ mẫu giáo 4-5 tuổi”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00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 y="0"/>
            <a:ext cx="12283440" cy="6819658"/>
          </a:xfrm>
          <a:prstGeom prst="rect">
            <a:avLst/>
          </a:prstGeom>
        </p:spPr>
      </p:pic>
      <p:sp>
        <p:nvSpPr>
          <p:cNvPr id="5" name="Rectangle 4"/>
          <p:cNvSpPr/>
          <p:nvPr/>
        </p:nvSpPr>
        <p:spPr>
          <a:xfrm>
            <a:off x="3543091" y="322462"/>
            <a:ext cx="5287009" cy="689909"/>
          </a:xfrm>
          <a:prstGeom prst="rect">
            <a:avLst/>
          </a:prstGeom>
          <a:solidFill>
            <a:schemeClr val="accent4">
              <a:lumMod val="20000"/>
              <a:lumOff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000099"/>
                  </a:solidFill>
                </a:ln>
                <a:solidFill>
                  <a:srgbClr val="006600"/>
                </a:solidFill>
                <a:effectLst/>
                <a:uLnTx/>
                <a:uFillTx/>
                <a:latin typeface="Calibri" panose="020F0502020204030204"/>
                <a:ea typeface="+mn-ea"/>
                <a:cs typeface="+mn-cs"/>
              </a:rPr>
              <a:t> </a:t>
            </a:r>
            <a:r>
              <a:rPr kumimoji="0" lang="en-US" sz="2800" b="1" i="0" u="none" strike="noStrike" kern="1200" cap="none" spc="0" normalizeH="0" baseline="0" noProof="0" dirty="0">
                <a:ln>
                  <a:solidFill>
                    <a:srgbClr val="000099"/>
                  </a:solidFill>
                </a:ln>
                <a:solidFill>
                  <a:srgbClr val="006600"/>
                </a:solidFill>
                <a:effectLst/>
                <a:uLnTx/>
                <a:uFillTx/>
                <a:latin typeface="Times New Roman" panose="02020603050405020304" pitchFamily="18" charset="0"/>
                <a:cs typeface="Times New Roman" panose="02020603050405020304" pitchFamily="18" charset="0"/>
              </a:rPr>
              <a:t>THỰC</a:t>
            </a:r>
            <a:r>
              <a:rPr kumimoji="0" lang="en-US" sz="2800" b="1" i="0" u="none" strike="noStrike" kern="1200" cap="none" spc="0" normalizeH="0" noProof="0" dirty="0">
                <a:ln>
                  <a:solidFill>
                    <a:srgbClr val="000099"/>
                  </a:solidFill>
                </a:ln>
                <a:solidFill>
                  <a:srgbClr val="006600"/>
                </a:solidFill>
                <a:effectLst/>
                <a:uLnTx/>
                <a:uFillTx/>
                <a:latin typeface="Times New Roman" panose="02020603050405020304" pitchFamily="18" charset="0"/>
                <a:cs typeface="Times New Roman" panose="02020603050405020304" pitchFamily="18" charset="0"/>
              </a:rPr>
              <a:t> TRẠNG VẤN ĐỀ</a:t>
            </a:r>
            <a:endParaRPr kumimoji="0" lang="en-US" sz="4400" b="1" i="0" u="none" strike="noStrike" kern="1200" cap="none" spc="0" normalizeH="0" baseline="0" noProof="0" dirty="0">
              <a:ln>
                <a:solidFill>
                  <a:srgbClr val="000099"/>
                </a:solidFill>
              </a:ln>
              <a:solidFill>
                <a:srgbClr val="006600"/>
              </a:solidFill>
              <a:effectLst/>
              <a:uLnTx/>
              <a:uFillTx/>
              <a:latin typeface="Times New Roman" panose="02020603050405020304" pitchFamily="18" charset="0"/>
              <a:cs typeface="Times New Roman" panose="02020603050405020304" pitchFamily="18" charset="0"/>
            </a:endParaRPr>
          </a:p>
        </p:txBody>
      </p:sp>
      <p:sp>
        <p:nvSpPr>
          <p:cNvPr id="9" name="Rounded Rectangle 8"/>
          <p:cNvSpPr/>
          <p:nvPr/>
        </p:nvSpPr>
        <p:spPr>
          <a:xfrm>
            <a:off x="414580" y="1334833"/>
            <a:ext cx="5254178" cy="531393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99"/>
                </a:solidFill>
                <a:latin typeface="Times New Roman" panose="02020603050405020304" pitchFamily="18" charset="0"/>
                <a:cs typeface="Times New Roman" panose="02020603050405020304" pitchFamily="18" charset="0"/>
              </a:rPr>
              <a:t>THUẬN LỢI</a:t>
            </a:r>
            <a:endParaRPr lang="vi-VN" b="1" dirty="0">
              <a:solidFill>
                <a:srgbClr val="000099"/>
              </a:solidFill>
              <a:latin typeface="Times New Roman" panose="02020603050405020304" pitchFamily="18" charset="0"/>
              <a:cs typeface="Times New Roman" panose="02020603050405020304" pitchFamily="18" charset="0"/>
            </a:endParaRPr>
          </a:p>
          <a:p>
            <a:pPr algn="just"/>
            <a:r>
              <a:rPr lang="it-IT"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Được sự quan tâm giúp đỡ của Ban giám hiệu nhà trường, tạo điều kiện đầy đủ về cơ sở vật chất cũng như tài liệu phục vụ giảng dạy.</a:t>
            </a:r>
            <a:endParaRPr lang="en-US" sz="2000" dirty="0">
              <a:solidFill>
                <a:schemeClr val="tx1"/>
              </a:solidFill>
              <a:latin typeface=".VnTime"/>
              <a:ea typeface="Times New Roman" panose="02020603050405020304" pitchFamily="18" charset="0"/>
              <a:cs typeface="Times New Roman" panose="02020603050405020304" pitchFamily="18" charset="0"/>
            </a:endParaRPr>
          </a:p>
          <a:p>
            <a:pPr algn="just"/>
            <a:r>
              <a:rPr lang="it-IT"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Phòng học rộng rãi thoáng mát, lớp học sạch đẹp</a:t>
            </a:r>
            <a:endParaRPr lang="en-US" sz="2000" dirty="0">
              <a:solidFill>
                <a:schemeClr val="tx1"/>
              </a:solidFill>
              <a:latin typeface=".VnTime"/>
              <a:ea typeface="Times New Roman" panose="02020603050405020304" pitchFamily="18" charset="0"/>
              <a:cs typeface="Times New Roman" panose="02020603050405020304" pitchFamily="18" charset="0"/>
            </a:endParaRPr>
          </a:p>
          <a:p>
            <a:pPr algn="just"/>
            <a:r>
              <a:rPr lang="it-IT"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Giáo viên nhiệt tình, có trình độ chuẩn, yêu nghề, tích cực học hỏi đồng nghiệp và qua các phương tiện thông tin đại chúng.</a:t>
            </a:r>
            <a:endParaRPr lang="en-US" sz="2000" dirty="0">
              <a:solidFill>
                <a:schemeClr val="tx1"/>
              </a:solidFill>
              <a:latin typeface=".VnTime"/>
              <a:ea typeface="Times New Roman" panose="02020603050405020304" pitchFamily="18" charset="0"/>
              <a:cs typeface="Times New Roman" panose="02020603050405020304" pitchFamily="18" charset="0"/>
            </a:endParaRPr>
          </a:p>
          <a:p>
            <a:pPr algn="just"/>
            <a:r>
              <a:rPr lang="it-IT"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Phụ huynh của lớp rất nhiệt tình, luôn giúp đỡ và đồng hành với cô giáo trong việc chăm sóc và giáo dục trẻ.</a:t>
            </a:r>
            <a:endParaRPr lang="en-US" sz="2000" dirty="0">
              <a:solidFill>
                <a:schemeClr val="tx1"/>
              </a:solidFill>
              <a:latin typeface=".VnTime"/>
              <a:ea typeface="Times New Roman" panose="02020603050405020304" pitchFamily="18" charset="0"/>
              <a:cs typeface="Times New Roman" panose="02020603050405020304" pitchFamily="18" charset="0"/>
            </a:endParaRPr>
          </a:p>
        </p:txBody>
      </p:sp>
      <p:sp>
        <p:nvSpPr>
          <p:cNvPr id="10" name="Rounded Rectangle 9"/>
          <p:cNvSpPr/>
          <p:nvPr/>
        </p:nvSpPr>
        <p:spPr>
          <a:xfrm>
            <a:off x="6299201" y="1334833"/>
            <a:ext cx="5262356" cy="531393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KHÓ</a:t>
            </a:r>
            <a:r>
              <a:rPr kumimoji="0" lang="en-US" sz="1800" b="1"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KHĂN</a:t>
            </a:r>
          </a:p>
          <a:p>
            <a:pPr algn="just"/>
            <a:r>
              <a:rPr lang="it-IT"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Nội</a:t>
            </a:r>
            <a:r>
              <a:rPr lang="en-US" sz="2000" dirty="0">
                <a:solidFill>
                  <a:schemeClr val="tx1"/>
                </a:solidFill>
                <a:latin typeface="Times New Roman" panose="02020603050405020304" pitchFamily="18" charset="0"/>
                <a:cs typeface="Times New Roman" panose="02020603050405020304" pitchFamily="18" charset="0"/>
              </a:rPr>
              <a:t> dung </a:t>
            </a:r>
            <a:r>
              <a:rPr lang="en-US" sz="2000" dirty="0" err="1">
                <a:solidFill>
                  <a:schemeClr val="tx1"/>
                </a:solidFill>
                <a:latin typeface="Times New Roman" panose="02020603050405020304" pitchFamily="18" charset="0"/>
                <a:cs typeface="Times New Roman" panose="02020603050405020304" pitchFamily="18" charset="0"/>
              </a:rPr>
              <a:t>về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giáo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dục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bảo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vệ</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môi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trường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trẻ</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chưa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hành</a:t>
            </a:r>
            <a:r>
              <a:rPr lang="en-US" sz="2000" dirty="0">
                <a:solidFill>
                  <a:schemeClr val="tx1"/>
                </a:solidFill>
                <a:latin typeface="Times New Roman" panose="02020603050405020304" pitchFamily="18" charset="0"/>
                <a:cs typeface="Times New Roman" panose="02020603050405020304" pitchFamily="18" charset="0"/>
              </a:rPr>
              <a:t> vi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trẻ</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còn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chế</a:t>
            </a:r>
            <a:r>
              <a:rPr lang="en-US" sz="2000" dirty="0">
                <a:solidFill>
                  <a:schemeClr val="tx1"/>
                </a:solidFill>
                <a:latin typeface="Times New Roman" panose="02020603050405020304" pitchFamily="18" charset="0"/>
                <a:cs typeface="Times New Roman" panose="02020603050405020304" pitchFamily="18" charset="0"/>
              </a:rPr>
              <a:t>.</a:t>
            </a:r>
          </a:p>
          <a:p>
            <a:pPr algn="just"/>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Bản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giáo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chưa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khai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sâu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nội</a:t>
            </a:r>
            <a:r>
              <a:rPr lang="en-US" sz="2000" dirty="0">
                <a:solidFill>
                  <a:schemeClr val="tx1"/>
                </a:solidFill>
                <a:latin typeface="Times New Roman" panose="02020603050405020304" pitchFamily="18" charset="0"/>
                <a:cs typeface="Times New Roman" panose="02020603050405020304" pitchFamily="18" charset="0"/>
              </a:rPr>
              <a:t> dung </a:t>
            </a:r>
            <a:r>
              <a:rPr lang="en-US" sz="2000" dirty="0" err="1">
                <a:solidFill>
                  <a:schemeClr val="tx1"/>
                </a:solidFill>
                <a:latin typeface="Times New Roman" panose="02020603050405020304" pitchFamily="18" charset="0"/>
                <a:cs typeface="Times New Roman" panose="02020603050405020304" pitchFamily="18" charset="0"/>
              </a:rPr>
              <a:t>giáo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dục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trẻ</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bảo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vệ</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môi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trường</a:t>
            </a:r>
            <a:r>
              <a:rPr lang="en-US" sz="2000" dirty="0">
                <a:solidFill>
                  <a:schemeClr val="tx1"/>
                </a:solidFill>
                <a:latin typeface="Times New Roman" panose="02020603050405020304" pitchFamily="18" charset="0"/>
                <a:cs typeface="Times New Roman" panose="02020603050405020304" pitchFamily="18" charset="0"/>
              </a:rPr>
              <a:t>.</a:t>
            </a:r>
          </a:p>
          <a:p>
            <a:pPr algn="just"/>
            <a:r>
              <a:rPr lang="it-IT" sz="2000" dirty="0">
                <a:solidFill>
                  <a:schemeClr val="tx1"/>
                </a:solidFill>
                <a:latin typeface="Times New Roman" panose="02020603050405020304" pitchFamily="18" charset="0"/>
                <a:cs typeface="Times New Roman" panose="02020603050405020304" pitchFamily="18" charset="0"/>
              </a:rPr>
              <a:t>- Một số trẻ chưa có ý thức bảo vệ môi trường: giẫm đạp lên vỏ sữa; vứt rác không đúng nơi quy định; bẻ cây, ngắt hoa; đi vệ sinh, rửa tay chưa khóa vòi nước lại;.....</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019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2192000" cy="6858000"/>
          </a:xfrm>
          <a:prstGeom prst="rect">
            <a:avLst/>
          </a:prstGeom>
        </p:spPr>
      </p:pic>
      <p:sp>
        <p:nvSpPr>
          <p:cNvPr id="3" name="Right Arrow 2"/>
          <p:cNvSpPr/>
          <p:nvPr/>
        </p:nvSpPr>
        <p:spPr>
          <a:xfrm>
            <a:off x="236519" y="2551332"/>
            <a:ext cx="2633618" cy="16485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BIỆN</a:t>
            </a:r>
            <a:r>
              <a:rPr kumimoji="0" lang="nl-NL" sz="2000"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PHÁP THỰC HIỆN</a:t>
            </a:r>
            <a:endParaRPr kumimoji="0" lang="nl-NL"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4768759" y="214658"/>
            <a:ext cx="6905810" cy="11467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Biện</a:t>
            </a:r>
            <a:r>
              <a:rPr kumimoji="0" lang="en-US" sz="24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pháp</a:t>
            </a:r>
            <a:r>
              <a:rPr kumimoji="0" lang="en-US" sz="24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1. </a:t>
            </a:r>
            <a:r>
              <a:rPr lang="en-US" sz="2400" b="1" i="1" noProof="0" dirty="0" err="1">
                <a:solidFill>
                  <a:srgbClr val="C00000"/>
                </a:solidFill>
                <a:latin typeface="Times New Roman" panose="02020603050405020304" pitchFamily="18" charset="0"/>
                <a:cs typeface="Times New Roman" panose="02020603050405020304" pitchFamily="18" charset="0"/>
              </a:rPr>
              <a:t>Tích</a:t>
            </a:r>
            <a:r>
              <a:rPr lang="en-US" sz="2400" b="1" i="1" noProof="0" dirty="0">
                <a:solidFill>
                  <a:srgbClr val="C00000"/>
                </a:solidFill>
                <a:latin typeface="Times New Roman" panose="02020603050405020304" pitchFamily="18" charset="0"/>
                <a:cs typeface="Times New Roman" panose="02020603050405020304" pitchFamily="18" charset="0"/>
              </a:rPr>
              <a:t> </a:t>
            </a:r>
            <a:r>
              <a:rPr lang="en-US" sz="2400" b="1" i="1" noProof="0" dirty="0" err="1">
                <a:solidFill>
                  <a:srgbClr val="C00000"/>
                </a:solidFill>
                <a:latin typeface="Times New Roman" panose="02020603050405020304" pitchFamily="18" charset="0"/>
                <a:cs typeface="Times New Roman" panose="02020603050405020304" pitchFamily="18" charset="0"/>
              </a:rPr>
              <a:t>hợp</a:t>
            </a:r>
            <a:r>
              <a:rPr lang="en-US" sz="2400" b="1" i="1" noProof="0" dirty="0">
                <a:solidFill>
                  <a:srgbClr val="C00000"/>
                </a:solidFill>
                <a:latin typeface="Times New Roman" panose="02020603050405020304" pitchFamily="18" charset="0"/>
                <a:cs typeface="Times New Roman" panose="02020603050405020304" pitchFamily="18" charset="0"/>
              </a:rPr>
              <a:t> </a:t>
            </a:r>
            <a:r>
              <a:rPr lang="en-US" sz="2400" b="1" i="1" noProof="0" dirty="0" err="1">
                <a:solidFill>
                  <a:srgbClr val="C00000"/>
                </a:solidFill>
                <a:latin typeface="Times New Roman" panose="02020603050405020304" pitchFamily="18" charset="0"/>
                <a:cs typeface="Times New Roman" panose="02020603050405020304" pitchFamily="18" charset="0"/>
              </a:rPr>
              <a:t>nội</a:t>
            </a:r>
            <a:r>
              <a:rPr lang="en-US" sz="2400" b="1" i="1" noProof="0" dirty="0">
                <a:solidFill>
                  <a:srgbClr val="C00000"/>
                </a:solidFill>
                <a:latin typeface="Times New Roman" panose="02020603050405020304" pitchFamily="18" charset="0"/>
                <a:cs typeface="Times New Roman" panose="02020603050405020304" pitchFamily="18" charset="0"/>
              </a:rPr>
              <a:t> dung </a:t>
            </a:r>
            <a:r>
              <a:rPr lang="en-US" sz="2400" b="1" i="1" noProof="0" dirty="0" err="1">
                <a:solidFill>
                  <a:srgbClr val="C00000"/>
                </a:solidFill>
                <a:latin typeface="Times New Roman" panose="02020603050405020304" pitchFamily="18" charset="0"/>
                <a:cs typeface="Times New Roman" panose="02020603050405020304" pitchFamily="18" charset="0"/>
              </a:rPr>
              <a:t>giáo</a:t>
            </a:r>
            <a:r>
              <a:rPr lang="en-US" sz="2400" b="1" i="1" noProof="0" dirty="0">
                <a:solidFill>
                  <a:srgbClr val="C00000"/>
                </a:solidFill>
                <a:latin typeface="Times New Roman" panose="02020603050405020304" pitchFamily="18" charset="0"/>
                <a:cs typeface="Times New Roman" panose="02020603050405020304" pitchFamily="18" charset="0"/>
              </a:rPr>
              <a:t> </a:t>
            </a:r>
            <a:r>
              <a:rPr lang="en-US" sz="2400" b="1" i="1" noProof="0" dirty="0" err="1">
                <a:solidFill>
                  <a:srgbClr val="C00000"/>
                </a:solidFill>
                <a:latin typeface="Times New Roman" panose="02020603050405020304" pitchFamily="18" charset="0"/>
                <a:cs typeface="Times New Roman" panose="02020603050405020304" pitchFamily="18" charset="0"/>
              </a:rPr>
              <a:t>dụ</a:t>
            </a:r>
            <a:r>
              <a:rPr lang="en-US" sz="2400" b="1" i="1" dirty="0">
                <a:solidFill>
                  <a:srgbClr val="C00000"/>
                </a:solidFill>
                <a:latin typeface="Times New Roman" panose="02020603050405020304" pitchFamily="18" charset="0"/>
                <a:cs typeface="Times New Roman" panose="02020603050405020304" pitchFamily="18" charset="0"/>
              </a:rPr>
              <a:t>c </a:t>
            </a:r>
            <a:r>
              <a:rPr lang="en-US" sz="2400" b="1" i="1" dirty="0" err="1">
                <a:solidFill>
                  <a:srgbClr val="C00000"/>
                </a:solidFill>
                <a:latin typeface="Times New Roman" panose="02020603050405020304" pitchFamily="18" charset="0"/>
                <a:cs typeface="Times New Roman" panose="02020603050405020304" pitchFamily="18" charset="0"/>
              </a:rPr>
              <a:t>bảo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vệ</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môi</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trường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cho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trẻ</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theo</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chủ</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đề</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5" name="Rounded Rectangle 4"/>
          <p:cNvSpPr/>
          <p:nvPr/>
        </p:nvSpPr>
        <p:spPr>
          <a:xfrm>
            <a:off x="4768759" y="1528687"/>
            <a:ext cx="6932705" cy="115345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6600"/>
                </a:solidFill>
                <a:effectLst/>
                <a:uLnTx/>
                <a:uFillTx/>
                <a:latin typeface="Times New Roman" panose="02020603050405020304" pitchFamily="18" charset="0"/>
                <a:cs typeface="Times New Roman" panose="02020603050405020304" pitchFamily="18" charset="0"/>
              </a:rPr>
              <a:t>Biện</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pháp</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a:ln>
                  <a:noFill/>
                </a:ln>
                <a:solidFill>
                  <a:srgbClr val="006600"/>
                </a:solidFill>
                <a:effectLst/>
                <a:uLnTx/>
                <a:uFillTx/>
                <a:latin typeface="Times New Roman" panose="02020603050405020304" pitchFamily="18" charset="0"/>
                <a:cs typeface="Times New Roman" panose="02020603050405020304" pitchFamily="18" charset="0"/>
              </a:rPr>
              <a:t>2. </a:t>
            </a:r>
            <a:r>
              <a:rPr lang="en-US" sz="2400" b="1" i="1" dirty="0" err="1">
                <a:solidFill>
                  <a:srgbClr val="006600"/>
                </a:solidFill>
                <a:latin typeface="Times New Roman" panose="02020603050405020304" pitchFamily="18" charset="0"/>
                <a:cs typeface="Times New Roman" panose="02020603050405020304" pitchFamily="18" charset="0"/>
              </a:rPr>
              <a:t>Giáo</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dục</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trẻ</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bảo</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vệ</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môi</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trường</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thông</a:t>
            </a:r>
            <a:r>
              <a:rPr lang="en-US" sz="2400" b="1" i="1" dirty="0">
                <a:solidFill>
                  <a:srgbClr val="006600"/>
                </a:solidFill>
                <a:latin typeface="Times New Roman" panose="02020603050405020304" pitchFamily="18" charset="0"/>
                <a:cs typeface="Times New Roman" panose="02020603050405020304" pitchFamily="18" charset="0"/>
              </a:rPr>
              <a:t> qua </a:t>
            </a:r>
            <a:r>
              <a:rPr lang="en-US" sz="2400" b="1" i="1" dirty="0" err="1">
                <a:solidFill>
                  <a:srgbClr val="006600"/>
                </a:solidFill>
                <a:latin typeface="Times New Roman" panose="02020603050405020304" pitchFamily="18" charset="0"/>
                <a:cs typeface="Times New Roman" panose="02020603050405020304" pitchFamily="18" charset="0"/>
              </a:rPr>
              <a:t>các</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hoạt</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động</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chăm</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sóc</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giáo</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dục</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trẻ</a:t>
            </a:r>
            <a:endPar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cs typeface="Times New Roman" panose="02020603050405020304" pitchFamily="18" charset="0"/>
            </a:endParaRPr>
          </a:p>
        </p:txBody>
      </p:sp>
      <p:sp>
        <p:nvSpPr>
          <p:cNvPr id="6" name="Rounded Rectangle 5"/>
          <p:cNvSpPr/>
          <p:nvPr/>
        </p:nvSpPr>
        <p:spPr>
          <a:xfrm>
            <a:off x="4782205" y="2868735"/>
            <a:ext cx="6919259" cy="101375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Biện</a:t>
            </a:r>
            <a:r>
              <a:rPr kumimoji="0" lang="en-US" sz="24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pháp</a:t>
            </a:r>
            <a:r>
              <a:rPr kumimoji="0" lang="en-US" sz="24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a:t>
            </a:r>
            <a:r>
              <a:rPr kumimoji="0" lang="en-US" sz="24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Ứng</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dụng</a:t>
            </a:r>
            <a:r>
              <a:rPr lang="en-US" sz="2400" b="1" i="1" noProof="0" dirty="0">
                <a:solidFill>
                  <a:srgbClr val="FF0000"/>
                </a:solidFill>
                <a:latin typeface="Times New Roman" panose="02020603050405020304" pitchFamily="18" charset="0"/>
                <a:cs typeface="Times New Roman" panose="02020603050405020304" pitchFamily="18" charset="0"/>
              </a:rPr>
              <a:t> CNTT </a:t>
            </a:r>
            <a:r>
              <a:rPr lang="en-US" sz="2400" b="1" i="1" noProof="0" dirty="0" err="1">
                <a:solidFill>
                  <a:srgbClr val="FF0000"/>
                </a:solidFill>
                <a:latin typeface="Times New Roman" panose="02020603050405020304" pitchFamily="18" charset="0"/>
                <a:cs typeface="Times New Roman" panose="02020603050405020304" pitchFamily="18" charset="0"/>
              </a:rPr>
              <a:t>và</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đổi</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mới</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sáng</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tác</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các</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trò</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chơi</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để</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giáo</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dục</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trẻ</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bảo</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vệ</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môi</a:t>
            </a:r>
            <a:r>
              <a:rPr lang="en-US" sz="2400" b="1" i="1" noProof="0" dirty="0">
                <a:solidFill>
                  <a:srgbClr val="FF0000"/>
                </a:solidFill>
                <a:latin typeface="Times New Roman" panose="02020603050405020304" pitchFamily="18" charset="0"/>
                <a:cs typeface="Times New Roman" panose="02020603050405020304" pitchFamily="18" charset="0"/>
              </a:rPr>
              <a:t> </a:t>
            </a:r>
            <a:r>
              <a:rPr lang="en-US" sz="2400" b="1" i="1" noProof="0" dirty="0" err="1">
                <a:solidFill>
                  <a:srgbClr val="FF0000"/>
                </a:solidFill>
                <a:latin typeface="Times New Roman" panose="02020603050405020304" pitchFamily="18" charset="0"/>
                <a:cs typeface="Times New Roman" panose="02020603050405020304" pitchFamily="18" charset="0"/>
              </a:rPr>
              <a:t>trường</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Rounded Rectangle 6"/>
          <p:cNvSpPr/>
          <p:nvPr/>
        </p:nvSpPr>
        <p:spPr>
          <a:xfrm>
            <a:off x="4782205" y="4068321"/>
            <a:ext cx="6932707" cy="111984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Biện</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pháp</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4. </a:t>
            </a:r>
            <a:r>
              <a:rPr kumimoji="0" lang="en-US" sz="2400" b="1" i="1"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Làm</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đồ</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dùng</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đồ</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chơi</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từ</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nguyên</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vật</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liệu</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cũ</a:t>
            </a:r>
            <a:r>
              <a:rPr kumimoji="0" lang="en-US" sz="2400" b="1" i="1"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0099"/>
                </a:solidFill>
                <a:effectLst/>
                <a:uLnTx/>
                <a:uFillTx/>
                <a:latin typeface="Times New Roman" panose="02020603050405020304" pitchFamily="18" charset="0"/>
                <a:cs typeface="Times New Roman" panose="02020603050405020304" pitchFamily="18" charset="0"/>
              </a:rPr>
              <a:t>hỏng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36118" y="294447"/>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36118" y="1538593"/>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36118" y="2862177"/>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36118" y="4124766"/>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02564" y="5429907"/>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4782207" y="5373995"/>
            <a:ext cx="6932705" cy="115345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err="1">
                <a:solidFill>
                  <a:srgbClr val="006600"/>
                </a:solidFill>
                <a:latin typeface="Times New Roman" panose="02020603050405020304" pitchFamily="18" charset="0"/>
                <a:cs typeface="Times New Roman" panose="02020603050405020304" pitchFamily="18" charset="0"/>
              </a:rPr>
              <a:t>Biện</a:t>
            </a:r>
            <a:r>
              <a:rPr lang="en-US" sz="2400" b="1" i="1" dirty="0">
                <a:solidFill>
                  <a:srgbClr val="006600"/>
                </a:solidFill>
                <a:latin typeface="Times New Roman" panose="02020603050405020304" pitchFamily="18" charset="0"/>
                <a:cs typeface="Times New Roman" panose="02020603050405020304" pitchFamily="18" charset="0"/>
              </a:rPr>
              <a:t> </a:t>
            </a:r>
            <a:r>
              <a:rPr lang="en-US" sz="2400" b="1" i="1" dirty="0" err="1">
                <a:solidFill>
                  <a:srgbClr val="006600"/>
                </a:solidFill>
                <a:latin typeface="Times New Roman" panose="02020603050405020304" pitchFamily="18" charset="0"/>
                <a:cs typeface="Times New Roman" panose="02020603050405020304" pitchFamily="18" charset="0"/>
              </a:rPr>
              <a:t>pháp</a:t>
            </a:r>
            <a:r>
              <a:rPr lang="en-US" sz="2400" b="1" i="1" dirty="0">
                <a:solidFill>
                  <a:srgbClr val="006600"/>
                </a:solidFill>
                <a:latin typeface="Times New Roman" panose="02020603050405020304" pitchFamily="18" charset="0"/>
                <a:cs typeface="Times New Roman" panose="02020603050405020304" pitchFamily="18" charset="0"/>
              </a:rPr>
              <a:t> 5</a:t>
            </a:r>
            <a:r>
              <a:rPr kumimoji="0" lang="en-US" sz="2400" b="1" i="1" u="none" strike="noStrike" kern="1200" cap="none" spc="0" normalizeH="0" baseline="0" noProof="0" dirty="0">
                <a:ln>
                  <a:noFill/>
                </a:ln>
                <a:solidFill>
                  <a:srgbClr val="006600"/>
                </a:solidFill>
                <a:effectLst/>
                <a:uLnTx/>
                <a:uFillTx/>
                <a:latin typeface="Times New Roman" panose="02020603050405020304" pitchFamily="18" charset="0"/>
                <a:cs typeface="Times New Roman" panose="02020603050405020304" pitchFamily="18" charset="0"/>
              </a:rPr>
              <a:t>.</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Nhà</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trường</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kết</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hợp</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với</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phụ</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huynh</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xây</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dựng</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môi</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trường</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xanh</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sạch</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đẹp</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 - an </a:t>
            </a:r>
            <a:r>
              <a:rPr kumimoji="0" lang="en-US" sz="2400" b="1" i="1" u="none" strike="noStrike" kern="1200" cap="none" spc="0" normalizeH="0" noProof="0" dirty="0" err="1">
                <a:ln>
                  <a:noFill/>
                </a:ln>
                <a:solidFill>
                  <a:srgbClr val="006600"/>
                </a:solidFill>
                <a:effectLst/>
                <a:uLnTx/>
                <a:uFillTx/>
                <a:latin typeface="Times New Roman" panose="02020603050405020304" pitchFamily="18" charset="0"/>
                <a:cs typeface="Times New Roman" panose="02020603050405020304" pitchFamily="18" charset="0"/>
              </a:rPr>
              <a:t>toàn</a:t>
            </a:r>
            <a:r>
              <a:rPr kumimoji="0" lang="en-US" sz="2400" b="1" i="1" u="none" strike="noStrike" kern="1200" cap="none" spc="0" normalizeH="0" noProof="0" dirty="0">
                <a:ln>
                  <a:noFill/>
                </a:ln>
                <a:solidFill>
                  <a:srgbClr val="006600"/>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725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F7AE6-63E9-EF66-4516-82B22A9CA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2192000" cy="6858000"/>
          </a:xfrm>
          <a:prstGeom prst="rect">
            <a:avLst/>
          </a:prstGeom>
        </p:spPr>
      </p:pic>
      <p:pic>
        <p:nvPicPr>
          <p:cNvPr id="3" name="Picture 2" descr="Káº¿t quáº£ hÃ¬nh áº£nh cho má»¥c tiÃªu">
            <a:extLst>
              <a:ext uri="{FF2B5EF4-FFF2-40B4-BE49-F238E27FC236}">
                <a16:creationId xmlns:a16="http://schemas.microsoft.com/office/drawing/2014/main" id="{8D39B2D0-DF7A-3AC0-22C8-6F31DECD9452}"/>
              </a:ext>
            </a:extLst>
          </p:cNvPr>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4331" y="2756608"/>
            <a:ext cx="2565507" cy="210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5">
            <a:extLst>
              <a:ext uri="{FF2B5EF4-FFF2-40B4-BE49-F238E27FC236}">
                <a16:creationId xmlns:a16="http://schemas.microsoft.com/office/drawing/2014/main" id="{8D756E5D-6D48-C14A-B63D-3545B9FEF763}"/>
              </a:ext>
            </a:extLst>
          </p:cNvPr>
          <p:cNvSpPr/>
          <p:nvPr/>
        </p:nvSpPr>
        <p:spPr>
          <a:xfrm>
            <a:off x="3329897" y="2697592"/>
            <a:ext cx="7775951" cy="194016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Biện</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pháp</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2</a:t>
            </a:r>
            <a:r>
              <a:rPr kumimoji="0" lang="en-US" sz="3200" b="1" i="1"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Giáo</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dục</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trẻ</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bảo</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vệ</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môi</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trường</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thông</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qua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các</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hoạt</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động</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chăm</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sóc</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giáo</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dục</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Times New Roman" panose="02020603050405020304" pitchFamily="18" charset="0"/>
                <a:cs typeface="Times New Roman" panose="02020603050405020304" pitchFamily="18" charset="0"/>
              </a:rPr>
              <a:t>trẻ</a:t>
            </a:r>
            <a:r>
              <a:rPr kumimoji="0" lang="en-US" sz="3200" b="1" i="1" u="none" strike="noStrike" kern="1200" cap="none" spc="0" normalizeH="0" noProof="0" dirty="0">
                <a:ln>
                  <a:noFill/>
                </a:ln>
                <a:solidFill>
                  <a:srgbClr val="00B050"/>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866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1FF1-932D-DC68-B6F6-7821FE73584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2088E7-AE26-B02D-F2E3-73DDD250AB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2" name="TextBox 11">
            <a:extLst>
              <a:ext uri="{FF2B5EF4-FFF2-40B4-BE49-F238E27FC236}">
                <a16:creationId xmlns:a16="http://schemas.microsoft.com/office/drawing/2014/main" id="{4BCF0F9F-824B-B378-9379-D503CFAEEFEE}"/>
              </a:ext>
            </a:extLst>
          </p:cNvPr>
          <p:cNvSpPr txBox="1"/>
          <p:nvPr/>
        </p:nvSpPr>
        <p:spPr>
          <a:xfrm>
            <a:off x="4933483" y="1124532"/>
            <a:ext cx="6504905" cy="347787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mầm</a:t>
            </a:r>
            <a:r>
              <a:rPr lang="en-US" sz="2000" dirty="0">
                <a:latin typeface="Times New Roman" panose="02020603050405020304" pitchFamily="18" charset="0"/>
                <a:cs typeface="Times New Roman" panose="02020603050405020304" pitchFamily="18" charset="0"/>
              </a:rPr>
              <a:t> non. Thông qua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mầm</a:t>
            </a:r>
            <a:r>
              <a:rPr lang="en-US" sz="2000" dirty="0">
                <a:latin typeface="Times New Roman" panose="02020603050405020304" pitchFamily="18" charset="0"/>
                <a:cs typeface="Times New Roman" panose="02020603050405020304" pitchFamily="18" charset="0"/>
              </a:rPr>
              <a:t> non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khoa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lồng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ghép</a:t>
            </a:r>
            <a:r>
              <a:rPr lang="en-US" sz="2000" dirty="0">
                <a:latin typeface="Times New Roman" panose="02020603050405020304" pitchFamily="18" charset="0"/>
                <a:cs typeface="Times New Roman" panose="02020603050405020304" pitchFamily="18" charset="0"/>
              </a:rPr>
              <a:t>.</a:t>
            </a:r>
          </a:p>
        </p:txBody>
      </p:sp>
      <p:sp>
        <p:nvSpPr>
          <p:cNvPr id="3" name="Rounded Rectangle 3">
            <a:extLst>
              <a:ext uri="{FF2B5EF4-FFF2-40B4-BE49-F238E27FC236}">
                <a16:creationId xmlns:a16="http://schemas.microsoft.com/office/drawing/2014/main" id="{FA1B324A-6E78-2B09-2C15-7950B1A409A2}"/>
              </a:ext>
            </a:extLst>
          </p:cNvPr>
          <p:cNvSpPr/>
          <p:nvPr/>
        </p:nvSpPr>
        <p:spPr>
          <a:xfrm>
            <a:off x="4744731" y="365125"/>
            <a:ext cx="6882410" cy="5157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Giáo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dục</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bảo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vệ</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môi</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trường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thông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qua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hoạt</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động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học</a:t>
            </a:r>
            <a:endParaRPr kumimoji="0" lang="en-US" sz="2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9828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EA94-428A-C3EB-08F9-1EDB4F4A37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9C98BF-B881-5890-06BA-A411AEEF0223}"/>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28938269-28CB-661D-34BF-FDA3EDF2F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3">
            <a:extLst>
              <a:ext uri="{FF2B5EF4-FFF2-40B4-BE49-F238E27FC236}">
                <a16:creationId xmlns:a16="http://schemas.microsoft.com/office/drawing/2014/main" id="{A0627044-DB8D-1C78-02B0-13B939B6D9E9}"/>
              </a:ext>
            </a:extLst>
          </p:cNvPr>
          <p:cNvSpPr/>
          <p:nvPr/>
        </p:nvSpPr>
        <p:spPr>
          <a:xfrm>
            <a:off x="4744731" y="365125"/>
            <a:ext cx="6882410" cy="5157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Giáo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dục</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bảo</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vệ</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môi</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trường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thông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qua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hoạt</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động</a:t>
            </a:r>
            <a:r>
              <a:rPr kumimoji="0" lang="en-US" sz="22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chơi</a:t>
            </a:r>
            <a:endParaRPr kumimoji="0" lang="en-US" sz="2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1A56357-C080-90A8-C13B-7A9B7A9221A9}"/>
              </a:ext>
            </a:extLst>
          </p:cNvPr>
          <p:cNvSpPr txBox="1"/>
          <p:nvPr/>
        </p:nvSpPr>
        <p:spPr>
          <a:xfrm>
            <a:off x="4933483" y="1124532"/>
            <a:ext cx="6504905" cy="3970318"/>
          </a:xfrm>
          <a:prstGeom prst="rect">
            <a:avLst/>
          </a:prstGeom>
          <a:noFill/>
        </p:spPr>
        <p:txBody>
          <a:bodyPr wrap="square" rtlCol="0">
            <a:spAutoFit/>
          </a:bodyPr>
          <a:lstStyle/>
          <a:p>
            <a:pPr algn="just"/>
            <a:r>
              <a:rPr lang="nl-NL" dirty="0">
                <a:latin typeface="Times New Roman" panose="02020603050405020304" pitchFamily="18" charset="0"/>
                <a:cs typeface="Times New Roman" panose="02020603050405020304" pitchFamily="18" charset="0"/>
              </a:rPr>
              <a:t>	Như chúng ta đã biết hoạt động chơi là hoạt động chủ đạo của trẻ em lứa tuổi mẫu giáo. Chính vì vậy, hoạt động chơi có vai trò lớn đối với việc giáo dục trẻ nói chung cũng như giáo dục bảo vệ môi trường cho trẻ nói riêng. Khi trẻ hoạt động trong các góc, trẻ học được nhiều kỹ năng quan trọng đối với việc phát triển toàn diện nhân cách của trẻ như: Giao tiếp, nhận thức, tình cảm, sáng tạo...Trong việc giáo dục bảo vệ môi trường các kỹ năng này giúp trẻ nhận thức rõ hơn các vấn đề của môi trường từ đó góp phần hình thành tình cảm, thái độ tích cực, có kỹ năng tham gia bảo vệ môi trường. </a:t>
            </a:r>
          </a:p>
          <a:p>
            <a:pPr algn="just"/>
            <a:r>
              <a:rPr lang="nl-NL" dirty="0">
                <a:latin typeface="Times New Roman" panose="02020603050405020304" pitchFamily="18" charset="0"/>
                <a:cs typeface="Times New Roman" panose="02020603050405020304" pitchFamily="18" charset="0"/>
              </a:rPr>
              <a:t>	Dựa vào đặc điểm riêng của mỗi góc chơi và nội dung của từng chủ đề, giáo viên lựa chọn nội dung giáo dục bảo vệ môi trường sẽ lồng ghép trong hoạt động vui chơi của trẻ ví dụ:</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0031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0A83E6-0D19-88F1-18D9-AC150E254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5550"/>
          </a:xfrm>
          <a:prstGeom prst="rect">
            <a:avLst/>
          </a:prstGeom>
        </p:spPr>
      </p:pic>
      <p:sp>
        <p:nvSpPr>
          <p:cNvPr id="5" name="Rounded Rectangle 3">
            <a:extLst>
              <a:ext uri="{FF2B5EF4-FFF2-40B4-BE49-F238E27FC236}">
                <a16:creationId xmlns:a16="http://schemas.microsoft.com/office/drawing/2014/main" id="{A0627044-DB8D-1C78-02B0-13B939B6D9E9}"/>
              </a:ext>
            </a:extLst>
          </p:cNvPr>
          <p:cNvSpPr/>
          <p:nvPr/>
        </p:nvSpPr>
        <p:spPr>
          <a:xfrm>
            <a:off x="4191059" y="249533"/>
            <a:ext cx="3359033" cy="7561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Góc</a:t>
            </a:r>
            <a:r>
              <a:rPr kumimoji="0" lang="en-US" sz="28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phân</a:t>
            </a:r>
            <a:r>
              <a:rPr kumimoji="0" lang="en-US" sz="28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vai</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1A56357-C080-90A8-C13B-7A9B7A9221A9}"/>
              </a:ext>
            </a:extLst>
          </p:cNvPr>
          <p:cNvSpPr txBox="1"/>
          <p:nvPr/>
        </p:nvSpPr>
        <p:spPr>
          <a:xfrm>
            <a:off x="6809066" y="1455834"/>
            <a:ext cx="4558018" cy="4678204"/>
          </a:xfrm>
          <a:prstGeom prst="rect">
            <a:avLst/>
          </a:prstGeom>
          <a:noFill/>
        </p:spPr>
        <p:txBody>
          <a:bodyPr wrap="square" rtlCol="0">
            <a:spAutoFit/>
          </a:bodyPr>
          <a:lstStyle/>
          <a:p>
            <a:pPr algn="just"/>
            <a:r>
              <a:rPr lang="nl-NL" sz="2000" dirty="0">
                <a:latin typeface="Times New Roman" panose="02020603050405020304" pitchFamily="18" charset="0"/>
                <a:cs typeface="Times New Roman" panose="02020603050405020304" pitchFamily="18" charset="0"/>
              </a:rPr>
              <a:t>Trước khi vào góc chơi cô gợi ý hỏi trẻ xem hôm nay các con sẽ đóng vai gì? Trong trò chơi “Bé tập làm nội trợ” cô cùng trẻ sắp xếp góc chơi ngăn nắp, gọn gàng. Giáo dục trẻ đóng vai người đầu bếp biết chế biến thực phẩm phải vệ sinh sạch sẽ, sử dụng các thực phẩm hợp lí, sắp xếp bếp nấu ăn gọn gàng, thu dọn vệ sinh sau khi nấu ăn. Trong trò chơi “Gia đình” trẻ phải biết dọn dẹp nhà cửa, lau chùi nền nhà sạch sẽ, quần áo gấp gọn gàng, ngăn nắp. Trước khi ăn phải rửa tay, rửa mặt sạch sẽ nhắc nhở mọi người phải tiết kiệm nước, tiết kiệm điện.</a:t>
            </a: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10" name="Picture 9">
            <a:extLst>
              <a:ext uri="{FF2B5EF4-FFF2-40B4-BE49-F238E27FC236}">
                <a16:creationId xmlns:a16="http://schemas.microsoft.com/office/drawing/2014/main" id="{81685FFB-6A69-DB53-2A39-5A55C675701E}"/>
              </a:ext>
            </a:extLst>
          </p:cNvPr>
          <p:cNvPicPr>
            <a:picLocks noChangeAspect="1"/>
          </p:cNvPicPr>
          <p:nvPr/>
        </p:nvPicPr>
        <p:blipFill>
          <a:blip r:embed="rId3"/>
          <a:stretch>
            <a:fillRect/>
          </a:stretch>
        </p:blipFill>
        <p:spPr>
          <a:xfrm>
            <a:off x="676715" y="1804648"/>
            <a:ext cx="5307435" cy="3980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4944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2288</TotalTime>
  <Words>3057</Words>
  <Application>Microsoft Office PowerPoint</Application>
  <PresentationFormat>Widescreen</PresentationFormat>
  <Paragraphs>81</Paragraphs>
  <Slides>21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.VnTime</vt: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Vũ Thị Ngọc Anh CB4J2 - HN161</cp:lastModifiedBy>
  <cp:revision>181</cp:revision>
  <dcterms:created xsi:type="dcterms:W3CDTF">2020-11-08T10:42:03Z</dcterms:created>
  <dcterms:modified xsi:type="dcterms:W3CDTF">2023-10-16T23:14:01Z</dcterms:modified>
</cp:coreProperties>
</file>