
<file path=[Content_Types].xml><?xml version="1.0" encoding="utf-8"?>
<Types xmlns="http://schemas.openxmlformats.org/package/2006/content-types">
  <Default Extension="png" ContentType="image/png"/>
  <Default Extension="mp3" ContentType="audio/mpeg"/>
  <Default Extension="jpeg" ContentType="image/jpeg"/>
  <Default Extension="wma" ContentType="audio/x-ms-wma"/>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6" r:id="rId11"/>
    <p:sldId id="267" r:id="rId12"/>
    <p:sldId id="265" r:id="rId13"/>
  </p:sldIdLst>
  <p:sldSz cx="9144000" cy="6858000" type="screen4x3"/>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0" d="100"/>
          <a:sy n="70" d="100"/>
        </p:scale>
        <p:origin x="516" y="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vi-VN"/>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vi-VN"/>
          </a:p>
        </p:txBody>
      </p:sp>
      <p:sp>
        <p:nvSpPr>
          <p:cNvPr id="4" name="Date Placeholder 3"/>
          <p:cNvSpPr>
            <a:spLocks noGrp="1"/>
          </p:cNvSpPr>
          <p:nvPr>
            <p:ph type="dt" sz="half" idx="10"/>
          </p:nvPr>
        </p:nvSpPr>
        <p:spPr/>
        <p:txBody>
          <a:bodyPr/>
          <a:lstStyle/>
          <a:p>
            <a:fld id="{E91FEA09-064F-4D95-8FD7-620F9D349C4C}" type="datetimeFigureOut">
              <a:rPr lang="vi-VN" smtClean="0"/>
              <a:pPr/>
              <a:t>10/02/2023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847E460-B2B0-4AEA-A99B-F75CA73B2A63}" type="slidenum">
              <a:rPr lang="vi-VN" smtClean="0"/>
              <a:pPr/>
              <a:t>‹#›</a:t>
            </a:fld>
            <a:endParaRPr lang="vi-VN"/>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E91FEA09-064F-4D95-8FD7-620F9D349C4C}" type="datetimeFigureOut">
              <a:rPr lang="vi-VN" smtClean="0"/>
              <a:pPr/>
              <a:t>10/02/2023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847E460-B2B0-4AEA-A99B-F75CA73B2A63}" type="slidenum">
              <a:rPr lang="vi-VN" smtClean="0"/>
              <a:pPr/>
              <a:t>‹#›</a:t>
            </a:fld>
            <a:endParaRPr lang="vi-VN"/>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E91FEA09-064F-4D95-8FD7-620F9D349C4C}" type="datetimeFigureOut">
              <a:rPr lang="vi-VN" smtClean="0"/>
              <a:pPr/>
              <a:t>10/02/2023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847E460-B2B0-4AEA-A99B-F75CA73B2A63}" type="slidenum">
              <a:rPr lang="vi-VN" smtClean="0"/>
              <a:pPr/>
              <a:t>‹#›</a:t>
            </a:fld>
            <a:endParaRPr lang="vi-VN"/>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E91FEA09-064F-4D95-8FD7-620F9D349C4C}" type="datetimeFigureOut">
              <a:rPr lang="vi-VN" smtClean="0"/>
              <a:pPr/>
              <a:t>10/02/2023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847E460-B2B0-4AEA-A99B-F75CA73B2A63}" type="slidenum">
              <a:rPr lang="vi-VN" smtClean="0"/>
              <a:pPr/>
              <a:t>‹#›</a:t>
            </a:fld>
            <a:endParaRPr lang="vi-VN"/>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vi-V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91FEA09-064F-4D95-8FD7-620F9D349C4C}" type="datetimeFigureOut">
              <a:rPr lang="vi-VN" smtClean="0"/>
              <a:pPr/>
              <a:t>10/02/2023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847E460-B2B0-4AEA-A99B-F75CA73B2A63}" type="slidenum">
              <a:rPr lang="vi-VN" smtClean="0"/>
              <a:pPr/>
              <a:t>‹#›</a:t>
            </a:fld>
            <a:endParaRPr lang="vi-VN"/>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Date Placeholder 4"/>
          <p:cNvSpPr>
            <a:spLocks noGrp="1"/>
          </p:cNvSpPr>
          <p:nvPr>
            <p:ph type="dt" sz="half" idx="10"/>
          </p:nvPr>
        </p:nvSpPr>
        <p:spPr/>
        <p:txBody>
          <a:bodyPr/>
          <a:lstStyle/>
          <a:p>
            <a:fld id="{E91FEA09-064F-4D95-8FD7-620F9D349C4C}" type="datetimeFigureOut">
              <a:rPr lang="vi-VN" smtClean="0"/>
              <a:pPr/>
              <a:t>10/02/2023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2847E460-B2B0-4AEA-A99B-F75CA73B2A63}" type="slidenum">
              <a:rPr lang="vi-VN" smtClean="0"/>
              <a:pPr/>
              <a:t>‹#›</a:t>
            </a:fld>
            <a:endParaRPr lang="vi-VN"/>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Date Placeholder 6"/>
          <p:cNvSpPr>
            <a:spLocks noGrp="1"/>
          </p:cNvSpPr>
          <p:nvPr>
            <p:ph type="dt" sz="half" idx="10"/>
          </p:nvPr>
        </p:nvSpPr>
        <p:spPr/>
        <p:txBody>
          <a:bodyPr/>
          <a:lstStyle/>
          <a:p>
            <a:fld id="{E91FEA09-064F-4D95-8FD7-620F9D349C4C}" type="datetimeFigureOut">
              <a:rPr lang="vi-VN" smtClean="0"/>
              <a:pPr/>
              <a:t>10/02/2023</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2847E460-B2B0-4AEA-A99B-F75CA73B2A63}" type="slidenum">
              <a:rPr lang="vi-VN" smtClean="0"/>
              <a:pPr/>
              <a:t>‹#›</a:t>
            </a:fld>
            <a:endParaRPr lang="vi-VN"/>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Date Placeholder 2"/>
          <p:cNvSpPr>
            <a:spLocks noGrp="1"/>
          </p:cNvSpPr>
          <p:nvPr>
            <p:ph type="dt" sz="half" idx="10"/>
          </p:nvPr>
        </p:nvSpPr>
        <p:spPr/>
        <p:txBody>
          <a:bodyPr/>
          <a:lstStyle/>
          <a:p>
            <a:fld id="{E91FEA09-064F-4D95-8FD7-620F9D349C4C}" type="datetimeFigureOut">
              <a:rPr lang="vi-VN" smtClean="0"/>
              <a:pPr/>
              <a:t>10/02/2023</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2847E460-B2B0-4AEA-A99B-F75CA73B2A63}" type="slidenum">
              <a:rPr lang="vi-VN" smtClean="0"/>
              <a:pPr/>
              <a:t>‹#›</a:t>
            </a:fld>
            <a:endParaRPr lang="vi-VN"/>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1FEA09-064F-4D95-8FD7-620F9D349C4C}" type="datetimeFigureOut">
              <a:rPr lang="vi-VN" smtClean="0"/>
              <a:pPr/>
              <a:t>10/02/2023</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2847E460-B2B0-4AEA-A99B-F75CA73B2A63}" type="slidenum">
              <a:rPr lang="vi-VN" smtClean="0"/>
              <a:pPr/>
              <a:t>‹#›</a:t>
            </a:fld>
            <a:endParaRPr lang="vi-VN"/>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vi-V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91FEA09-064F-4D95-8FD7-620F9D349C4C}" type="datetimeFigureOut">
              <a:rPr lang="vi-VN" smtClean="0"/>
              <a:pPr/>
              <a:t>10/02/2023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2847E460-B2B0-4AEA-A99B-F75CA73B2A63}" type="slidenum">
              <a:rPr lang="vi-VN" smtClean="0"/>
              <a:pPr/>
              <a:t>‹#›</a:t>
            </a:fld>
            <a:endParaRPr lang="vi-VN"/>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vi-V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91FEA09-064F-4D95-8FD7-620F9D349C4C}" type="datetimeFigureOut">
              <a:rPr lang="vi-VN" smtClean="0"/>
              <a:pPr/>
              <a:t>10/02/2023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2847E460-B2B0-4AEA-A99B-F75CA73B2A63}" type="slidenum">
              <a:rPr lang="vi-VN" smtClean="0"/>
              <a:pPr/>
              <a:t>‹#›</a:t>
            </a:fld>
            <a:endParaRPr lang="vi-VN"/>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vi-VN"/>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1FEA09-064F-4D95-8FD7-620F9D349C4C}" type="datetimeFigureOut">
              <a:rPr lang="vi-VN" smtClean="0"/>
              <a:pPr/>
              <a:t>10/02/2023</a:t>
            </a:fld>
            <a:endParaRPr lang="vi-VN"/>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847E460-B2B0-4AEA-A99B-F75CA73B2A63}" type="slidenum">
              <a:rPr lang="vi-VN" smtClean="0"/>
              <a:pPr/>
              <a:t>‹#›</a:t>
            </a:fld>
            <a:endParaRPr lang="vi-VN"/>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6.png"/><Relationship Id="rId4" Type="http://schemas.openxmlformats.org/officeDocument/2006/relationships/image" Target="../media/image4.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p3"/><Relationship Id="rId1" Type="http://schemas.microsoft.com/office/2007/relationships/media" Target="../media/media6.mp3"/><Relationship Id="rId5" Type="http://schemas.openxmlformats.org/officeDocument/2006/relationships/image" Target="../media/image6.png"/><Relationship Id="rId4" Type="http://schemas.openxmlformats.org/officeDocument/2006/relationships/image" Target="../media/image4.jpeg"/></Relationships>
</file>

<file path=ppt/slides/_rels/slide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png"/><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ma"/><Relationship Id="rId1" Type="http://schemas.microsoft.com/office/2007/relationships/media" Target="../media/media2.wma"/><Relationship Id="rId5" Type="http://schemas.openxmlformats.org/officeDocument/2006/relationships/image" Target="../media/image6.png"/><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6.png"/><Relationship Id="rId4" Type="http://schemas.openxmlformats.org/officeDocument/2006/relationships/image" Target="../media/image3.jpeg"/></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6.png"/><Relationship Id="rId4"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57158" y="214290"/>
            <a:ext cx="8501122" cy="1084261"/>
          </a:xfrm>
        </p:spPr>
        <p:txBody>
          <a:bodyPr>
            <a:normAutofit/>
          </a:bodyPr>
          <a:lstStyle/>
          <a:p>
            <a:r>
              <a:rPr lang="en-US" sz="2400" dirty="0" smtClean="0">
                <a:solidFill>
                  <a:srgbClr val="FF0000"/>
                </a:solidFill>
                <a:latin typeface="Times New Roman" pitchFamily="18" charset="0"/>
                <a:cs typeface="Times New Roman" pitchFamily="18" charset="0"/>
              </a:rPr>
              <a:t>PHÒNG GIÁO DỤC ĐÀO TẠO QUẬN LONG BIÊN</a:t>
            </a:r>
            <a:br>
              <a:rPr lang="en-US" sz="2400" dirty="0" smtClean="0">
                <a:solidFill>
                  <a:srgbClr val="FF0000"/>
                </a:solidFill>
                <a:latin typeface="Times New Roman" pitchFamily="18" charset="0"/>
                <a:cs typeface="Times New Roman" pitchFamily="18" charset="0"/>
              </a:rPr>
            </a:br>
            <a:r>
              <a:rPr lang="en-US" sz="2400" dirty="0" smtClean="0">
                <a:solidFill>
                  <a:srgbClr val="FF0000"/>
                </a:solidFill>
                <a:latin typeface="Times New Roman" pitchFamily="18" charset="0"/>
                <a:cs typeface="Times New Roman" pitchFamily="18" charset="0"/>
              </a:rPr>
              <a:t>TRƯỜNG MẦM NON GIA THƯỢNG</a:t>
            </a:r>
            <a:endParaRPr lang="vi-VN" sz="2400" dirty="0">
              <a:solidFill>
                <a:srgbClr val="FF0000"/>
              </a:solidFill>
              <a:latin typeface="Times New Roman" pitchFamily="18" charset="0"/>
              <a:cs typeface="Times New Roman" pitchFamily="18" charset="0"/>
            </a:endParaRPr>
          </a:p>
        </p:txBody>
      </p:sp>
      <p:sp>
        <p:nvSpPr>
          <p:cNvPr id="3" name="Subtitle 2"/>
          <p:cNvSpPr>
            <a:spLocks noGrp="1"/>
          </p:cNvSpPr>
          <p:nvPr>
            <p:ph type="subTitle" idx="1"/>
          </p:nvPr>
        </p:nvSpPr>
        <p:spPr>
          <a:xfrm>
            <a:off x="428596" y="2780928"/>
            <a:ext cx="8358246" cy="3648468"/>
          </a:xfrm>
        </p:spPr>
        <p:txBody>
          <a:bodyPr>
            <a:normAutofit/>
          </a:bodyPr>
          <a:lstStyle/>
          <a:p>
            <a:r>
              <a:rPr lang="en-US" sz="4800" dirty="0" err="1" smtClean="0">
                <a:solidFill>
                  <a:srgbClr val="002060"/>
                </a:solidFill>
                <a:latin typeface="Times New Roman" pitchFamily="18" charset="0"/>
                <a:cs typeface="Times New Roman" pitchFamily="18" charset="0"/>
              </a:rPr>
              <a:t>Giờ</a:t>
            </a:r>
            <a:r>
              <a:rPr lang="en-US" sz="4800" dirty="0">
                <a:solidFill>
                  <a:srgbClr val="002060"/>
                </a:solidFill>
                <a:latin typeface="Times New Roman" pitchFamily="18" charset="0"/>
                <a:cs typeface="Times New Roman" pitchFamily="18" charset="0"/>
              </a:rPr>
              <a:t> </a:t>
            </a:r>
            <a:r>
              <a:rPr lang="en-US" sz="4800" dirty="0" err="1" smtClean="0">
                <a:solidFill>
                  <a:srgbClr val="002060"/>
                </a:solidFill>
                <a:latin typeface="Times New Roman" pitchFamily="18" charset="0"/>
                <a:cs typeface="Times New Roman" pitchFamily="18" charset="0"/>
              </a:rPr>
              <a:t>học</a:t>
            </a:r>
            <a:r>
              <a:rPr lang="en-US" sz="4800" dirty="0" smtClean="0">
                <a:solidFill>
                  <a:srgbClr val="002060"/>
                </a:solidFill>
                <a:latin typeface="Times New Roman" pitchFamily="18" charset="0"/>
                <a:cs typeface="Times New Roman" pitchFamily="18" charset="0"/>
              </a:rPr>
              <a:t> </a:t>
            </a:r>
            <a:r>
              <a:rPr lang="en-US" sz="4800" dirty="0" err="1" smtClean="0">
                <a:solidFill>
                  <a:srgbClr val="002060"/>
                </a:solidFill>
                <a:latin typeface="Times New Roman" pitchFamily="18" charset="0"/>
                <a:cs typeface="Times New Roman" pitchFamily="18" charset="0"/>
              </a:rPr>
              <a:t>giáo</a:t>
            </a:r>
            <a:r>
              <a:rPr lang="en-US" sz="4800" dirty="0" smtClean="0">
                <a:solidFill>
                  <a:srgbClr val="002060"/>
                </a:solidFill>
                <a:latin typeface="Times New Roman" pitchFamily="18" charset="0"/>
                <a:cs typeface="Times New Roman" pitchFamily="18" charset="0"/>
              </a:rPr>
              <a:t> </a:t>
            </a:r>
            <a:r>
              <a:rPr lang="en-US" sz="4800" dirty="0" err="1" smtClean="0">
                <a:solidFill>
                  <a:srgbClr val="002060"/>
                </a:solidFill>
                <a:latin typeface="Times New Roman" pitchFamily="18" charset="0"/>
                <a:cs typeface="Times New Roman" pitchFamily="18" charset="0"/>
              </a:rPr>
              <a:t>dục</a:t>
            </a:r>
            <a:r>
              <a:rPr lang="en-US" sz="4800" dirty="0" smtClean="0">
                <a:solidFill>
                  <a:srgbClr val="002060"/>
                </a:solidFill>
                <a:latin typeface="Times New Roman" pitchFamily="18" charset="0"/>
                <a:cs typeface="Times New Roman" pitchFamily="18" charset="0"/>
              </a:rPr>
              <a:t> </a:t>
            </a:r>
            <a:r>
              <a:rPr lang="en-US" sz="4800" dirty="0" err="1" smtClean="0">
                <a:solidFill>
                  <a:srgbClr val="002060"/>
                </a:solidFill>
                <a:latin typeface="Times New Roman" pitchFamily="18" charset="0"/>
                <a:cs typeface="Times New Roman" pitchFamily="18" charset="0"/>
              </a:rPr>
              <a:t>thể</a:t>
            </a:r>
            <a:r>
              <a:rPr lang="en-US" sz="4800" dirty="0" smtClean="0">
                <a:solidFill>
                  <a:srgbClr val="002060"/>
                </a:solidFill>
                <a:latin typeface="Times New Roman" pitchFamily="18" charset="0"/>
                <a:cs typeface="Times New Roman" pitchFamily="18" charset="0"/>
              </a:rPr>
              <a:t> </a:t>
            </a:r>
            <a:r>
              <a:rPr lang="en-US" sz="4800" dirty="0" err="1" smtClean="0">
                <a:solidFill>
                  <a:srgbClr val="002060"/>
                </a:solidFill>
                <a:latin typeface="Times New Roman" pitchFamily="18" charset="0"/>
                <a:cs typeface="Times New Roman" pitchFamily="18" charset="0"/>
              </a:rPr>
              <a:t>chất</a:t>
            </a:r>
            <a:endParaRPr lang="en-US" sz="4800" dirty="0" smtClean="0">
              <a:solidFill>
                <a:srgbClr val="002060"/>
              </a:solidFill>
              <a:latin typeface="Times New Roman" pitchFamily="18" charset="0"/>
              <a:cs typeface="Times New Roman" pitchFamily="18" charset="0"/>
            </a:endParaRPr>
          </a:p>
          <a:p>
            <a:pPr algn="l"/>
            <a:r>
              <a:rPr lang="vi-VN" dirty="0" smtClean="0">
                <a:solidFill>
                  <a:srgbClr val="002060"/>
                </a:solidFill>
                <a:latin typeface="Times New Roman" pitchFamily="18" charset="0"/>
                <a:cs typeface="Times New Roman" pitchFamily="18" charset="0"/>
              </a:rPr>
              <a:t>	</a:t>
            </a:r>
            <a:r>
              <a:rPr lang="vi-VN" b="1" dirty="0" smtClean="0">
                <a:solidFill>
                  <a:srgbClr val="002060"/>
                </a:solidFill>
                <a:latin typeface="Times New Roman" pitchFamily="18" charset="0"/>
                <a:cs typeface="Times New Roman" pitchFamily="18" charset="0"/>
              </a:rPr>
              <a:t>	</a:t>
            </a:r>
            <a:r>
              <a:rPr lang="vi-VN" sz="2800" dirty="0" smtClean="0">
                <a:solidFill>
                  <a:srgbClr val="002060"/>
                </a:solidFill>
                <a:latin typeface="Times New Roman" pitchFamily="18" charset="0"/>
                <a:cs typeface="Times New Roman" pitchFamily="18" charset="0"/>
              </a:rPr>
              <a:t>BTPTC:T</a:t>
            </a:r>
            <a:r>
              <a:rPr lang="en-US" sz="2800" dirty="0" err="1" smtClean="0">
                <a:solidFill>
                  <a:srgbClr val="002060"/>
                </a:solidFill>
                <a:latin typeface="Times New Roman" pitchFamily="18" charset="0"/>
                <a:cs typeface="Times New Roman" pitchFamily="18" charset="0"/>
              </a:rPr>
              <a:t>ập</a:t>
            </a:r>
            <a:r>
              <a:rPr lang="en-US" sz="2800" dirty="0" smtClean="0">
                <a:solidFill>
                  <a:srgbClr val="002060"/>
                </a:solidFill>
                <a:latin typeface="Times New Roman" pitchFamily="18" charset="0"/>
                <a:cs typeface="Times New Roman" pitchFamily="18" charset="0"/>
              </a:rPr>
              <a:t> </a:t>
            </a:r>
            <a:r>
              <a:rPr lang="en-US" sz="2800" dirty="0" err="1" smtClean="0">
                <a:solidFill>
                  <a:srgbClr val="002060"/>
                </a:solidFill>
                <a:latin typeface="Times New Roman" pitchFamily="18" charset="0"/>
                <a:cs typeface="Times New Roman" pitchFamily="18" charset="0"/>
              </a:rPr>
              <a:t>với</a:t>
            </a:r>
            <a:r>
              <a:rPr lang="en-US" sz="2800" dirty="0" smtClean="0">
                <a:solidFill>
                  <a:srgbClr val="002060"/>
                </a:solidFill>
                <a:latin typeface="Times New Roman" pitchFamily="18" charset="0"/>
                <a:cs typeface="Times New Roman" pitchFamily="18" charset="0"/>
              </a:rPr>
              <a:t> </a:t>
            </a:r>
            <a:r>
              <a:rPr lang="en-US" sz="2800" dirty="0" err="1" smtClean="0">
                <a:solidFill>
                  <a:srgbClr val="002060"/>
                </a:solidFill>
                <a:latin typeface="Times New Roman" pitchFamily="18" charset="0"/>
                <a:cs typeface="Times New Roman" pitchFamily="18" charset="0"/>
              </a:rPr>
              <a:t>bóng</a:t>
            </a:r>
            <a:endParaRPr lang="en-US" sz="2800" dirty="0" smtClean="0">
              <a:solidFill>
                <a:srgbClr val="002060"/>
              </a:solidFill>
              <a:latin typeface="Times New Roman" pitchFamily="18" charset="0"/>
              <a:cs typeface="Times New Roman" pitchFamily="18" charset="0"/>
            </a:endParaRPr>
          </a:p>
          <a:p>
            <a:pPr algn="l"/>
            <a:r>
              <a:rPr lang="vi-VN" sz="2800" dirty="0" smtClean="0">
                <a:solidFill>
                  <a:srgbClr val="002060"/>
                </a:solidFill>
                <a:latin typeface="Times New Roman" pitchFamily="18" charset="0"/>
                <a:cs typeface="Times New Roman" pitchFamily="18" charset="0"/>
              </a:rPr>
              <a:t>		VĐCB: </a:t>
            </a:r>
            <a:r>
              <a:rPr lang="en-US" sz="2800" dirty="0" err="1" smtClean="0">
                <a:solidFill>
                  <a:srgbClr val="002060"/>
                </a:solidFill>
                <a:latin typeface="Times New Roman" pitchFamily="18" charset="0"/>
                <a:cs typeface="Times New Roman" pitchFamily="18" charset="0"/>
              </a:rPr>
              <a:t>Bật</a:t>
            </a:r>
            <a:r>
              <a:rPr lang="en-US" sz="2800" dirty="0" smtClean="0">
                <a:solidFill>
                  <a:srgbClr val="002060"/>
                </a:solidFill>
                <a:latin typeface="Times New Roman" pitchFamily="18" charset="0"/>
                <a:cs typeface="Times New Roman" pitchFamily="18" charset="0"/>
              </a:rPr>
              <a:t> </a:t>
            </a:r>
            <a:r>
              <a:rPr lang="en-US" sz="2800" dirty="0" err="1" smtClean="0">
                <a:solidFill>
                  <a:srgbClr val="002060"/>
                </a:solidFill>
                <a:latin typeface="Times New Roman" pitchFamily="18" charset="0"/>
                <a:cs typeface="Times New Roman" pitchFamily="18" charset="0"/>
              </a:rPr>
              <a:t>liên</a:t>
            </a:r>
            <a:r>
              <a:rPr lang="en-US" sz="2800" dirty="0" smtClean="0">
                <a:solidFill>
                  <a:srgbClr val="002060"/>
                </a:solidFill>
                <a:latin typeface="Times New Roman" pitchFamily="18" charset="0"/>
                <a:cs typeface="Times New Roman" pitchFamily="18" charset="0"/>
              </a:rPr>
              <a:t> </a:t>
            </a:r>
            <a:r>
              <a:rPr lang="en-US" sz="2800" dirty="0" err="1" smtClean="0">
                <a:solidFill>
                  <a:srgbClr val="002060"/>
                </a:solidFill>
                <a:latin typeface="Times New Roman" pitchFamily="18" charset="0"/>
                <a:cs typeface="Times New Roman" pitchFamily="18" charset="0"/>
              </a:rPr>
              <a:t>tục</a:t>
            </a:r>
            <a:r>
              <a:rPr lang="en-US" sz="2800" dirty="0" smtClean="0">
                <a:solidFill>
                  <a:srgbClr val="002060"/>
                </a:solidFill>
                <a:latin typeface="Times New Roman" pitchFamily="18" charset="0"/>
                <a:cs typeface="Times New Roman" pitchFamily="18" charset="0"/>
              </a:rPr>
              <a:t> </a:t>
            </a:r>
            <a:r>
              <a:rPr lang="en-US" sz="2800" dirty="0" err="1" smtClean="0">
                <a:solidFill>
                  <a:srgbClr val="002060"/>
                </a:solidFill>
                <a:latin typeface="Times New Roman" pitchFamily="18" charset="0"/>
                <a:cs typeface="Times New Roman" pitchFamily="18" charset="0"/>
              </a:rPr>
              <a:t>vào</a:t>
            </a:r>
            <a:r>
              <a:rPr lang="en-US" sz="2800" dirty="0" smtClean="0">
                <a:solidFill>
                  <a:srgbClr val="002060"/>
                </a:solidFill>
                <a:latin typeface="Times New Roman" pitchFamily="18" charset="0"/>
                <a:cs typeface="Times New Roman" pitchFamily="18" charset="0"/>
              </a:rPr>
              <a:t> </a:t>
            </a:r>
            <a:r>
              <a:rPr lang="en-US" sz="2800" dirty="0" err="1" smtClean="0">
                <a:solidFill>
                  <a:srgbClr val="002060"/>
                </a:solidFill>
                <a:latin typeface="Times New Roman" pitchFamily="18" charset="0"/>
                <a:cs typeface="Times New Roman" pitchFamily="18" charset="0"/>
              </a:rPr>
              <a:t>vòng</a:t>
            </a:r>
            <a:endParaRPr lang="vi-VN" sz="2800" dirty="0" smtClean="0">
              <a:solidFill>
                <a:srgbClr val="002060"/>
              </a:solidFill>
              <a:latin typeface="Times New Roman" pitchFamily="18" charset="0"/>
              <a:cs typeface="Times New Roman" pitchFamily="18" charset="0"/>
            </a:endParaRPr>
          </a:p>
          <a:p>
            <a:pPr algn="l"/>
            <a:r>
              <a:rPr lang="vi-VN" sz="2800" dirty="0" smtClean="0">
                <a:solidFill>
                  <a:srgbClr val="002060"/>
                </a:solidFill>
                <a:latin typeface="Times New Roman" pitchFamily="18" charset="0"/>
                <a:cs typeface="Times New Roman" pitchFamily="18" charset="0"/>
              </a:rPr>
              <a:t>		TCVĐ: </a:t>
            </a:r>
            <a:r>
              <a:rPr lang="en-US" sz="2800" dirty="0" err="1" smtClean="0">
                <a:solidFill>
                  <a:srgbClr val="002060"/>
                </a:solidFill>
                <a:latin typeface="Times New Roman" pitchFamily="18" charset="0"/>
                <a:cs typeface="Times New Roman" pitchFamily="18" charset="0"/>
              </a:rPr>
              <a:t>Lộn</a:t>
            </a:r>
            <a:r>
              <a:rPr lang="en-US" sz="2800" dirty="0" smtClean="0">
                <a:solidFill>
                  <a:srgbClr val="002060"/>
                </a:solidFill>
                <a:latin typeface="Times New Roman" pitchFamily="18" charset="0"/>
                <a:cs typeface="Times New Roman" pitchFamily="18" charset="0"/>
              </a:rPr>
              <a:t> </a:t>
            </a:r>
            <a:r>
              <a:rPr lang="en-US" sz="2800" dirty="0" err="1" smtClean="0">
                <a:solidFill>
                  <a:srgbClr val="002060"/>
                </a:solidFill>
                <a:latin typeface="Times New Roman" pitchFamily="18" charset="0"/>
                <a:cs typeface="Times New Roman" pitchFamily="18" charset="0"/>
              </a:rPr>
              <a:t>cầu</a:t>
            </a:r>
            <a:r>
              <a:rPr lang="en-US" sz="2800" dirty="0" smtClean="0">
                <a:solidFill>
                  <a:srgbClr val="002060"/>
                </a:solidFill>
                <a:latin typeface="Times New Roman" pitchFamily="18" charset="0"/>
                <a:cs typeface="Times New Roman" pitchFamily="18" charset="0"/>
              </a:rPr>
              <a:t> </a:t>
            </a:r>
            <a:r>
              <a:rPr lang="en-US" sz="2800" dirty="0" err="1" smtClean="0">
                <a:solidFill>
                  <a:srgbClr val="002060"/>
                </a:solidFill>
                <a:latin typeface="Times New Roman" pitchFamily="18" charset="0"/>
                <a:cs typeface="Times New Roman" pitchFamily="18" charset="0"/>
              </a:rPr>
              <a:t>vòng</a:t>
            </a:r>
            <a:r>
              <a:rPr lang="en-US" sz="2800" dirty="0" smtClean="0">
                <a:solidFill>
                  <a:srgbClr val="002060"/>
                </a:solidFill>
                <a:latin typeface="Times New Roman" pitchFamily="18" charset="0"/>
                <a:cs typeface="Times New Roman" pitchFamily="18" charset="0"/>
              </a:rPr>
              <a:t>		</a:t>
            </a:r>
          </a:p>
          <a:p>
            <a:pPr algn="l"/>
            <a:r>
              <a:rPr lang="en-US" sz="2800" dirty="0" smtClean="0">
                <a:solidFill>
                  <a:srgbClr val="002060"/>
                </a:solidFill>
                <a:latin typeface="Times New Roman" pitchFamily="18" charset="0"/>
                <a:cs typeface="Times New Roman" pitchFamily="18" charset="0"/>
              </a:rPr>
              <a:t>		</a:t>
            </a:r>
            <a:r>
              <a:rPr lang="en-US" sz="2800" dirty="0" err="1" smtClean="0">
                <a:solidFill>
                  <a:srgbClr val="002060"/>
                </a:solidFill>
                <a:latin typeface="Times New Roman" pitchFamily="18" charset="0"/>
                <a:cs typeface="Times New Roman" pitchFamily="18" charset="0"/>
              </a:rPr>
              <a:t>Đối</a:t>
            </a:r>
            <a:r>
              <a:rPr lang="en-US" sz="2800" dirty="0" smtClean="0">
                <a:solidFill>
                  <a:srgbClr val="002060"/>
                </a:solidFill>
                <a:latin typeface="Times New Roman" pitchFamily="18" charset="0"/>
                <a:cs typeface="Times New Roman" pitchFamily="18" charset="0"/>
              </a:rPr>
              <a:t> </a:t>
            </a:r>
            <a:r>
              <a:rPr lang="en-US" sz="2800" dirty="0" err="1" smtClean="0">
                <a:solidFill>
                  <a:srgbClr val="002060"/>
                </a:solidFill>
                <a:latin typeface="Times New Roman" pitchFamily="18" charset="0"/>
                <a:cs typeface="Times New Roman" pitchFamily="18" charset="0"/>
              </a:rPr>
              <a:t>tượng</a:t>
            </a:r>
            <a:r>
              <a:rPr lang="en-US" sz="2800" dirty="0" smtClean="0">
                <a:solidFill>
                  <a:srgbClr val="002060"/>
                </a:solidFill>
                <a:latin typeface="Times New Roman" pitchFamily="18" charset="0"/>
                <a:cs typeface="Times New Roman" pitchFamily="18" charset="0"/>
              </a:rPr>
              <a:t>: </a:t>
            </a:r>
            <a:r>
              <a:rPr lang="en-US" sz="2800" err="1" smtClean="0">
                <a:solidFill>
                  <a:srgbClr val="002060"/>
                </a:solidFill>
                <a:latin typeface="Times New Roman" pitchFamily="18" charset="0"/>
                <a:cs typeface="Times New Roman" pitchFamily="18" charset="0"/>
              </a:rPr>
              <a:t>Nhà</a:t>
            </a:r>
            <a:r>
              <a:rPr lang="en-US" sz="2800" smtClean="0">
                <a:solidFill>
                  <a:srgbClr val="002060"/>
                </a:solidFill>
                <a:latin typeface="Times New Roman" pitchFamily="18" charset="0"/>
                <a:cs typeface="Times New Roman" pitchFamily="18" charset="0"/>
              </a:rPr>
              <a:t> trẻ</a:t>
            </a:r>
            <a:endParaRPr lang="en-US" sz="2800" dirty="0" smtClean="0">
              <a:solidFill>
                <a:srgbClr val="002060"/>
              </a:solidFill>
              <a:latin typeface="Times New Roman" pitchFamily="18" charset="0"/>
              <a:cs typeface="Times New Roman" pitchFamily="18" charset="0"/>
            </a:endParaRPr>
          </a:p>
          <a:p>
            <a:pPr algn="l"/>
            <a:r>
              <a:rPr lang="en-US" sz="2400" dirty="0" smtClean="0">
                <a:solidFill>
                  <a:srgbClr val="002060"/>
                </a:solidFill>
                <a:latin typeface="Times New Roman" pitchFamily="18" charset="0"/>
                <a:cs typeface="Times New Roman" pitchFamily="18" charset="0"/>
              </a:rPr>
              <a:t>		</a:t>
            </a:r>
            <a:endParaRPr lang="en-US" dirty="0" smtClean="0">
              <a:solidFill>
                <a:srgbClr val="002060"/>
              </a:solidFill>
              <a:latin typeface="Times New Roman" pitchFamily="18" charset="0"/>
              <a:cs typeface="Times New Roman" pitchFamily="18" charset="0"/>
            </a:endParaRPr>
          </a:p>
          <a:p>
            <a:endParaRPr lang="vi-VN" dirty="0">
              <a:solidFill>
                <a:srgbClr val="002060"/>
              </a:solidFill>
              <a:latin typeface="Times New Roman" pitchFamily="18" charset="0"/>
              <a:cs typeface="Times New Roman" pitchFamily="18" charset="0"/>
            </a:endParaRPr>
          </a:p>
        </p:txBody>
      </p:sp>
      <p:pic>
        <p:nvPicPr>
          <p:cNvPr id="4" name="Picture 3" descr="logo.png"/>
          <p:cNvPicPr>
            <a:picLocks noChangeAspect="1"/>
          </p:cNvPicPr>
          <p:nvPr/>
        </p:nvPicPr>
        <p:blipFill>
          <a:blip r:embed="rId3"/>
          <a:stretch>
            <a:fillRect/>
          </a:stretch>
        </p:blipFill>
        <p:spPr>
          <a:xfrm>
            <a:off x="3500430" y="1357298"/>
            <a:ext cx="1357322" cy="1135598"/>
          </a:xfrm>
          <a:prstGeom prst="rect">
            <a:avLst/>
          </a:prstGeom>
        </p:spPr>
      </p:pic>
    </p:spTree>
  </p:cSld>
  <p:clrMapOvr>
    <a:masterClrMapping/>
  </p:clrMapOvr>
  <p:transition>
    <p:wheel/>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7000" r="-7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85720" y="785794"/>
            <a:ext cx="8229600" cy="4525963"/>
          </a:xfrm>
        </p:spPr>
        <p:txBody>
          <a:bodyPr/>
          <a:lstStyle/>
          <a:p>
            <a:pPr marL="0" indent="0">
              <a:buNone/>
            </a:pPr>
            <a:r>
              <a:rPr lang="vi-VN" b="1" dirty="0">
                <a:latin typeface="+mj-lt"/>
              </a:rPr>
              <a:t>* TCVĐ: Lộn cầu vồng</a:t>
            </a:r>
          </a:p>
          <a:p>
            <a:pPr>
              <a:buFontTx/>
              <a:buChar char="-"/>
            </a:pPr>
            <a:r>
              <a:rPr lang="vi-VN" dirty="0" smtClean="0">
                <a:latin typeface="+mj-lt"/>
              </a:rPr>
              <a:t>Cô </a:t>
            </a:r>
            <a:r>
              <a:rPr lang="vi-VN" dirty="0">
                <a:latin typeface="+mj-lt"/>
              </a:rPr>
              <a:t>giới thiệu tên trò chơi, cách chơi: chơi theo lời bài đồng dao lộn cầu vồng. </a:t>
            </a:r>
            <a:endParaRPr lang="en-US" dirty="0" smtClean="0">
              <a:latin typeface="+mj-lt"/>
            </a:endParaRPr>
          </a:p>
          <a:p>
            <a:pPr>
              <a:buFontTx/>
              <a:buChar char="-"/>
            </a:pPr>
            <a:r>
              <a:rPr lang="vi-VN" dirty="0" smtClean="0">
                <a:latin typeface="+mj-lt"/>
              </a:rPr>
              <a:t>Cô </a:t>
            </a:r>
            <a:r>
              <a:rPr lang="vi-VN" dirty="0">
                <a:latin typeface="+mj-lt"/>
              </a:rPr>
              <a:t>tổ chức cho trẻ chơi 2-3 lần.</a:t>
            </a:r>
          </a:p>
          <a:p>
            <a:endParaRPr lang="vi-VN" dirty="0"/>
          </a:p>
        </p:txBody>
      </p:sp>
      <p:pic>
        <p:nvPicPr>
          <p:cNvPr id="2" name="ra vuon hoa em cho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095720" y="4149080"/>
            <a:ext cx="609600" cy="609600"/>
          </a:xfrm>
          <a:prstGeom prst="rect">
            <a:avLst/>
          </a:prstGeom>
        </p:spPr>
      </p:pic>
    </p:spTree>
  </p:cSld>
  <p:clrMapOvr>
    <a:masterClrMapping/>
  </p:clrMapOvr>
  <p:transition>
    <p:wheel/>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681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7000" r="-7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158" y="714356"/>
            <a:ext cx="8229600" cy="4525963"/>
          </a:xfrm>
        </p:spPr>
        <p:txBody>
          <a:bodyPr/>
          <a:lstStyle/>
          <a:p>
            <a:pPr>
              <a:buNone/>
            </a:pPr>
            <a:r>
              <a:rPr lang="vi-VN" b="1" i="1" dirty="0" smtClean="0">
                <a:latin typeface="+mj-lt"/>
              </a:rPr>
              <a:t>Hồi tĩnh</a:t>
            </a:r>
            <a:r>
              <a:rPr lang="vi-VN" i="1" dirty="0" smtClean="0">
                <a:latin typeface="+mj-lt"/>
              </a:rPr>
              <a:t>: </a:t>
            </a:r>
            <a:r>
              <a:rPr lang="vi-VN" dirty="0" smtClean="0">
                <a:latin typeface="+mj-lt"/>
              </a:rPr>
              <a:t>Cho trẻ đi nhẹ nhàng trong sân tập.</a:t>
            </a:r>
            <a:endParaRPr lang="vi-VN" dirty="0">
              <a:latin typeface="+mj-lt"/>
            </a:endParaRPr>
          </a:p>
        </p:txBody>
      </p:sp>
      <p:pic>
        <p:nvPicPr>
          <p:cNvPr id="2" name="01 Unknown Artist - Track 01 - Disc 2502f30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ransition>
    <p:wedge/>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167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dirty="0" smtClean="0">
                <a:solidFill>
                  <a:srgbClr val="FF0000"/>
                </a:solidFill>
              </a:rPr>
              <a:t>3.</a:t>
            </a:r>
            <a:r>
              <a:rPr lang="en-US" smtClean="0">
                <a:solidFill>
                  <a:srgbClr val="FF0000"/>
                </a:solidFill>
              </a:rPr>
              <a:t> </a:t>
            </a:r>
            <a:r>
              <a:rPr lang="vi-VN" smtClean="0">
                <a:solidFill>
                  <a:srgbClr val="FF0000"/>
                </a:solidFill>
              </a:rPr>
              <a:t>Kết </a:t>
            </a:r>
            <a:r>
              <a:rPr lang="vi-VN" dirty="0" smtClean="0">
                <a:solidFill>
                  <a:srgbClr val="FF0000"/>
                </a:solidFill>
              </a:rPr>
              <a:t>thúc:</a:t>
            </a:r>
            <a:endParaRPr lang="vi-VN" dirty="0">
              <a:solidFill>
                <a:srgbClr val="FF0000"/>
              </a:solidFill>
            </a:endParaRPr>
          </a:p>
        </p:txBody>
      </p:sp>
      <p:sp>
        <p:nvSpPr>
          <p:cNvPr id="3" name="Content Placeholder 2"/>
          <p:cNvSpPr>
            <a:spLocks noGrp="1"/>
          </p:cNvSpPr>
          <p:nvPr>
            <p:ph idx="1"/>
          </p:nvPr>
        </p:nvSpPr>
        <p:spPr/>
        <p:txBody>
          <a:bodyPr/>
          <a:lstStyle/>
          <a:p>
            <a:pPr>
              <a:buNone/>
            </a:pPr>
            <a:r>
              <a:rPr lang="vi-VN" dirty="0" smtClean="0">
                <a:latin typeface="+mj-lt"/>
              </a:rPr>
              <a:t>Cô nhận xét tiết học động viên khen ngợi trẻ.</a:t>
            </a:r>
            <a:endParaRPr lang="vi-VN" dirty="0">
              <a:latin typeface="+mj-lt"/>
              <a:cs typeface="Times New Roman" pitchFamily="18" charset="0"/>
            </a:endParaRPr>
          </a:p>
        </p:txBody>
      </p:sp>
    </p:spTree>
  </p:cSld>
  <p:clrMapOvr>
    <a:masterClrMapping/>
  </p:clrMapOvr>
  <p:transition>
    <p:split orient="vert" dir="in"/>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solidFill>
                  <a:srgbClr val="FF0000"/>
                </a:solidFill>
                <a:latin typeface="Times New Roman" pitchFamily="18" charset="0"/>
                <a:cs typeface="Times New Roman" pitchFamily="18" charset="0"/>
              </a:rPr>
              <a:t>I. MỤC ĐÍCH YÊU CẦU</a:t>
            </a:r>
            <a:endParaRPr lang="vi-VN" sz="3600" dirty="0">
              <a:solidFill>
                <a:srgbClr val="FF0000"/>
              </a:solidFill>
              <a:latin typeface="Times New Roman" pitchFamily="18" charset="0"/>
              <a:cs typeface="Times New Roman" pitchFamily="18" charset="0"/>
            </a:endParaRPr>
          </a:p>
        </p:txBody>
      </p:sp>
      <p:sp>
        <p:nvSpPr>
          <p:cNvPr id="3" name="Content Placeholder 2"/>
          <p:cNvSpPr>
            <a:spLocks noGrp="1"/>
          </p:cNvSpPr>
          <p:nvPr>
            <p:ph idx="1"/>
          </p:nvPr>
        </p:nvSpPr>
        <p:spPr/>
        <p:txBody>
          <a:bodyPr>
            <a:normAutofit/>
          </a:bodyPr>
          <a:lstStyle/>
          <a:p>
            <a:pPr marL="0" indent="0">
              <a:buNone/>
            </a:pPr>
            <a:r>
              <a:rPr lang="vi-VN" sz="2800" b="1" dirty="0">
                <a:latin typeface="+mj-lt"/>
              </a:rPr>
              <a:t>* Kiến thức</a:t>
            </a:r>
            <a:endParaRPr lang="vi-VN" sz="2800" dirty="0">
              <a:latin typeface="+mj-lt"/>
            </a:endParaRPr>
          </a:p>
          <a:p>
            <a:pPr marL="0" indent="0">
              <a:buNone/>
            </a:pPr>
            <a:r>
              <a:rPr lang="vi-VN" sz="2800" dirty="0">
                <a:latin typeface="+mj-lt"/>
              </a:rPr>
              <a:t>-Trẻ nhớ tên BTPTC, tên VĐCB, tên trò chơi.</a:t>
            </a:r>
          </a:p>
          <a:p>
            <a:pPr marL="0" indent="0">
              <a:buNone/>
            </a:pPr>
            <a:r>
              <a:rPr lang="vi-VN" sz="2800" b="1" dirty="0">
                <a:latin typeface="+mj-lt"/>
              </a:rPr>
              <a:t>* Kỹ năng</a:t>
            </a:r>
            <a:r>
              <a:rPr lang="vi-VN" sz="2800" dirty="0">
                <a:latin typeface="+mj-lt"/>
              </a:rPr>
              <a:t>:</a:t>
            </a:r>
          </a:p>
          <a:p>
            <a:pPr marL="0" indent="0">
              <a:buNone/>
            </a:pPr>
            <a:r>
              <a:rPr lang="vi-VN" sz="2800" dirty="0">
                <a:latin typeface="+mj-lt"/>
              </a:rPr>
              <a:t>- Rèn kỹ năng bật tiếp đất bằng cả bàn chân, bật liên tục, không dẫm vào vòng.</a:t>
            </a:r>
          </a:p>
          <a:p>
            <a:pPr marL="0" indent="0">
              <a:buNone/>
            </a:pPr>
            <a:r>
              <a:rPr lang="vi-VN" sz="2800" b="1" dirty="0">
                <a:latin typeface="+mj-lt"/>
              </a:rPr>
              <a:t>* Thái độ:</a:t>
            </a:r>
            <a:endParaRPr lang="vi-VN" sz="2800" dirty="0">
              <a:latin typeface="+mj-lt"/>
            </a:endParaRPr>
          </a:p>
          <a:p>
            <a:pPr marL="0" indent="0">
              <a:buNone/>
            </a:pPr>
            <a:r>
              <a:rPr lang="vi-VN" sz="2800" dirty="0">
                <a:latin typeface="+mj-lt"/>
              </a:rPr>
              <a:t> -Trẻ ngoan, không xô đẩy bạn.</a:t>
            </a:r>
          </a:p>
          <a:p>
            <a:pPr marL="0" indent="0">
              <a:buNone/>
            </a:pPr>
            <a:r>
              <a:rPr lang="vi-VN" sz="2800" dirty="0">
                <a:latin typeface="+mj-lt"/>
              </a:rPr>
              <a:t>- Hứng thú tham gia vào hoạt động</a:t>
            </a:r>
          </a:p>
        </p:txBody>
      </p:sp>
    </p:spTree>
  </p:cSld>
  <p:clrMapOvr>
    <a:masterClrMapping/>
  </p:clrMapOvr>
  <p:transition>
    <p:diamond/>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solidFill>
                  <a:srgbClr val="FF0000"/>
                </a:solidFill>
              </a:rPr>
              <a:t>II.CHUẨN BỊ</a:t>
            </a:r>
            <a:endParaRPr lang="vi-VN" sz="3600" dirty="0">
              <a:solidFill>
                <a:srgbClr val="FF0000"/>
              </a:solidFill>
            </a:endParaRPr>
          </a:p>
        </p:txBody>
      </p:sp>
      <p:sp>
        <p:nvSpPr>
          <p:cNvPr id="3" name="Content Placeholder 2"/>
          <p:cNvSpPr>
            <a:spLocks noGrp="1"/>
          </p:cNvSpPr>
          <p:nvPr>
            <p:ph idx="1"/>
          </p:nvPr>
        </p:nvSpPr>
        <p:spPr>
          <a:xfrm>
            <a:off x="428596" y="1214422"/>
            <a:ext cx="8229600" cy="4525963"/>
          </a:xfrm>
        </p:spPr>
        <p:txBody>
          <a:bodyPr>
            <a:normAutofit lnSpcReduction="10000"/>
          </a:bodyPr>
          <a:lstStyle/>
          <a:p>
            <a:pPr>
              <a:buNone/>
            </a:pPr>
            <a:r>
              <a:rPr lang="vi-VN" sz="2800" b="1" dirty="0" smtClean="0"/>
              <a:t/>
            </a:r>
            <a:br>
              <a:rPr lang="vi-VN" sz="2800" b="1" dirty="0" smtClean="0"/>
            </a:br>
            <a:r>
              <a:rPr lang="vi-VN" sz="2800" b="1" dirty="0" smtClean="0">
                <a:latin typeface="+mj-lt"/>
              </a:rPr>
              <a:t>* Đồ dùng của cô:</a:t>
            </a:r>
            <a:endParaRPr lang="en-US" sz="2800" b="1" dirty="0" smtClean="0">
              <a:latin typeface="+mj-lt"/>
            </a:endParaRPr>
          </a:p>
          <a:p>
            <a:pPr>
              <a:buNone/>
            </a:pPr>
            <a:r>
              <a:rPr lang="en-US" sz="2800" dirty="0" smtClean="0">
                <a:latin typeface="+mj-lt"/>
                <a:cs typeface="Times New Roman" panose="02020603050405020304" pitchFamily="18" charset="0"/>
              </a:rPr>
              <a:t>- </a:t>
            </a:r>
            <a:r>
              <a:rPr lang="en-US" sz="2800" dirty="0" err="1" smtClean="0">
                <a:latin typeface="+mj-lt"/>
                <a:cs typeface="Times New Roman" panose="02020603050405020304" pitchFamily="18" charset="0"/>
              </a:rPr>
              <a:t>Bảng</a:t>
            </a:r>
            <a:r>
              <a:rPr lang="en-US" sz="2800" dirty="0" smtClean="0">
                <a:latin typeface="+mj-lt"/>
                <a:cs typeface="Times New Roman" panose="02020603050405020304" pitchFamily="18" charset="0"/>
              </a:rPr>
              <a:t> </a:t>
            </a:r>
            <a:r>
              <a:rPr lang="en-US" sz="2800" dirty="0" err="1" smtClean="0">
                <a:latin typeface="+mj-lt"/>
                <a:cs typeface="Times New Roman" panose="02020603050405020304" pitchFamily="18" charset="0"/>
              </a:rPr>
              <a:t>tương</a:t>
            </a:r>
            <a:r>
              <a:rPr lang="en-US" sz="2800" dirty="0" smtClean="0">
                <a:latin typeface="+mj-lt"/>
                <a:cs typeface="Times New Roman" panose="02020603050405020304" pitchFamily="18" charset="0"/>
              </a:rPr>
              <a:t> </a:t>
            </a:r>
            <a:r>
              <a:rPr lang="en-US" sz="2800" dirty="0" err="1" smtClean="0">
                <a:latin typeface="+mj-lt"/>
                <a:cs typeface="Times New Roman" panose="02020603050405020304" pitchFamily="18" charset="0"/>
              </a:rPr>
              <a:t>tác</a:t>
            </a:r>
            <a:r>
              <a:rPr lang="en-US" sz="2800" dirty="0" smtClean="0">
                <a:latin typeface="+mj-lt"/>
                <a:cs typeface="Times New Roman" panose="02020603050405020304" pitchFamily="18" charset="0"/>
              </a:rPr>
              <a:t>.</a:t>
            </a:r>
          </a:p>
          <a:p>
            <a:pPr>
              <a:buNone/>
            </a:pPr>
            <a:r>
              <a:rPr lang="en-US" sz="2800" dirty="0" smtClean="0">
                <a:latin typeface="+mj-lt"/>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Bài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giảng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điện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tử</a:t>
            </a:r>
            <a:r>
              <a:rPr lang="en-US" sz="2800" dirty="0" smtClean="0">
                <a:latin typeface="Times New Roman" panose="02020603050405020304" pitchFamily="18" charset="0"/>
                <a:cs typeface="Times New Roman" panose="02020603050405020304" pitchFamily="18" charset="0"/>
              </a:rPr>
              <a:t>.</a:t>
            </a:r>
            <a:endParaRPr lang="vi-VN" sz="2800" dirty="0" smtClean="0">
              <a:latin typeface="Times New Roman" panose="02020603050405020304" pitchFamily="18" charset="0"/>
              <a:cs typeface="Times New Roman" panose="02020603050405020304" pitchFamily="18" charset="0"/>
            </a:endParaRPr>
          </a:p>
          <a:p>
            <a:pPr marL="0" indent="0">
              <a:buNone/>
            </a:pPr>
            <a:r>
              <a:rPr lang="en-US" sz="2800" dirty="0">
                <a:latin typeface="Times New Roman" panose="02020603050405020304" pitchFamily="18" charset="0"/>
                <a:cs typeface="Times New Roman" panose="02020603050405020304" pitchFamily="18" charset="0"/>
              </a:rPr>
              <a:t>- 5 </a:t>
            </a:r>
            <a:r>
              <a:rPr lang="en-US" sz="2800" dirty="0" err="1">
                <a:latin typeface="Times New Roman" panose="02020603050405020304" pitchFamily="18" charset="0"/>
                <a:cs typeface="Times New Roman" panose="02020603050405020304" pitchFamily="18" charset="0"/>
              </a:rPr>
              <a:t>vòng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trẻ</a:t>
            </a:r>
            <a:endParaRPr lang="en-US" sz="2800" dirty="0">
              <a:latin typeface="Times New Roman" panose="02020603050405020304" pitchFamily="18" charset="0"/>
              <a:cs typeface="Times New Roman" panose="02020603050405020304" pitchFamily="18" charset="0"/>
            </a:endParaRPr>
          </a:p>
          <a:p>
            <a:pPr marL="0" indent="0">
              <a:buNone/>
            </a:pP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tập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trẻ</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lời</a:t>
            </a:r>
            <a:r>
              <a:rPr lang="en-US" sz="2800" dirty="0">
                <a:latin typeface="Times New Roman" panose="02020603050405020304" pitchFamily="18" charset="0"/>
                <a:cs typeface="Times New Roman" panose="02020603050405020304" pitchFamily="18" charset="0"/>
              </a:rPr>
              <a:t>)</a:t>
            </a:r>
          </a:p>
          <a:p>
            <a:pPr marL="0" indent="0">
              <a:buNone/>
            </a:pP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phục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gọn</a:t>
            </a:r>
            <a:r>
              <a:rPr lang="en-US" sz="28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gàng</a:t>
            </a:r>
            <a:r>
              <a:rPr lang="en-US" sz="2800" dirty="0">
                <a:latin typeface="Times New Roman" panose="02020603050405020304" pitchFamily="18" charset="0"/>
                <a:cs typeface="Times New Roman" panose="02020603050405020304" pitchFamily="18" charset="0"/>
              </a:rPr>
              <a:t> </a:t>
            </a:r>
          </a:p>
          <a:p>
            <a:pPr marL="0" indent="0">
              <a:buNone/>
            </a:pPr>
            <a:r>
              <a:rPr lang="vi-VN" sz="2800" b="1" dirty="0" smtClean="0">
                <a:latin typeface="+mj-lt"/>
              </a:rPr>
              <a:t>* Đồ dùng của trẻ</a:t>
            </a:r>
            <a:endParaRPr lang="vi-VN" sz="2800" dirty="0" smtClean="0">
              <a:latin typeface="+mj-lt"/>
            </a:endParaRPr>
          </a:p>
          <a:p>
            <a:pPr>
              <a:buNone/>
            </a:pPr>
            <a:r>
              <a:rPr lang="vi-VN" sz="2800" dirty="0" smtClean="0">
                <a:latin typeface="+mj-lt"/>
              </a:rPr>
              <a:t>- Trang phục gọn gàng.</a:t>
            </a:r>
          </a:p>
          <a:p>
            <a:pPr>
              <a:buNone/>
            </a:pPr>
            <a:endParaRPr lang="vi-VN" sz="2800" dirty="0">
              <a:latin typeface="Times New Roman" pitchFamily="18" charset="0"/>
              <a:cs typeface="Times New Roman" pitchFamily="18" charset="0"/>
            </a:endParaRPr>
          </a:p>
        </p:txBody>
      </p:sp>
    </p:spTree>
  </p:cSld>
  <p:clrMapOvr>
    <a:masterClrMapping/>
  </p:clrMapOvr>
  <p:transition>
    <p:wipe dir="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7000" r="-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8400"/>
            <a:ext cx="8229600" cy="1143000"/>
          </a:xfrm>
        </p:spPr>
        <p:txBody>
          <a:bodyPr>
            <a:normAutofit/>
          </a:bodyPr>
          <a:lstStyle/>
          <a:p>
            <a:r>
              <a:rPr lang="en-US" sz="3600" dirty="0" smtClean="0">
                <a:solidFill>
                  <a:srgbClr val="FF0000"/>
                </a:solidFill>
              </a:rPr>
              <a:t>III. CÁCH </a:t>
            </a:r>
            <a:r>
              <a:rPr lang="en-US" sz="3600" dirty="0" err="1" smtClean="0">
                <a:solidFill>
                  <a:srgbClr val="FF0000"/>
                </a:solidFill>
              </a:rPr>
              <a:t>TiẾN</a:t>
            </a:r>
            <a:r>
              <a:rPr lang="en-US" sz="3600" dirty="0" smtClean="0">
                <a:solidFill>
                  <a:srgbClr val="FF0000"/>
                </a:solidFill>
              </a:rPr>
              <a:t> HÀNH</a:t>
            </a:r>
            <a:endParaRPr lang="vi-VN" sz="3600" dirty="0">
              <a:solidFill>
                <a:srgbClr val="FF0000"/>
              </a:solidFill>
            </a:endParaRPr>
          </a:p>
        </p:txBody>
      </p:sp>
      <p:sp>
        <p:nvSpPr>
          <p:cNvPr id="3" name="Content Placeholder 2"/>
          <p:cNvSpPr>
            <a:spLocks noGrp="1"/>
          </p:cNvSpPr>
          <p:nvPr>
            <p:ph idx="1"/>
          </p:nvPr>
        </p:nvSpPr>
        <p:spPr>
          <a:xfrm>
            <a:off x="683568" y="980728"/>
            <a:ext cx="8229600" cy="4525963"/>
          </a:xfrm>
        </p:spPr>
        <p:txBody>
          <a:bodyPr/>
          <a:lstStyle/>
          <a:p>
            <a:pPr marL="514350" indent="-514350">
              <a:buAutoNum type="arabicPeriod"/>
            </a:pPr>
            <a:r>
              <a:rPr lang="en-US" dirty="0" err="1" smtClean="0">
                <a:latin typeface="Times New Roman" pitchFamily="18" charset="0"/>
                <a:cs typeface="Times New Roman" pitchFamily="18" charset="0"/>
              </a:rPr>
              <a:t>Ổn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định</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tổ</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chức</a:t>
            </a:r>
            <a:r>
              <a:rPr lang="en-US" dirty="0" smtClean="0">
                <a:latin typeface="Times New Roman" pitchFamily="18" charset="0"/>
                <a:cs typeface="Times New Roman" pitchFamily="18" charset="0"/>
              </a:rPr>
              <a:t>:</a:t>
            </a:r>
          </a:p>
          <a:p>
            <a:pPr marL="514350" indent="-514350">
              <a:buNone/>
            </a:pPr>
            <a:r>
              <a:rPr lang="en-US" dirty="0" smtClean="0">
                <a:latin typeface="Times New Roman" pitchFamily="18" charset="0"/>
                <a:cs typeface="Times New Roman" pitchFamily="18" charset="0"/>
              </a:rPr>
              <a:t> </a:t>
            </a:r>
            <a:r>
              <a:rPr lang="vi-VN" dirty="0" smtClean="0"/>
              <a:t>- </a:t>
            </a:r>
            <a:r>
              <a:rPr lang="vi-VN" dirty="0" smtClean="0">
                <a:latin typeface="+mj-lt"/>
              </a:rPr>
              <a:t>Cô và trẻ cùng hát bài: “Trời nắng, trời mưa”</a:t>
            </a:r>
            <a:endParaRPr lang="en-US" dirty="0" smtClean="0">
              <a:latin typeface="+mj-lt"/>
              <a:cs typeface="Times New Roman" pitchFamily="18" charset="0"/>
            </a:endParaRPr>
          </a:p>
        </p:txBody>
      </p:sp>
      <p:pic>
        <p:nvPicPr>
          <p:cNvPr id="6" name="Trời Nắng Trời Mưa - Nhạc Thiếu Nhi Có Lờ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27584" y="2276872"/>
            <a:ext cx="7009397" cy="3960440"/>
          </a:xfrm>
          <a:prstGeom prst="rect">
            <a:avLst/>
          </a:prstGeom>
        </p:spPr>
      </p:pic>
    </p:spTree>
  </p:cSld>
  <p:clrMapOvr>
    <a:masterClrMapping/>
  </p:clrMapOvr>
  <p:transition>
    <p:dissolve/>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7000" r="-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8596" y="1000108"/>
            <a:ext cx="8229600" cy="2225668"/>
          </a:xfrm>
        </p:spPr>
        <p:txBody>
          <a:bodyPr>
            <a:normAutofit fontScale="90000"/>
          </a:bodyPr>
          <a:lstStyle/>
          <a:p>
            <a:r>
              <a:rPr lang="en-US" dirty="0" smtClean="0">
                <a:solidFill>
                  <a:srgbClr val="FF0000"/>
                </a:solidFill>
                <a:latin typeface="Times New Roman" pitchFamily="18" charset="0"/>
                <a:cs typeface="Times New Roman" pitchFamily="18" charset="0"/>
              </a:rPr>
              <a:t>2. </a:t>
            </a:r>
            <a:r>
              <a:rPr lang="en-US" dirty="0" err="1" smtClean="0">
                <a:solidFill>
                  <a:srgbClr val="FF0000"/>
                </a:solidFill>
                <a:latin typeface="Times New Roman" pitchFamily="18" charset="0"/>
                <a:cs typeface="Times New Roman" pitchFamily="18" charset="0"/>
              </a:rPr>
              <a:t>Phương</a:t>
            </a:r>
            <a:r>
              <a:rPr lang="en-US" dirty="0" smtClean="0">
                <a:solidFill>
                  <a:srgbClr val="FF0000"/>
                </a:solidFill>
                <a:latin typeface="Times New Roman" pitchFamily="18" charset="0"/>
                <a:cs typeface="Times New Roman" pitchFamily="18" charset="0"/>
              </a:rPr>
              <a:t> </a:t>
            </a:r>
            <a:r>
              <a:rPr lang="en-US" dirty="0" err="1" smtClean="0">
                <a:solidFill>
                  <a:srgbClr val="FF0000"/>
                </a:solidFill>
                <a:latin typeface="Times New Roman" pitchFamily="18" charset="0"/>
                <a:cs typeface="Times New Roman" pitchFamily="18" charset="0"/>
              </a:rPr>
              <a:t>pháp</a:t>
            </a:r>
            <a:r>
              <a:rPr lang="en-US" dirty="0" smtClean="0">
                <a:solidFill>
                  <a:srgbClr val="FF0000"/>
                </a:solidFill>
                <a:latin typeface="Times New Roman" pitchFamily="18" charset="0"/>
                <a:cs typeface="Times New Roman" pitchFamily="18" charset="0"/>
              </a:rPr>
              <a:t> </a:t>
            </a:r>
            <a:r>
              <a:rPr lang="en-US" dirty="0" err="1" smtClean="0">
                <a:solidFill>
                  <a:srgbClr val="FF0000"/>
                </a:solidFill>
                <a:latin typeface="Times New Roman" pitchFamily="18" charset="0"/>
                <a:cs typeface="Times New Roman" pitchFamily="18" charset="0"/>
              </a:rPr>
              <a:t>và</a:t>
            </a:r>
            <a:r>
              <a:rPr lang="en-US" dirty="0" smtClean="0">
                <a:solidFill>
                  <a:srgbClr val="FF0000"/>
                </a:solidFill>
                <a:latin typeface="Times New Roman" pitchFamily="18" charset="0"/>
                <a:cs typeface="Times New Roman" pitchFamily="18" charset="0"/>
              </a:rPr>
              <a:t> </a:t>
            </a:r>
            <a:r>
              <a:rPr lang="en-US" dirty="0" err="1" smtClean="0">
                <a:solidFill>
                  <a:srgbClr val="FF0000"/>
                </a:solidFill>
                <a:latin typeface="Times New Roman" pitchFamily="18" charset="0"/>
                <a:cs typeface="Times New Roman" pitchFamily="18" charset="0"/>
              </a:rPr>
              <a:t>hình</a:t>
            </a:r>
            <a:r>
              <a:rPr lang="en-US" dirty="0" smtClean="0">
                <a:solidFill>
                  <a:srgbClr val="FF0000"/>
                </a:solidFill>
                <a:latin typeface="Times New Roman" pitchFamily="18" charset="0"/>
                <a:cs typeface="Times New Roman" pitchFamily="18" charset="0"/>
              </a:rPr>
              <a:t> </a:t>
            </a:r>
            <a:r>
              <a:rPr lang="en-US" dirty="0" err="1" smtClean="0">
                <a:solidFill>
                  <a:srgbClr val="FF0000"/>
                </a:solidFill>
                <a:latin typeface="Times New Roman" pitchFamily="18" charset="0"/>
                <a:cs typeface="Times New Roman" pitchFamily="18" charset="0"/>
              </a:rPr>
              <a:t>thức</a:t>
            </a:r>
            <a:r>
              <a:rPr lang="en-US" dirty="0" smtClean="0">
                <a:solidFill>
                  <a:srgbClr val="FF0000"/>
                </a:solidFill>
                <a:latin typeface="Times New Roman" pitchFamily="18" charset="0"/>
                <a:cs typeface="Times New Roman" pitchFamily="18" charset="0"/>
              </a:rPr>
              <a:t> </a:t>
            </a:r>
            <a:r>
              <a:rPr lang="en-US" dirty="0" err="1" smtClean="0">
                <a:solidFill>
                  <a:srgbClr val="FF0000"/>
                </a:solidFill>
                <a:latin typeface="Times New Roman" pitchFamily="18" charset="0"/>
                <a:cs typeface="Times New Roman" pitchFamily="18" charset="0"/>
              </a:rPr>
              <a:t>tổ</a:t>
            </a:r>
            <a:r>
              <a:rPr lang="en-US" dirty="0" smtClean="0">
                <a:solidFill>
                  <a:srgbClr val="FF0000"/>
                </a:solidFill>
                <a:latin typeface="Times New Roman" pitchFamily="18" charset="0"/>
                <a:cs typeface="Times New Roman" pitchFamily="18" charset="0"/>
              </a:rPr>
              <a:t> </a:t>
            </a:r>
            <a:r>
              <a:rPr lang="en-US" dirty="0" err="1" smtClean="0">
                <a:solidFill>
                  <a:srgbClr val="FF0000"/>
                </a:solidFill>
                <a:latin typeface="Times New Roman" pitchFamily="18" charset="0"/>
                <a:cs typeface="Times New Roman" pitchFamily="18" charset="0"/>
              </a:rPr>
              <a:t>chức</a:t>
            </a:r>
            <a:r>
              <a:rPr lang="en-US" dirty="0" smtClean="0">
                <a:latin typeface="Times New Roman" pitchFamily="18" charset="0"/>
                <a:cs typeface="Times New Roman" pitchFamily="18" charset="0"/>
              </a:rPr>
              <a:t/>
            </a:r>
            <a:br>
              <a:rPr lang="en-US" dirty="0" smtClean="0">
                <a:latin typeface="Times New Roman" pitchFamily="18" charset="0"/>
                <a:cs typeface="Times New Roman" pitchFamily="18" charset="0"/>
              </a:rPr>
            </a:br>
            <a:r>
              <a:rPr lang="en-US" sz="3600" dirty="0" smtClean="0">
                <a:latin typeface="Times New Roman" pitchFamily="18" charset="0"/>
                <a:cs typeface="Times New Roman" pitchFamily="18" charset="0"/>
              </a:rPr>
              <a:t/>
            </a:r>
            <a:br>
              <a:rPr lang="en-US" sz="3600" dirty="0" smtClean="0">
                <a:latin typeface="Times New Roman" pitchFamily="18" charset="0"/>
                <a:cs typeface="Times New Roman" pitchFamily="18" charset="0"/>
              </a:rPr>
            </a:br>
            <a:r>
              <a:rPr lang="vi-VN" sz="3200" b="1" dirty="0" smtClean="0"/>
              <a:t>Khởi động</a:t>
            </a:r>
            <a:r>
              <a:rPr lang="vi-VN" sz="3200" dirty="0" smtClean="0"/>
              <a:t>: Cô và trẻ đi thường, chạy chậm, chạy nhanh, chạy chậm quanh sân, đứng thành vòng tròn</a:t>
            </a:r>
            <a:r>
              <a:rPr lang="vi-VN" sz="3200" b="1" dirty="0" smtClean="0"/>
              <a:t>.</a:t>
            </a:r>
            <a:r>
              <a:rPr lang="en-US" sz="3600" dirty="0" smtClean="0">
                <a:latin typeface="Times New Roman" pitchFamily="18" charset="0"/>
                <a:cs typeface="Times New Roman" pitchFamily="18" charset="0"/>
              </a:rPr>
              <a:t/>
            </a:r>
            <a:br>
              <a:rPr lang="en-US" sz="3600" dirty="0" smtClean="0">
                <a:latin typeface="Times New Roman" pitchFamily="18" charset="0"/>
                <a:cs typeface="Times New Roman" pitchFamily="18" charset="0"/>
              </a:rPr>
            </a:br>
            <a:endParaRPr lang="vi-VN" sz="3600" dirty="0">
              <a:latin typeface="Times New Roman" pitchFamily="18" charset="0"/>
              <a:cs typeface="Times New Roman" pitchFamily="18" charset="0"/>
            </a:endParaRPr>
          </a:p>
        </p:txBody>
      </p:sp>
      <p:pic>
        <p:nvPicPr>
          <p:cNvPr id="3" name="TD 201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139952" y="3789040"/>
            <a:ext cx="609600" cy="609600"/>
          </a:xfrm>
          <a:prstGeom prst="rect">
            <a:avLst/>
          </a:prstGeom>
        </p:spPr>
      </p:pic>
    </p:spTree>
  </p:cSld>
  <p:clrMapOvr>
    <a:masterClrMapping/>
  </p:clrMapOvr>
  <p:transition>
    <p:zoom dir="in"/>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0702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7000" r="-7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buNone/>
            </a:pPr>
            <a:r>
              <a:rPr lang="vi-VN" b="1" i="1" dirty="0" smtClean="0">
                <a:latin typeface="+mj-lt"/>
              </a:rPr>
              <a:t>* BTPTC</a:t>
            </a:r>
            <a:r>
              <a:rPr lang="vi-VN" b="1" dirty="0" smtClean="0">
                <a:latin typeface="+mj-lt"/>
              </a:rPr>
              <a:t>: </a:t>
            </a:r>
            <a:r>
              <a:rPr lang="en-US" b="1" i="1" dirty="0" err="1" smtClean="0">
                <a:latin typeface="Times New Roman" panose="02020603050405020304" pitchFamily="18" charset="0"/>
                <a:cs typeface="Times New Roman" panose="02020603050405020304" pitchFamily="18" charset="0"/>
              </a:rPr>
              <a:t>Tập</a:t>
            </a:r>
            <a:r>
              <a:rPr lang="en-US" b="1" i="1" dirty="0" smtClean="0">
                <a:latin typeface="Times New Roman" panose="02020603050405020304" pitchFamily="18" charset="0"/>
                <a:cs typeface="Times New Roman" panose="02020603050405020304" pitchFamily="18" charset="0"/>
              </a:rPr>
              <a:t> </a:t>
            </a:r>
            <a:r>
              <a:rPr lang="en-US" b="1" i="1" dirty="0" err="1" smtClean="0">
                <a:latin typeface="Times New Roman" panose="02020603050405020304" pitchFamily="18" charset="0"/>
                <a:cs typeface="Times New Roman" panose="02020603050405020304" pitchFamily="18" charset="0"/>
              </a:rPr>
              <a:t>với</a:t>
            </a:r>
            <a:r>
              <a:rPr lang="en-US" b="1" i="1" dirty="0" smtClean="0">
                <a:latin typeface="Times New Roman" panose="02020603050405020304" pitchFamily="18" charset="0"/>
                <a:cs typeface="Times New Roman" panose="02020603050405020304" pitchFamily="18" charset="0"/>
              </a:rPr>
              <a:t> </a:t>
            </a:r>
            <a:r>
              <a:rPr lang="en-US" b="1" i="1" dirty="0" err="1" smtClean="0">
                <a:latin typeface="Times New Roman" panose="02020603050405020304" pitchFamily="18" charset="0"/>
                <a:cs typeface="Times New Roman" panose="02020603050405020304" pitchFamily="18" charset="0"/>
              </a:rPr>
              <a:t>bóng</a:t>
            </a:r>
            <a:endParaRPr lang="vi-VN" b="1" dirty="0">
              <a:latin typeface="Times New Roman" panose="02020603050405020304" pitchFamily="18" charset="0"/>
              <a:cs typeface="Times New Roman" panose="02020603050405020304" pitchFamily="18" charset="0"/>
            </a:endParaRPr>
          </a:p>
        </p:txBody>
      </p:sp>
      <p:sp>
        <p:nvSpPr>
          <p:cNvPr id="4" name="TextBox 3"/>
          <p:cNvSpPr txBox="1"/>
          <p:nvPr/>
        </p:nvSpPr>
        <p:spPr>
          <a:xfrm>
            <a:off x="1857356" y="571480"/>
            <a:ext cx="2813014" cy="769441"/>
          </a:xfrm>
          <a:prstGeom prst="rect">
            <a:avLst/>
          </a:prstGeom>
          <a:noFill/>
        </p:spPr>
        <p:txBody>
          <a:bodyPr wrap="none" rtlCol="0">
            <a:spAutoFit/>
          </a:bodyPr>
          <a:lstStyle/>
          <a:p>
            <a:r>
              <a:rPr lang="vi-VN" sz="4400" dirty="0" smtClean="0">
                <a:latin typeface="+mj-lt"/>
              </a:rPr>
              <a:t>Trọng động</a:t>
            </a:r>
          </a:p>
        </p:txBody>
      </p:sp>
      <p:pic>
        <p:nvPicPr>
          <p:cNvPr id="6" name="Bai_the_duc_buoi_sang_-_Xuan_Ma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ransition>
    <p:dissolve/>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0216"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buNone/>
            </a:pPr>
            <a:r>
              <a:rPr lang="en-US" b="1" i="1" dirty="0" smtClean="0">
                <a:latin typeface="+mj-lt"/>
              </a:rPr>
              <a:t>* </a:t>
            </a:r>
            <a:r>
              <a:rPr lang="vi-VN" b="1" i="1" dirty="0" smtClean="0">
                <a:latin typeface="+mj-lt"/>
              </a:rPr>
              <a:t>VĐCB</a:t>
            </a:r>
            <a:r>
              <a:rPr lang="vi-VN" b="1" i="1" dirty="0">
                <a:latin typeface="+mj-lt"/>
              </a:rPr>
              <a:t>:</a:t>
            </a:r>
            <a:r>
              <a:rPr lang="vi-VN" b="1" dirty="0">
                <a:latin typeface="+mj-lt"/>
              </a:rPr>
              <a:t> </a:t>
            </a:r>
            <a:r>
              <a:rPr lang="vi-VN" b="1" i="1" dirty="0">
                <a:latin typeface="+mj-lt"/>
              </a:rPr>
              <a:t>Bật liên tục vào vòng</a:t>
            </a:r>
            <a:r>
              <a:rPr lang="vi-VN" b="1" i="1" dirty="0" smtClean="0">
                <a:latin typeface="+mj-lt"/>
              </a:rPr>
              <a:t>:</a:t>
            </a:r>
            <a:endParaRPr lang="en-US" b="1" i="1" dirty="0" smtClean="0">
              <a:latin typeface="+mj-lt"/>
            </a:endParaRPr>
          </a:p>
          <a:p>
            <a:pPr marL="0" indent="0">
              <a:buNone/>
            </a:pPr>
            <a:r>
              <a:rPr lang="en-US" i="1" dirty="0">
                <a:latin typeface="+mj-lt"/>
              </a:rPr>
              <a:t>-</a:t>
            </a:r>
            <a:r>
              <a:rPr lang="vi-VN" i="1" dirty="0">
                <a:latin typeface="+mj-lt"/>
              </a:rPr>
              <a:t> </a:t>
            </a:r>
            <a:r>
              <a:rPr lang="vi-VN" dirty="0">
                <a:latin typeface="+mj-lt"/>
              </a:rPr>
              <a:t>Cô giới thiệu tên VĐCB;</a:t>
            </a:r>
          </a:p>
          <a:p>
            <a:pPr marL="0" indent="0">
              <a:buNone/>
            </a:pPr>
            <a:r>
              <a:rPr lang="vi-VN" dirty="0">
                <a:latin typeface="+mj-lt"/>
              </a:rPr>
              <a:t>- Cô làm mẫu lần 1: Hỏi trẻ tên bài.</a:t>
            </a:r>
          </a:p>
          <a:p>
            <a:pPr marL="0" indent="0">
              <a:buNone/>
            </a:pPr>
            <a:r>
              <a:rPr lang="vi-VN" dirty="0">
                <a:latin typeface="+mj-lt"/>
              </a:rPr>
              <a:t>- Cô làm mẫu lần 2: Chậm kết hợp phân tích động tác:</a:t>
            </a:r>
          </a:p>
          <a:p>
            <a:pPr>
              <a:buFontTx/>
              <a:buChar char="-"/>
            </a:pPr>
            <a:endParaRPr lang="vi-VN" dirty="0">
              <a:latin typeface="+mj-lt"/>
              <a:cs typeface="Times New Roman" pitchFamily="18" charset="0"/>
            </a:endParaRPr>
          </a:p>
          <a:p>
            <a:pPr>
              <a:buNone/>
            </a:pPr>
            <a:endParaRPr lang="vi-VN" dirty="0">
              <a:latin typeface="+mj-lt"/>
            </a:endParaRPr>
          </a:p>
        </p:txBody>
      </p:sp>
    </p:spTree>
  </p:cSld>
  <p:clrMapOvr>
    <a:masterClrMapping/>
  </p:clrMapOvr>
  <p:transition>
    <p:plus/>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buNone/>
            </a:pPr>
            <a:r>
              <a:rPr lang="en-US" b="1" dirty="0" smtClean="0">
                <a:latin typeface="Times New Roman" panose="02020603050405020304" pitchFamily="18" charset="0"/>
                <a:cs typeface="Times New Roman" panose="02020603050405020304" pitchFamily="18" charset="0"/>
              </a:rPr>
              <a:t>* </a:t>
            </a:r>
            <a:r>
              <a:rPr lang="vi-VN" b="1" dirty="0" smtClean="0">
                <a:latin typeface="Times New Roman" panose="02020603050405020304" pitchFamily="18" charset="0"/>
                <a:cs typeface="Times New Roman" panose="02020603050405020304" pitchFamily="18" charset="0"/>
              </a:rPr>
              <a:t>TTCB</a:t>
            </a:r>
            <a:r>
              <a:rPr lang="en-US" b="1" dirty="0" smtClean="0">
                <a:latin typeface="Times New Roman" panose="02020603050405020304" pitchFamily="18" charset="0"/>
                <a:cs typeface="Times New Roman" panose="02020603050405020304" pitchFamily="18" charset="0"/>
              </a:rPr>
              <a:t>: </a:t>
            </a:r>
            <a:r>
              <a:rPr lang="vi-VN" dirty="0" smtClean="0">
                <a:latin typeface="Times New Roman" panose="02020603050405020304" pitchFamily="18" charset="0"/>
                <a:cs typeface="Times New Roman" panose="02020603050405020304" pitchFamily="18" charset="0"/>
              </a:rPr>
              <a:t>đứng </a:t>
            </a:r>
            <a:r>
              <a:rPr lang="vi-VN" dirty="0">
                <a:latin typeface="Times New Roman" panose="02020603050405020304" pitchFamily="18" charset="0"/>
                <a:cs typeface="Times New Roman" panose="02020603050405020304" pitchFamily="18" charset="0"/>
              </a:rPr>
              <a:t>trước vạch chuẩn mắt nhìn thẳng, 2 tay chống hông</a:t>
            </a:r>
          </a:p>
          <a:p>
            <a:pPr marL="0" indent="0">
              <a:buNone/>
            </a:pPr>
            <a:r>
              <a:rPr lang="vi-VN" dirty="0">
                <a:latin typeface="Times New Roman" panose="02020603050405020304" pitchFamily="18" charset="0"/>
                <a:cs typeface="Times New Roman" panose="02020603050405020304" pitchFamily="18" charset="0"/>
              </a:rPr>
              <a:t>+ Bật: nhún chân khuỵu gối xuống bật mạnh vào vòng, lần lượt bật hết các vòng không dẫm vào vòng, rồi bật ra ngoài đi về cuối hàng. Cô hỏi trẻ cô vừa làm gì?</a:t>
            </a:r>
          </a:p>
          <a:p>
            <a:pPr>
              <a:buNone/>
            </a:pPr>
            <a:endParaRPr lang="vi-VN" dirty="0">
              <a:latin typeface="Times New Roman" panose="02020603050405020304" pitchFamily="18" charset="0"/>
              <a:cs typeface="Times New Roman" panose="02020603050405020304" pitchFamily="18" charset="0"/>
            </a:endParaRPr>
          </a:p>
          <a:p>
            <a:pPr>
              <a:buNone/>
            </a:pPr>
            <a:endParaRPr lang="vi-VN" dirty="0">
              <a:latin typeface="Times New Roman" panose="02020603050405020304" pitchFamily="18" charset="0"/>
              <a:cs typeface="Times New Roman" panose="02020603050405020304" pitchFamily="18" charset="0"/>
            </a:endParaRPr>
          </a:p>
        </p:txBody>
      </p:sp>
    </p:spTree>
  </p:cSld>
  <p:clrMapOvr>
    <a:masterClrMapping/>
  </p:clrMapOvr>
  <p:transition>
    <p:wheel spokes="3"/>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7000" r="-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71472" y="1000108"/>
            <a:ext cx="8229600" cy="3082924"/>
          </a:xfrm>
        </p:spPr>
        <p:txBody>
          <a:bodyPr>
            <a:normAutofit fontScale="90000"/>
          </a:bodyPr>
          <a:lstStyle/>
          <a:p>
            <a:pPr algn="l"/>
            <a:r>
              <a:rPr lang="vi-VN" b="1" i="1" dirty="0" smtClean="0"/>
              <a:t>* Trẻ thực hiện:</a:t>
            </a:r>
            <a:r>
              <a:rPr lang="vi-VN" dirty="0" smtClean="0"/>
              <a:t/>
            </a:r>
            <a:br>
              <a:rPr lang="vi-VN" dirty="0" smtClean="0"/>
            </a:br>
            <a:r>
              <a:rPr lang="en-US" sz="3200" dirty="0"/>
              <a:t/>
            </a:r>
            <a:br>
              <a:rPr lang="en-US" sz="3200" dirty="0"/>
            </a:b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Lần</a:t>
            </a:r>
            <a:r>
              <a:rPr lang="en-US" sz="3200" dirty="0">
                <a:latin typeface="Times New Roman" panose="02020603050405020304" pitchFamily="18" charset="0"/>
                <a:cs typeface="Times New Roman" panose="02020603050405020304" pitchFamily="18" charset="0"/>
              </a:rPr>
              <a:t> 1: 2 </a:t>
            </a:r>
            <a:r>
              <a:rPr lang="en-US" sz="3200" dirty="0" err="1">
                <a:latin typeface="Times New Roman" panose="02020603050405020304" pitchFamily="18" charset="0"/>
                <a:cs typeface="Times New Roman" panose="02020603050405020304" pitchFamily="18" charset="0"/>
              </a:rPr>
              <a:t>bạn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đầu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hàng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thực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hiện</a:t>
            </a:r>
            <a:r>
              <a:rPr lang="en-US" sz="3200" dirty="0">
                <a:latin typeface="Times New Roman" panose="02020603050405020304" pitchFamily="18" charset="0"/>
                <a:cs typeface="Times New Roman" panose="02020603050405020304" pitchFamily="18" charset="0"/>
              </a:rPr>
              <a:t>.</a:t>
            </a:r>
            <a:br>
              <a:rPr lang="en-US" sz="3200" dirty="0">
                <a:latin typeface="Times New Roman" panose="02020603050405020304" pitchFamily="18" charset="0"/>
                <a:cs typeface="Times New Roman" panose="02020603050405020304" pitchFamily="18" charset="0"/>
              </a:rPr>
            </a:b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Lần</a:t>
            </a:r>
            <a:r>
              <a:rPr lang="en-US" sz="3200" dirty="0">
                <a:latin typeface="Times New Roman" panose="02020603050405020304" pitchFamily="18" charset="0"/>
                <a:cs typeface="Times New Roman" panose="02020603050405020304" pitchFamily="18" charset="0"/>
              </a:rPr>
              <a:t> 2: Cho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tổ</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thực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liên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tục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vòng</a:t>
            </a:r>
            <a:r>
              <a:rPr lang="en-US" sz="3200" dirty="0">
                <a:latin typeface="Times New Roman" panose="02020603050405020304" pitchFamily="18" charset="0"/>
                <a:cs typeface="Times New Roman" panose="02020603050405020304" pitchFamily="18" charset="0"/>
              </a:rPr>
              <a:t>.  </a:t>
            </a:r>
            <a:br>
              <a:rPr lang="en-US" sz="3200" dirty="0">
                <a:latin typeface="Times New Roman" panose="02020603050405020304" pitchFamily="18" charset="0"/>
                <a:cs typeface="Times New Roman" panose="02020603050405020304" pitchFamily="18" charset="0"/>
              </a:rPr>
            </a:b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Động</a:t>
            </a:r>
            <a:r>
              <a:rPr lang="en-US" sz="3200" dirty="0" smtClean="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viên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khuyến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khích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hỏi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trẻ</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con </a:t>
            </a:r>
            <a:r>
              <a:rPr lang="en-US" sz="3200" dirty="0" err="1">
                <a:latin typeface="Times New Roman" panose="02020603050405020304" pitchFamily="18" charset="0"/>
                <a:cs typeface="Times New Roman" panose="02020603050405020304" pitchFamily="18" charset="0"/>
              </a:rPr>
              <a:t>vừa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gì</a:t>
            </a:r>
            <a:r>
              <a:rPr lang="en-US" sz="3200" dirty="0">
                <a:latin typeface="Times New Roman" panose="02020603050405020304" pitchFamily="18" charset="0"/>
                <a:cs typeface="Times New Roman" panose="02020603050405020304" pitchFamily="18" charset="0"/>
              </a:rPr>
              <a:t>?</a:t>
            </a:r>
            <a:r>
              <a:rPr lang="en-US" sz="3200" dirty="0"/>
              <a:t/>
            </a:r>
            <a:br>
              <a:rPr lang="en-US" sz="3200" dirty="0"/>
            </a:br>
            <a:r>
              <a:rPr lang="vi-VN" dirty="0" smtClean="0"/>
              <a:t/>
            </a:r>
            <a:br>
              <a:rPr lang="vi-VN" dirty="0" smtClean="0"/>
            </a:br>
            <a:r>
              <a:rPr lang="vi-VN" dirty="0" smtClean="0"/>
              <a:t/>
            </a:r>
            <a:br>
              <a:rPr lang="vi-VN" dirty="0" smtClean="0"/>
            </a:br>
            <a:endParaRPr lang="vi-VN" dirty="0"/>
          </a:p>
        </p:txBody>
      </p:sp>
      <p:pic>
        <p:nvPicPr>
          <p:cNvPr id="4" name="02 Unknown Artist - Track 02 - Disc 2502f30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040888" y="4221088"/>
            <a:ext cx="609600" cy="609600"/>
          </a:xfrm>
          <a:prstGeom prst="rect">
            <a:avLst/>
          </a:prstGeom>
        </p:spPr>
      </p:pic>
    </p:spTree>
  </p:cSld>
  <p:clrMapOvr>
    <a:masterClrMapping/>
  </p:clrMapOvr>
  <p:transition>
    <p:split orient="vert"/>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362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170</TotalTime>
  <Words>193</Words>
  <Application>Microsoft Office PowerPoint</Application>
  <PresentationFormat>On-screen Show (4:3)</PresentationFormat>
  <Paragraphs>43</Paragraphs>
  <Slides>12</Slides>
  <Notes>0</Notes>
  <HiddenSlides>0</HiddenSlides>
  <MMClips>6</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Arial</vt:lpstr>
      <vt:lpstr>Calibri</vt:lpstr>
      <vt:lpstr>Times New Roman</vt:lpstr>
      <vt:lpstr>Office Theme</vt:lpstr>
      <vt:lpstr>PHÒNG GIÁO DỤC ĐÀO TẠO QUẬN LONG BIÊN TRƯỜNG MẦM NON GIA THƯỢNG</vt:lpstr>
      <vt:lpstr>I. MỤC ĐÍCH YÊU CẦU</vt:lpstr>
      <vt:lpstr>II.CHUẨN BỊ</vt:lpstr>
      <vt:lpstr>III. CÁCH TiẾN HÀNH</vt:lpstr>
      <vt:lpstr>2. Phương pháp và hình thức tổ chức  Khởi động: Cô và trẻ đi thường, chạy chậm, chạy nhanh, chạy chậm quanh sân, đứng thành vòng tròn. </vt:lpstr>
      <vt:lpstr>PowerPoint Presentation</vt:lpstr>
      <vt:lpstr>PowerPoint Presentation</vt:lpstr>
      <vt:lpstr>PowerPoint Presentation</vt:lpstr>
      <vt:lpstr>* Trẻ thực hiện:  - Lần 1: 2 bạn đầu hàng lên thực hiện. - Lần 2: Cho các tổ lên thực hiện bật liên tục vào vòng.   - Động viên khuyến khích, hỏi trẻ các con vừa làm gì?   </vt:lpstr>
      <vt:lpstr>PowerPoint Presentation</vt:lpstr>
      <vt:lpstr>PowerPoint Presentation</vt:lpstr>
      <vt:lpstr>3. Kết thúc:</vt:lpstr>
    </vt:vector>
  </TitlesOfParts>
  <Company>00000001</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PHÒNG GIÁO DỤC ĐÀO TẠO QUẬN LONG BIÊN TRƯỜNG MẦM NON GIA THƯỢNG</dc:title>
  <dc:creator>MyPC</dc:creator>
  <cp:lastModifiedBy>Admin</cp:lastModifiedBy>
  <cp:revision>31</cp:revision>
  <dcterms:created xsi:type="dcterms:W3CDTF">2019-09-25T06:07:30Z</dcterms:created>
  <dcterms:modified xsi:type="dcterms:W3CDTF">2023-02-10T04:45:03Z</dcterms:modified>
</cp:coreProperties>
</file>