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81" r:id="rId4"/>
    <p:sldId id="258" r:id="rId5"/>
    <p:sldId id="259" r:id="rId6"/>
    <p:sldId id="265" r:id="rId7"/>
    <p:sldId id="260" r:id="rId8"/>
    <p:sldId id="266" r:id="rId9"/>
    <p:sldId id="264" r:id="rId10"/>
    <p:sldId id="267" r:id="rId11"/>
    <p:sldId id="268" r:id="rId12"/>
    <p:sldId id="275" r:id="rId13"/>
    <p:sldId id="276" r:id="rId14"/>
    <p:sldId id="282" r:id="rId15"/>
    <p:sldId id="274" r:id="rId16"/>
    <p:sldId id="277" r:id="rId17"/>
    <p:sldId id="283" r:id="rId18"/>
    <p:sldId id="279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681" autoAdjust="0"/>
  </p:normalViewPr>
  <p:slideViewPr>
    <p:cSldViewPr snapToGrid="0">
      <p:cViewPr varScale="1">
        <p:scale>
          <a:sx n="79" d="100"/>
          <a:sy n="79" d="100"/>
        </p:scale>
        <p:origin x="82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580A-AD6E-4F26-BF75-0340FADDC3FC}" type="datetimeFigureOut">
              <a:rPr lang="en-US" smtClean="0"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398D9-DAB7-4863-8E41-C388F00B27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45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580A-AD6E-4F26-BF75-0340FADDC3FC}" type="datetimeFigureOut">
              <a:rPr lang="en-US" smtClean="0"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398D9-DAB7-4863-8E41-C388F00B27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849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580A-AD6E-4F26-BF75-0340FADDC3FC}" type="datetimeFigureOut">
              <a:rPr lang="en-US" smtClean="0"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398D9-DAB7-4863-8E41-C388F00B27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274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580A-AD6E-4F26-BF75-0340FADDC3FC}" type="datetimeFigureOut">
              <a:rPr lang="en-US" smtClean="0"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398D9-DAB7-4863-8E41-C388F00B27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329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580A-AD6E-4F26-BF75-0340FADDC3FC}" type="datetimeFigureOut">
              <a:rPr lang="en-US" smtClean="0"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398D9-DAB7-4863-8E41-C388F00B27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827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580A-AD6E-4F26-BF75-0340FADDC3FC}" type="datetimeFigureOut">
              <a:rPr lang="en-US" smtClean="0"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398D9-DAB7-4863-8E41-C388F00B27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860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580A-AD6E-4F26-BF75-0340FADDC3FC}" type="datetimeFigureOut">
              <a:rPr lang="en-US" smtClean="0"/>
              <a:t>08/06/2022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398D9-DAB7-4863-8E41-C388F00B27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793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580A-AD6E-4F26-BF75-0340FADDC3FC}" type="datetimeFigureOut">
              <a:rPr lang="en-US" smtClean="0"/>
              <a:t>08/06/2022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398D9-DAB7-4863-8E41-C388F00B27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413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580A-AD6E-4F26-BF75-0340FADDC3FC}" type="datetimeFigureOut">
              <a:rPr lang="en-US" smtClean="0"/>
              <a:t>08/06/2022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398D9-DAB7-4863-8E41-C388F00B27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251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580A-AD6E-4F26-BF75-0340FADDC3FC}" type="datetimeFigureOut">
              <a:rPr lang="en-US" smtClean="0"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398D9-DAB7-4863-8E41-C388F00B27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237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580A-AD6E-4F26-BF75-0340FADDC3FC}" type="datetimeFigureOut">
              <a:rPr lang="en-US" smtClean="0"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398D9-DAB7-4863-8E41-C388F00B27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45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75580A-AD6E-4F26-BF75-0340FADDC3FC}" type="datetimeFigureOut">
              <a:rPr lang="en-US" smtClean="0"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E398D9-DAB7-4863-8E41-C388F00B27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356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4.png"/><Relationship Id="rId4" Type="http://schemas.openxmlformats.org/officeDocument/2006/relationships/image" Target="../media/image1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21.png"/><Relationship Id="rId4" Type="http://schemas.openxmlformats.org/officeDocument/2006/relationships/image" Target="../media/image9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2094" y="751883"/>
            <a:ext cx="9144000" cy="558655"/>
          </a:xfrm>
        </p:spPr>
        <p:txBody>
          <a:bodyPr>
            <a:normAutofit fontScale="90000"/>
          </a:bodyPr>
          <a:lstStyle/>
          <a:p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ỦY BAN NHÂN DÂN QUẬN LONG BIÊN</a:t>
            </a:r>
            <a:br>
              <a:rPr lang="en-US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Trường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Mầm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Non </a:t>
            </a: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Gia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Thượng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10071" y="3519041"/>
            <a:ext cx="6668654" cy="1655762"/>
          </a:xfrm>
        </p:spPr>
        <p:txBody>
          <a:bodyPr>
            <a:noAutofit/>
          </a:bodyPr>
          <a:lstStyle/>
          <a:p>
            <a:pPr algn="just"/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Đề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tài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: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Dạy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trẻ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chắp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ghép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hình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tạo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thành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bức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tranh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đơn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giản</a:t>
            </a:r>
            <a:endParaRPr lang="en-US" sz="28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Lứa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tuổi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: 4 – 5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tuổi</a:t>
            </a:r>
            <a:endParaRPr lang="en-US" sz="28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Thời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gian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: 20 -25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phút</a:t>
            </a:r>
            <a:endParaRPr lang="en-US" sz="28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Giáo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viên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: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Hoàng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Thị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Phương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1">
                    <a:lumMod val="50000"/>
                  </a:schemeClr>
                </a:solidFill>
              </a:rPr>
              <a:t>Anh</a:t>
            </a:r>
            <a:endParaRPr lang="en-US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772" y="1411505"/>
            <a:ext cx="1766455" cy="156516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56983" y="2781762"/>
            <a:ext cx="65947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</a:rPr>
              <a:t>LÀM QUEN VỚI TOÁN</a:t>
            </a:r>
            <a:endParaRPr lang="en-US" sz="4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61035" y="5870351"/>
            <a:ext cx="31773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solidFill>
                  <a:srgbClr val="FF0000"/>
                </a:solidFill>
              </a:rPr>
              <a:t>Năm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</a:rPr>
              <a:t>học</a:t>
            </a:r>
            <a:r>
              <a:rPr lang="en-US" sz="2000" dirty="0" smtClean="0">
                <a:solidFill>
                  <a:srgbClr val="FF0000"/>
                </a:solidFill>
              </a:rPr>
              <a:t> 2021 - 2022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665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3405"/>
          </a:xfrm>
        </p:spPr>
      </p:pic>
    </p:spTree>
    <p:extLst>
      <p:ext uri="{BB962C8B-B14F-4D97-AF65-F5344CB8AC3E}">
        <p14:creationId xmlns:p14="http://schemas.microsoft.com/office/powerpoint/2010/main" val="234502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3405"/>
          </a:xfrm>
        </p:spPr>
      </p:pic>
    </p:spTree>
    <p:extLst>
      <p:ext uri="{BB962C8B-B14F-4D97-AF65-F5344CB8AC3E}">
        <p14:creationId xmlns:p14="http://schemas.microsoft.com/office/powerpoint/2010/main" val="286582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r="-15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6561" y="768485"/>
            <a:ext cx="9619034" cy="356681"/>
          </a:xfrm>
        </p:spPr>
        <p:txBody>
          <a:bodyPr>
            <a:normAutofit fontScale="90000"/>
          </a:bodyPr>
          <a:lstStyle/>
          <a:p>
            <a:pPr algn="ctr"/>
            <a:r>
              <a:rPr lang="vi-VN" b="1" i="1" dirty="0"/>
              <a:t>*</a:t>
            </a:r>
            <a:r>
              <a:rPr lang="vi-VN" b="1" i="1" dirty="0">
                <a:solidFill>
                  <a:srgbClr val="FF0000"/>
                </a:solidFill>
              </a:rPr>
              <a:t> Dạy trẻ chắp ghép các hình tạo </a:t>
            </a:r>
            <a:r>
              <a:rPr lang="vi-VN" b="1" i="1" dirty="0" smtClean="0">
                <a:solidFill>
                  <a:srgbClr val="FF0000"/>
                </a:solidFill>
              </a:rPr>
              <a:t>thành</a:t>
            </a:r>
            <a:r>
              <a:rPr lang="en-US" b="1" i="1" dirty="0" smtClean="0">
                <a:solidFill>
                  <a:srgbClr val="FF0000"/>
                </a:solidFill>
              </a:rPr>
              <a:t/>
            </a:r>
            <a:br>
              <a:rPr lang="en-US" b="1" i="1" dirty="0" smtClean="0">
                <a:solidFill>
                  <a:srgbClr val="FF0000"/>
                </a:solidFill>
              </a:rPr>
            </a:br>
            <a:r>
              <a:rPr lang="vi-VN" b="1" i="1" dirty="0" smtClean="0">
                <a:solidFill>
                  <a:srgbClr val="FF0000"/>
                </a:solidFill>
              </a:rPr>
              <a:t> </a:t>
            </a:r>
            <a:r>
              <a:rPr lang="vi-VN" b="1" i="1" dirty="0">
                <a:solidFill>
                  <a:srgbClr val="FF0000"/>
                </a:solidFill>
              </a:rPr>
              <a:t>bức tranh đơn giản</a:t>
            </a:r>
            <a:r>
              <a:rPr lang="vi-VN" b="1" dirty="0">
                <a:solidFill>
                  <a:srgbClr val="FF0000"/>
                </a:solidFill>
              </a:rPr>
              <a:t> </a:t>
            </a: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endParaRPr 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CHUAN BI DO DUNG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3884" y="1284051"/>
            <a:ext cx="9581711" cy="5251900"/>
          </a:xfrm>
        </p:spPr>
      </p:pic>
    </p:spTree>
    <p:extLst>
      <p:ext uri="{BB962C8B-B14F-4D97-AF65-F5344CB8AC3E}">
        <p14:creationId xmlns:p14="http://schemas.microsoft.com/office/powerpoint/2010/main" val="4017797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9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3578" y="73297"/>
            <a:ext cx="5173494" cy="743828"/>
          </a:xfrm>
        </p:spPr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</a:rPr>
              <a:t>Cô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thực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hiện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làm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mẫu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" name="CO THUC HIEN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1743" y="817126"/>
            <a:ext cx="10579619" cy="5904688"/>
          </a:xfrm>
        </p:spPr>
      </p:pic>
    </p:spTree>
    <p:extLst>
      <p:ext uri="{BB962C8B-B14F-4D97-AF65-F5344CB8AC3E}">
        <p14:creationId xmlns:p14="http://schemas.microsoft.com/office/powerpoint/2010/main" val="426424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6815" y="142387"/>
            <a:ext cx="10515600" cy="666506"/>
          </a:xfrm>
        </p:spPr>
        <p:txBody>
          <a:bodyPr>
            <a:noAutofit/>
          </a:bodyPr>
          <a:lstStyle/>
          <a:p>
            <a:pPr algn="ctr"/>
            <a:r>
              <a:rPr lang="en-US" sz="4800" b="1" u="sng" dirty="0" err="1" smtClean="0">
                <a:solidFill>
                  <a:schemeClr val="accent6">
                    <a:lumMod val="50000"/>
                  </a:schemeClr>
                </a:solidFill>
              </a:rPr>
              <a:t>Mở</a:t>
            </a:r>
            <a:r>
              <a:rPr lang="en-US" sz="4800" b="1" u="sng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4800" b="1" u="sng" dirty="0" err="1" smtClean="0">
                <a:solidFill>
                  <a:schemeClr val="accent6">
                    <a:lumMod val="50000"/>
                  </a:schemeClr>
                </a:solidFill>
              </a:rPr>
              <a:t>rộng</a:t>
            </a:r>
            <a:r>
              <a:rPr lang="en-US" sz="4800" b="1" u="sng" dirty="0" smtClean="0">
                <a:solidFill>
                  <a:schemeClr val="accent6">
                    <a:lumMod val="50000"/>
                  </a:schemeClr>
                </a:solidFill>
              </a:rPr>
              <a:t>:</a:t>
            </a:r>
            <a:endParaRPr lang="en-US" sz="4800" b="1" u="sng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17" y="808893"/>
            <a:ext cx="5774660" cy="4865076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7385" y="808893"/>
            <a:ext cx="5973952" cy="486507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66092" y="5908431"/>
            <a:ext cx="3411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TRANH: TÀU HỎA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122912" y="5908431"/>
            <a:ext cx="36631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TRANH: </a:t>
            </a:r>
            <a:r>
              <a:rPr lang="en-US" sz="2800" dirty="0" smtClean="0">
                <a:solidFill>
                  <a:srgbClr val="FF0000"/>
                </a:solidFill>
              </a:rPr>
              <a:t>THUYỀN BUỒM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53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1720" y="520767"/>
            <a:ext cx="9340174" cy="714645"/>
          </a:xfrm>
        </p:spPr>
        <p:txBody>
          <a:bodyPr/>
          <a:lstStyle/>
          <a:p>
            <a:pPr algn="ctr"/>
            <a:r>
              <a:rPr lang="en-US" dirty="0" err="1" smtClean="0">
                <a:solidFill>
                  <a:srgbClr val="FF0000"/>
                </a:solidFill>
              </a:rPr>
              <a:t>Cô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hỏi</a:t>
            </a:r>
            <a:r>
              <a:rPr lang="en-US" dirty="0" smtClean="0">
                <a:solidFill>
                  <a:srgbClr val="FF0000"/>
                </a:solidFill>
              </a:rPr>
              <a:t> ý </a:t>
            </a:r>
            <a:r>
              <a:rPr lang="en-US" dirty="0" err="1" smtClean="0">
                <a:solidFill>
                  <a:srgbClr val="FF0000"/>
                </a:solidFill>
              </a:rPr>
              <a:t>định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của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trẻ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HOI Y DINH TRẺ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14017" y="1235412"/>
            <a:ext cx="8949447" cy="5145932"/>
          </a:xfrm>
        </p:spPr>
      </p:pic>
    </p:spTree>
    <p:extLst>
      <p:ext uri="{BB962C8B-B14F-4D97-AF65-F5344CB8AC3E}">
        <p14:creationId xmlns:p14="http://schemas.microsoft.com/office/powerpoint/2010/main" val="4037709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TRE THUC HIEN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"/>
            <a:ext cx="12192000" cy="6822841"/>
          </a:xfrm>
        </p:spPr>
      </p:pic>
      <p:sp>
        <p:nvSpPr>
          <p:cNvPr id="3" name="Flowchart: Punched Tape 2"/>
          <p:cNvSpPr/>
          <p:nvPr/>
        </p:nvSpPr>
        <p:spPr>
          <a:xfrm>
            <a:off x="2074985" y="1852246"/>
            <a:ext cx="9366738" cy="3903785"/>
          </a:xfrm>
          <a:prstGeom prst="flowChartPunchedTap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188677" y="3212123"/>
            <a:ext cx="725658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chemeClr val="accent2">
                    <a:lumMod val="75000"/>
                  </a:schemeClr>
                </a:solidFill>
              </a:rPr>
              <a:t>Trẻ</a:t>
            </a:r>
            <a:r>
              <a:rPr lang="en-US" sz="44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2">
                    <a:lumMod val="75000"/>
                  </a:schemeClr>
                </a:solidFill>
              </a:rPr>
              <a:t>lấy</a:t>
            </a:r>
            <a:r>
              <a:rPr lang="en-US" sz="44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2">
                    <a:lumMod val="75000"/>
                  </a:schemeClr>
                </a:solidFill>
              </a:rPr>
              <a:t>đồ</a:t>
            </a:r>
            <a:r>
              <a:rPr lang="en-US" sz="44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2">
                    <a:lumMod val="75000"/>
                  </a:schemeClr>
                </a:solidFill>
              </a:rPr>
              <a:t>dùng</a:t>
            </a:r>
            <a:r>
              <a:rPr lang="en-US" sz="44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2">
                    <a:lumMod val="75000"/>
                  </a:schemeClr>
                </a:solidFill>
              </a:rPr>
              <a:t>và</a:t>
            </a:r>
            <a:r>
              <a:rPr lang="en-US" sz="44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2">
                    <a:lumMod val="75000"/>
                  </a:schemeClr>
                </a:solidFill>
              </a:rPr>
              <a:t>ghép</a:t>
            </a:r>
            <a:r>
              <a:rPr lang="en-US" sz="44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2">
                    <a:lumMod val="75000"/>
                  </a:schemeClr>
                </a:solidFill>
              </a:rPr>
              <a:t>thành</a:t>
            </a:r>
            <a:r>
              <a:rPr lang="en-US" sz="44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2">
                    <a:lumMod val="75000"/>
                  </a:schemeClr>
                </a:solidFill>
              </a:rPr>
              <a:t>bức</a:t>
            </a:r>
            <a:r>
              <a:rPr lang="en-US" sz="44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2">
                    <a:lumMod val="75000"/>
                  </a:schemeClr>
                </a:solidFill>
              </a:rPr>
              <a:t>tranh</a:t>
            </a:r>
            <a:r>
              <a:rPr lang="en-US" sz="44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2">
                    <a:lumMod val="75000"/>
                  </a:schemeClr>
                </a:solidFill>
              </a:rPr>
              <a:t>mà</a:t>
            </a:r>
            <a:r>
              <a:rPr lang="en-US" sz="44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2">
                    <a:lumMod val="75000"/>
                  </a:schemeClr>
                </a:solidFill>
              </a:rPr>
              <a:t>trẻ</a:t>
            </a:r>
            <a:r>
              <a:rPr lang="en-US" sz="44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2">
                    <a:lumMod val="75000"/>
                  </a:schemeClr>
                </a:solidFill>
              </a:rPr>
              <a:t>yêu</a:t>
            </a:r>
            <a:r>
              <a:rPr lang="en-US" sz="44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2">
                    <a:lumMod val="75000"/>
                  </a:schemeClr>
                </a:solidFill>
              </a:rPr>
              <a:t>thích</a:t>
            </a:r>
            <a:endParaRPr lang="en-US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49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1554" y="646479"/>
            <a:ext cx="10515600" cy="1325563"/>
          </a:xfrm>
        </p:spPr>
        <p:txBody>
          <a:bodyPr/>
          <a:lstStyle/>
          <a:p>
            <a:r>
              <a:rPr lang="vi-VN" b="1" i="1" dirty="0">
                <a:solidFill>
                  <a:schemeClr val="accent2">
                    <a:lumMod val="75000"/>
                  </a:schemeClr>
                </a:solidFill>
              </a:rPr>
              <a:t>*Trò chơi” Đội nào nhanh nhất”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7492" y="2271102"/>
            <a:ext cx="10515600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vi-VN" dirty="0">
                <a:solidFill>
                  <a:srgbClr val="7030A0"/>
                </a:solidFill>
              </a:rPr>
              <a:t>+ Cách chơi: Trẻ chia 4 đội, mỗi đội sẽ dùng hình ghép thành bức tranh của đội thích.</a:t>
            </a:r>
          </a:p>
          <a:p>
            <a:pPr marL="0" indent="0" algn="just">
              <a:buNone/>
            </a:pPr>
            <a:r>
              <a:rPr lang="vi-VN" dirty="0">
                <a:solidFill>
                  <a:srgbClr val="7030A0"/>
                </a:solidFill>
              </a:rPr>
              <a:t>+ Luật chơi: Trong thời gian 1 bản nhạc, đội nào ghép được bức tranh và trình bày được thì đội đó thắng.</a:t>
            </a:r>
          </a:p>
          <a:p>
            <a:pPr marL="0" indent="0" algn="just">
              <a:buNone/>
            </a:pPr>
            <a:r>
              <a:rPr lang="vi-VN" dirty="0">
                <a:solidFill>
                  <a:srgbClr val="7030A0"/>
                </a:solidFill>
              </a:rPr>
              <a:t>- Cho trẻ chơi 2 lần</a:t>
            </a:r>
            <a:r>
              <a:rPr lang="vi-VN" dirty="0" smtClean="0">
                <a:solidFill>
                  <a:srgbClr val="7030A0"/>
                </a:solidFill>
              </a:rPr>
              <a:t>.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Sau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khi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kết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thúc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cô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nhận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xét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cách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err="1" smtClean="0">
                <a:solidFill>
                  <a:srgbClr val="7030A0"/>
                </a:solidFill>
              </a:rPr>
              <a:t>chơi</a:t>
            </a:r>
            <a:r>
              <a:rPr lang="en-US" dirty="0">
                <a:solidFill>
                  <a:srgbClr val="7030A0"/>
                </a:solidFill>
              </a:rPr>
              <a:t>.</a:t>
            </a:r>
            <a:endParaRPr lang="vi-VN" dirty="0">
              <a:solidFill>
                <a:srgbClr val="7030A0"/>
              </a:solidFill>
            </a:endParaRPr>
          </a:p>
          <a:p>
            <a:pPr marL="0" indent="0" algn="just">
              <a:buNone/>
            </a:pPr>
            <a:endParaRPr lang="en-US" dirty="0">
              <a:solidFill>
                <a:srgbClr val="7030A0"/>
              </a:solidFill>
            </a:endParaRPr>
          </a:p>
        </p:txBody>
      </p:sp>
      <p:pic>
        <p:nvPicPr>
          <p:cNvPr id="4" name="TaiBaiHat.Net - Tr4yLpsgK8jh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66871" y="5863070"/>
            <a:ext cx="770947" cy="770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87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0107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9200" y="365125"/>
            <a:ext cx="5054600" cy="743239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3 KẾT THÚC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359565" y="1265382"/>
            <a:ext cx="68718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>
                <a:solidFill>
                  <a:srgbClr val="002060"/>
                </a:solidFill>
              </a:rPr>
              <a:t>Cô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nhận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xét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giờ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học</a:t>
            </a:r>
            <a:r>
              <a:rPr lang="en-US" sz="3200" dirty="0" smtClean="0">
                <a:solidFill>
                  <a:srgbClr val="002060"/>
                </a:solidFill>
              </a:rPr>
              <a:t>, </a:t>
            </a:r>
            <a:r>
              <a:rPr lang="en-US" sz="3200" dirty="0" err="1" smtClean="0">
                <a:solidFill>
                  <a:srgbClr val="002060"/>
                </a:solidFill>
              </a:rPr>
              <a:t>tuyên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dương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khen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ngợi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trẻ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và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chuyển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hoạt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động</a:t>
            </a:r>
            <a:endParaRPr lang="en-US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79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5485" y="306760"/>
            <a:ext cx="4764932" cy="802194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 </a:t>
            </a:r>
            <a:r>
              <a:rPr lang="en-US" dirty="0" err="1" smtClean="0">
                <a:solidFill>
                  <a:srgbClr val="FF0000"/>
                </a:solidFill>
              </a:rPr>
              <a:t>Mục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đích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yêu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cầu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7940" y="1264596"/>
            <a:ext cx="10565860" cy="49123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vi-VN" b="1" dirty="0">
                <a:solidFill>
                  <a:srgbClr val="002060"/>
                </a:solidFill>
              </a:rPr>
              <a:t>1.Kiến thức</a:t>
            </a:r>
            <a:endParaRPr lang="vi-VN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vi-VN" dirty="0">
                <a:solidFill>
                  <a:srgbClr val="002060"/>
                </a:solidFill>
              </a:rPr>
              <a:t>- Trẻ nhận biết, gọi đúng tên và tính chất của các hình: hình vuông, hình tròn, hình tam giác, hình chữ nhật.</a:t>
            </a:r>
          </a:p>
          <a:p>
            <a:pPr marL="0" indent="0">
              <a:buNone/>
            </a:pPr>
            <a:r>
              <a:rPr lang="vi-VN" b="1" dirty="0">
                <a:solidFill>
                  <a:srgbClr val="002060"/>
                </a:solidFill>
              </a:rPr>
              <a:t>2.Kỹ năng</a:t>
            </a:r>
            <a:endParaRPr lang="vi-VN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vi-VN" dirty="0">
                <a:solidFill>
                  <a:srgbClr val="002060"/>
                </a:solidFill>
              </a:rPr>
              <a:t>- Rèn trẻ kĩ năng tư duy, so sánh.</a:t>
            </a:r>
          </a:p>
          <a:p>
            <a:pPr marL="0" indent="0">
              <a:buNone/>
            </a:pPr>
            <a:r>
              <a:rPr lang="vi-VN" dirty="0">
                <a:solidFill>
                  <a:srgbClr val="002060"/>
                </a:solidFill>
              </a:rPr>
              <a:t>- Chắp ghép các hình tạo thành bức tranh đơn giản</a:t>
            </a:r>
          </a:p>
          <a:p>
            <a:pPr marL="0" indent="0">
              <a:buNone/>
            </a:pPr>
            <a:r>
              <a:rPr lang="vi-VN" b="1" dirty="0">
                <a:solidFill>
                  <a:srgbClr val="002060"/>
                </a:solidFill>
              </a:rPr>
              <a:t>3.Thái độ</a:t>
            </a:r>
            <a:endParaRPr lang="vi-VN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vi-VN" dirty="0">
                <a:solidFill>
                  <a:srgbClr val="002060"/>
                </a:solidFill>
              </a:rPr>
              <a:t>- Trẻ hứng thú với giờ học.</a:t>
            </a:r>
          </a:p>
          <a:p>
            <a:pPr marL="0" indent="0">
              <a:buNone/>
            </a:pPr>
            <a:r>
              <a:rPr lang="vi-VN" dirty="0">
                <a:solidFill>
                  <a:srgbClr val="002060"/>
                </a:solidFill>
              </a:rPr>
              <a:t>- Rèn cho trẻ tính cẩn thận</a:t>
            </a:r>
          </a:p>
          <a:p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319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37181" y="355890"/>
            <a:ext cx="3521364" cy="974148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II </a:t>
            </a:r>
            <a:r>
              <a:rPr lang="en-US" dirty="0" err="1" smtClean="0">
                <a:solidFill>
                  <a:srgbClr val="FF0000"/>
                </a:solidFill>
              </a:rPr>
              <a:t>Chuẩn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bị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09964"/>
            <a:ext cx="10515600" cy="49669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* </a:t>
            </a:r>
            <a:r>
              <a:rPr lang="en-US" b="1" dirty="0" err="1"/>
              <a:t>Đồ</a:t>
            </a:r>
            <a:r>
              <a:rPr lang="en-US" b="1" dirty="0"/>
              <a:t> </a:t>
            </a:r>
            <a:r>
              <a:rPr lang="en-US" b="1" dirty="0" err="1"/>
              <a:t>dùng</a:t>
            </a:r>
            <a:r>
              <a:rPr lang="en-US" b="1" dirty="0"/>
              <a:t> </a:t>
            </a:r>
            <a:r>
              <a:rPr lang="en-US" b="1" dirty="0" err="1"/>
              <a:t>của</a:t>
            </a:r>
            <a:r>
              <a:rPr lang="en-US" b="1" dirty="0"/>
              <a:t> </a:t>
            </a:r>
            <a:r>
              <a:rPr lang="en-US" b="1" dirty="0" err="1"/>
              <a:t>cô</a:t>
            </a:r>
            <a:r>
              <a:rPr lang="en-US" b="1" dirty="0"/>
              <a:t>: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- </a:t>
            </a:r>
            <a:r>
              <a:rPr lang="en-US" dirty="0" err="1"/>
              <a:t>Giáo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điện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, </a:t>
            </a:r>
            <a:r>
              <a:rPr lang="en-US" dirty="0" err="1"/>
              <a:t>máy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, </a:t>
            </a:r>
            <a:r>
              <a:rPr lang="en-US" dirty="0" err="1"/>
              <a:t>máy</a:t>
            </a:r>
            <a:r>
              <a:rPr lang="en-US" dirty="0"/>
              <a:t> </a:t>
            </a:r>
            <a:r>
              <a:rPr lang="en-US" dirty="0" err="1"/>
              <a:t>chiếu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- </a:t>
            </a:r>
            <a:r>
              <a:rPr lang="en-US" dirty="0" err="1"/>
              <a:t>Nhạc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hát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- </a:t>
            </a:r>
            <a:r>
              <a:rPr lang="en-US" dirty="0" err="1"/>
              <a:t>Rổ</a:t>
            </a:r>
            <a:r>
              <a:rPr lang="en-US" dirty="0"/>
              <a:t> </a:t>
            </a:r>
            <a:r>
              <a:rPr lang="en-US" dirty="0" err="1"/>
              <a:t>đựng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vuông</a:t>
            </a:r>
            <a:r>
              <a:rPr lang="en-US" dirty="0"/>
              <a:t>, </a:t>
            </a:r>
            <a:r>
              <a:rPr lang="en-US" dirty="0" err="1"/>
              <a:t>tròn</a:t>
            </a:r>
            <a:r>
              <a:rPr lang="en-US" dirty="0"/>
              <a:t>, </a:t>
            </a:r>
            <a:r>
              <a:rPr lang="en-US" dirty="0" err="1"/>
              <a:t>chữ</a:t>
            </a:r>
            <a:r>
              <a:rPr lang="en-US" dirty="0"/>
              <a:t> </a:t>
            </a:r>
            <a:r>
              <a:rPr lang="en-US" dirty="0" err="1"/>
              <a:t>nhật</a:t>
            </a:r>
            <a:r>
              <a:rPr lang="en-US" dirty="0"/>
              <a:t>, tam </a:t>
            </a:r>
            <a:r>
              <a:rPr lang="en-US" dirty="0" err="1"/>
              <a:t>giác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- </a:t>
            </a:r>
            <a:r>
              <a:rPr lang="en-US" dirty="0" err="1"/>
              <a:t>Bức</a:t>
            </a:r>
            <a:r>
              <a:rPr lang="en-US" dirty="0"/>
              <a:t> </a:t>
            </a:r>
            <a:r>
              <a:rPr lang="en-US" dirty="0" err="1"/>
              <a:t>tranh</a:t>
            </a:r>
            <a:r>
              <a:rPr lang="en-US" dirty="0"/>
              <a:t> </a:t>
            </a:r>
            <a:r>
              <a:rPr lang="en-US" dirty="0" err="1"/>
              <a:t>ghép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ô </a:t>
            </a:r>
            <a:r>
              <a:rPr lang="en-US" dirty="0" err="1"/>
              <a:t>tô</a:t>
            </a:r>
            <a:endParaRPr lang="en-US" dirty="0"/>
          </a:p>
          <a:p>
            <a:pPr marL="0" indent="0">
              <a:buNone/>
            </a:pPr>
            <a:r>
              <a:rPr lang="en-US" b="1" dirty="0"/>
              <a:t>* </a:t>
            </a:r>
            <a:r>
              <a:rPr lang="en-US" b="1" dirty="0" err="1"/>
              <a:t>Đồ</a:t>
            </a:r>
            <a:r>
              <a:rPr lang="en-US" b="1" dirty="0"/>
              <a:t> </a:t>
            </a:r>
            <a:r>
              <a:rPr lang="en-US" b="1" dirty="0" err="1"/>
              <a:t>dùng</a:t>
            </a:r>
            <a:r>
              <a:rPr lang="en-US" b="1" dirty="0"/>
              <a:t> </a:t>
            </a:r>
            <a:r>
              <a:rPr lang="en-US" b="1" dirty="0" err="1"/>
              <a:t>của</a:t>
            </a:r>
            <a:r>
              <a:rPr lang="en-US" b="1" dirty="0"/>
              <a:t> </a:t>
            </a:r>
            <a:r>
              <a:rPr lang="en-US" b="1" dirty="0" err="1"/>
              <a:t>trẻ</a:t>
            </a:r>
            <a:r>
              <a:rPr lang="en-US" b="1" dirty="0"/>
              <a:t>: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-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: </a:t>
            </a:r>
            <a:r>
              <a:rPr lang="en-US" dirty="0" err="1"/>
              <a:t>hình</a:t>
            </a:r>
            <a:r>
              <a:rPr lang="en-US" dirty="0"/>
              <a:t> tam </a:t>
            </a:r>
            <a:r>
              <a:rPr lang="en-US" dirty="0" err="1"/>
              <a:t>giác</a:t>
            </a:r>
            <a:r>
              <a:rPr lang="en-US" dirty="0"/>
              <a:t>,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chữ</a:t>
            </a:r>
            <a:r>
              <a:rPr lang="en-US" dirty="0"/>
              <a:t> </a:t>
            </a:r>
            <a:r>
              <a:rPr lang="en-US" dirty="0" err="1"/>
              <a:t>nhật</a:t>
            </a:r>
            <a:r>
              <a:rPr lang="en-US" dirty="0"/>
              <a:t>,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tròn</a:t>
            </a:r>
            <a:r>
              <a:rPr lang="en-US" dirty="0"/>
              <a:t>,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vuông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dirty="0" smtClean="0"/>
              <a:t>- </a:t>
            </a:r>
            <a:r>
              <a:rPr lang="en-US" dirty="0" err="1"/>
              <a:t>Nhạc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hát</a:t>
            </a:r>
            <a:r>
              <a:rPr lang="en-US" dirty="0"/>
              <a:t>: "</a:t>
            </a:r>
            <a:r>
              <a:rPr lang="en-US" dirty="0" err="1"/>
              <a:t>Em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lái</a:t>
            </a:r>
            <a:r>
              <a:rPr lang="en-US" dirty="0"/>
              <a:t> ô </a:t>
            </a:r>
            <a:r>
              <a:rPr lang="en-US" dirty="0" err="1"/>
              <a:t>tô</a:t>
            </a:r>
            <a:r>
              <a:rPr lang="en-US" dirty="0"/>
              <a:t>"</a:t>
            </a:r>
          </a:p>
          <a:p>
            <a:pPr marL="0" indent="0">
              <a:buNone/>
            </a:pPr>
            <a:r>
              <a:rPr lang="en-US" dirty="0"/>
              <a:t>- </a:t>
            </a:r>
            <a:r>
              <a:rPr lang="en-US" dirty="0" err="1"/>
              <a:t>Rổ</a:t>
            </a:r>
            <a:r>
              <a:rPr lang="en-US" dirty="0"/>
              <a:t> </a:t>
            </a:r>
            <a:r>
              <a:rPr lang="en-US" dirty="0" err="1"/>
              <a:t>nhỏ</a:t>
            </a:r>
            <a:r>
              <a:rPr lang="en-US" dirty="0"/>
              <a:t> </a:t>
            </a:r>
            <a:r>
              <a:rPr lang="en-US" dirty="0" err="1"/>
              <a:t>đựng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thẻ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520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AI HAT EM TAP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03506" y="1400206"/>
            <a:ext cx="9912485" cy="5457794"/>
          </a:xfrm>
        </p:spPr>
      </p:pic>
      <p:sp>
        <p:nvSpPr>
          <p:cNvPr id="5" name="TextBox 4"/>
          <p:cNvSpPr txBox="1"/>
          <p:nvPr/>
        </p:nvSpPr>
        <p:spPr>
          <a:xfrm>
            <a:off x="1978954" y="662978"/>
            <a:ext cx="80934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</a:rPr>
              <a:t>Cô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và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trẻ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cùng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hát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và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vận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đông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bài</a:t>
            </a:r>
            <a:r>
              <a:rPr lang="en-US" sz="2800" b="1" dirty="0">
                <a:solidFill>
                  <a:srgbClr val="FF0000"/>
                </a:solidFill>
              </a:rPr>
              <a:t> “ </a:t>
            </a:r>
            <a:r>
              <a:rPr lang="en-US" sz="2800" b="1" dirty="0" err="1">
                <a:solidFill>
                  <a:srgbClr val="FF0000"/>
                </a:solidFill>
              </a:rPr>
              <a:t>Em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tập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lái</a:t>
            </a:r>
            <a:r>
              <a:rPr lang="en-US" sz="2800" b="1" dirty="0">
                <a:solidFill>
                  <a:srgbClr val="FF0000"/>
                </a:solidFill>
              </a:rPr>
              <a:t> ô </a:t>
            </a:r>
            <a:r>
              <a:rPr lang="en-US" sz="2800" b="1" dirty="0" err="1">
                <a:solidFill>
                  <a:srgbClr val="FF0000"/>
                </a:solidFill>
              </a:rPr>
              <a:t>tô</a:t>
            </a:r>
            <a:r>
              <a:rPr lang="en-US" sz="2800" b="1" dirty="0">
                <a:solidFill>
                  <a:srgbClr val="FF0000"/>
                </a:solidFill>
              </a:rPr>
              <a:t>”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99139" y="56371"/>
            <a:ext cx="746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002060"/>
                </a:solidFill>
              </a:rPr>
              <a:t>1. </a:t>
            </a:r>
            <a:r>
              <a:rPr lang="en-US" sz="4000" dirty="0" err="1" smtClean="0">
                <a:solidFill>
                  <a:srgbClr val="002060"/>
                </a:solidFill>
              </a:rPr>
              <a:t>Ổn</a:t>
            </a:r>
            <a:r>
              <a:rPr lang="en-US" sz="4000" dirty="0" smtClean="0">
                <a:solidFill>
                  <a:srgbClr val="002060"/>
                </a:solidFill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</a:rPr>
              <a:t>định</a:t>
            </a:r>
            <a:r>
              <a:rPr lang="en-US" sz="4000" dirty="0" smtClean="0">
                <a:solidFill>
                  <a:srgbClr val="002060"/>
                </a:solidFill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</a:rPr>
              <a:t>tổ</a:t>
            </a:r>
            <a:r>
              <a:rPr lang="en-US" sz="4000" dirty="0" smtClean="0">
                <a:solidFill>
                  <a:srgbClr val="002060"/>
                </a:solidFill>
              </a:rPr>
              <a:t> </a:t>
            </a:r>
            <a:r>
              <a:rPr lang="en-US" sz="4000" dirty="0" err="1" smtClean="0">
                <a:solidFill>
                  <a:srgbClr val="002060"/>
                </a:solidFill>
              </a:rPr>
              <a:t>chức</a:t>
            </a:r>
            <a:endParaRPr lang="en-US" sz="4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15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3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3405"/>
          </a:xfrm>
        </p:spPr>
      </p:pic>
    </p:spTree>
    <p:extLst>
      <p:ext uri="{BB962C8B-B14F-4D97-AF65-F5344CB8AC3E}">
        <p14:creationId xmlns:p14="http://schemas.microsoft.com/office/powerpoint/2010/main" val="3684321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3405"/>
          </a:xfrm>
        </p:spPr>
      </p:pic>
    </p:spTree>
    <p:extLst>
      <p:ext uri="{BB962C8B-B14F-4D97-AF65-F5344CB8AC3E}">
        <p14:creationId xmlns:p14="http://schemas.microsoft.com/office/powerpoint/2010/main" val="45543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9226" y="0"/>
            <a:ext cx="8717604" cy="1325563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2. </a:t>
            </a:r>
            <a:r>
              <a:rPr lang="en-US" dirty="0" err="1" smtClean="0">
                <a:solidFill>
                  <a:srgbClr val="FF0000"/>
                </a:solidFill>
              </a:rPr>
              <a:t>Phương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pháp</a:t>
            </a:r>
            <a:r>
              <a:rPr lang="en-US" dirty="0" smtClean="0">
                <a:solidFill>
                  <a:srgbClr val="FF0000"/>
                </a:solidFill>
              </a:rPr>
              <a:t>, </a:t>
            </a:r>
            <a:r>
              <a:rPr lang="en-US" dirty="0" err="1" smtClean="0">
                <a:solidFill>
                  <a:srgbClr val="FF0000"/>
                </a:solidFill>
              </a:rPr>
              <a:t>hình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thức</a:t>
            </a:r>
            <a:r>
              <a:rPr lang="en-US" dirty="0" smtClean="0">
                <a:solidFill>
                  <a:srgbClr val="FF0000"/>
                </a:solidFill>
              </a:rPr>
              <a:t> – </a:t>
            </a:r>
            <a:r>
              <a:rPr lang="en-US" dirty="0" err="1" smtClean="0">
                <a:solidFill>
                  <a:srgbClr val="FF0000"/>
                </a:solidFill>
              </a:rPr>
              <a:t>tổ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chức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1214" y="1053188"/>
            <a:ext cx="9801734" cy="79506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i="1" dirty="0"/>
              <a:t>*</a:t>
            </a:r>
            <a:r>
              <a:rPr lang="en-US" b="1" i="1" dirty="0" err="1"/>
              <a:t>Ôn</a:t>
            </a:r>
            <a:r>
              <a:rPr lang="en-US" b="1" i="1" dirty="0"/>
              <a:t> </a:t>
            </a:r>
            <a:r>
              <a:rPr lang="en-US" b="1" i="1" dirty="0" err="1"/>
              <a:t>và</a:t>
            </a:r>
            <a:r>
              <a:rPr lang="en-US" b="1" i="1" dirty="0"/>
              <a:t> </a:t>
            </a:r>
            <a:r>
              <a:rPr lang="en-US" b="1" i="1" dirty="0" err="1"/>
              <a:t>gọi</a:t>
            </a:r>
            <a:r>
              <a:rPr lang="en-US" b="1" i="1" dirty="0"/>
              <a:t> </a:t>
            </a:r>
            <a:r>
              <a:rPr lang="en-US" b="1" i="1" dirty="0" err="1"/>
              <a:t>đúng</a:t>
            </a:r>
            <a:r>
              <a:rPr lang="en-US" b="1" i="1" dirty="0"/>
              <a:t> </a:t>
            </a:r>
            <a:r>
              <a:rPr lang="en-US" b="1" i="1" dirty="0" err="1"/>
              <a:t>tên</a:t>
            </a:r>
            <a:r>
              <a:rPr lang="en-US" b="1" i="1" dirty="0"/>
              <a:t> </a:t>
            </a:r>
            <a:r>
              <a:rPr lang="en-US" b="1" i="1" dirty="0" err="1"/>
              <a:t>các</a:t>
            </a:r>
            <a:r>
              <a:rPr lang="en-US" b="1" i="1" dirty="0"/>
              <a:t> </a:t>
            </a:r>
            <a:r>
              <a:rPr lang="en-US" b="1" i="1" dirty="0" err="1"/>
              <a:t>hình</a:t>
            </a:r>
            <a:r>
              <a:rPr lang="en-US" b="1" i="1" dirty="0"/>
              <a:t> </a:t>
            </a:r>
            <a:r>
              <a:rPr lang="en-US" b="1" i="1" dirty="0" err="1"/>
              <a:t>hình</a:t>
            </a:r>
            <a:r>
              <a:rPr lang="en-US" b="1" i="1" dirty="0"/>
              <a:t> </a:t>
            </a:r>
            <a:r>
              <a:rPr lang="en-US" b="1" i="1" dirty="0" err="1"/>
              <a:t>học</a:t>
            </a:r>
            <a:r>
              <a:rPr lang="en-US" b="1" i="1" dirty="0"/>
              <a:t>.</a:t>
            </a:r>
            <a:endParaRPr lang="en-US" dirty="0"/>
          </a:p>
          <a:p>
            <a:pPr>
              <a:buFontTx/>
              <a:buChar char="-"/>
            </a:pPr>
            <a:r>
              <a:rPr lang="en-US" dirty="0" smtClean="0"/>
              <a:t>Cho </a:t>
            </a:r>
            <a:r>
              <a:rPr lang="en-US" dirty="0" err="1"/>
              <a:t>trẻ</a:t>
            </a:r>
            <a:r>
              <a:rPr lang="en-US" dirty="0"/>
              <a:t>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sát</a:t>
            </a:r>
            <a:r>
              <a:rPr lang="en-US" dirty="0"/>
              <a:t> </a:t>
            </a:r>
            <a:r>
              <a:rPr lang="en-US" dirty="0" err="1"/>
              <a:t>bức</a:t>
            </a:r>
            <a:r>
              <a:rPr lang="en-US" dirty="0"/>
              <a:t> </a:t>
            </a:r>
            <a:r>
              <a:rPr lang="en-US" dirty="0" err="1"/>
              <a:t>tranh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ô </a:t>
            </a:r>
            <a:r>
              <a:rPr lang="en-US" dirty="0" err="1" smtClean="0"/>
              <a:t>tô</a:t>
            </a:r>
            <a:endParaRPr lang="en-US" dirty="0" smtClean="0"/>
          </a:p>
          <a:p>
            <a:pPr>
              <a:buFontTx/>
              <a:buChar char="-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065" y="1848255"/>
            <a:ext cx="8264765" cy="494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004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8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8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8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4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6697" y="2398206"/>
            <a:ext cx="9943289" cy="1325563"/>
          </a:xfrm>
        </p:spPr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Cô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trò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chuyện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và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đàm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thoại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về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bức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tranh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55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3405"/>
          </a:xfrm>
        </p:spPr>
      </p:pic>
    </p:spTree>
    <p:extLst>
      <p:ext uri="{BB962C8B-B14F-4D97-AF65-F5344CB8AC3E}">
        <p14:creationId xmlns:p14="http://schemas.microsoft.com/office/powerpoint/2010/main" val="46554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412</Words>
  <Application>Microsoft Office PowerPoint</Application>
  <PresentationFormat>Widescreen</PresentationFormat>
  <Paragraphs>45</Paragraphs>
  <Slides>18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Office Theme</vt:lpstr>
      <vt:lpstr>ỦY BAN NHÂN DÂN QUẬN LONG BIÊN Trường Mầm Non Gia Thượng</vt:lpstr>
      <vt:lpstr>I Mục đích yêu cầu</vt:lpstr>
      <vt:lpstr>II Chuẩn bị</vt:lpstr>
      <vt:lpstr>PowerPoint Presentation</vt:lpstr>
      <vt:lpstr>PowerPoint Presentation</vt:lpstr>
      <vt:lpstr>PowerPoint Presentation</vt:lpstr>
      <vt:lpstr>2. Phương pháp, hình thức – tổ chức</vt:lpstr>
      <vt:lpstr>Cô trò chuyện và đàm thoại về bức tranh</vt:lpstr>
      <vt:lpstr>PowerPoint Presentation</vt:lpstr>
      <vt:lpstr>PowerPoint Presentation</vt:lpstr>
      <vt:lpstr>PowerPoint Presentation</vt:lpstr>
      <vt:lpstr>* Dạy trẻ chắp ghép các hình tạo thành  bức tranh đơn giản  </vt:lpstr>
      <vt:lpstr>Cô thực hiện làm mẫu</vt:lpstr>
      <vt:lpstr>Mở rộng:</vt:lpstr>
      <vt:lpstr>Cô hỏi ý định của trẻ</vt:lpstr>
      <vt:lpstr>PowerPoint Presentation</vt:lpstr>
      <vt:lpstr>*Trò chơi” Đội nào nhanh nhất”</vt:lpstr>
      <vt:lpstr>3 KẾT THÚC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ỦY BAN NHÂN DÂN QUẬN LONG BIÊN Trường Mầm Non Gia Thượng</dc:title>
  <dc:creator>dcsd vdsavds</dc:creator>
  <cp:lastModifiedBy>Windows User</cp:lastModifiedBy>
  <cp:revision>12</cp:revision>
  <dcterms:created xsi:type="dcterms:W3CDTF">2022-05-22T02:00:30Z</dcterms:created>
  <dcterms:modified xsi:type="dcterms:W3CDTF">2022-06-08T02:14:29Z</dcterms:modified>
</cp:coreProperties>
</file>