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66" r:id="rId4"/>
    <p:sldId id="258" r:id="rId5"/>
    <p:sldId id="267" r:id="rId6"/>
    <p:sldId id="261" r:id="rId7"/>
    <p:sldId id="259" r:id="rId8"/>
    <p:sldId id="263" r:id="rId9"/>
    <p:sldId id="268" r:id="rId10"/>
    <p:sldId id="270" r:id="rId11"/>
    <p:sldId id="262" r:id="rId12"/>
    <p:sldId id="269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2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34464" y="-76200"/>
            <a:ext cx="6566536" cy="985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 </a:t>
            </a:r>
            <a:br>
              <a:rPr lang="en-US" sz="20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000" b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159000" y="4114800"/>
            <a:ext cx="5410200" cy="1600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NBTN: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mai</a:t>
            </a:r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24 - 36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endParaRPr lang="vi-VN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Út</a:t>
            </a:r>
            <a:endParaRPr lang="en-US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endParaRPr lang="vi-VN" sz="2800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 smtClean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021192" y="2514600"/>
            <a:ext cx="5393079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PHÁT TRIỂN NGÔN NGỮ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0" y="6096000"/>
            <a:ext cx="25490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099" y="992158"/>
            <a:ext cx="1000211" cy="124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32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1981200"/>
            <a:ext cx="5562600" cy="1143000"/>
          </a:xfrm>
        </p:spPr>
        <p:txBody>
          <a:bodyPr>
            <a:noAutofit/>
          </a:bodyPr>
          <a:lstStyle/>
          <a:p>
            <a:r>
              <a:rPr lang="vi-VN" sz="2800" b="1" dirty="0">
                <a:solidFill>
                  <a:srgbClr val="FF0000"/>
                </a:solidFill>
              </a:rPr>
              <a:t>* Mở </a:t>
            </a:r>
            <a:r>
              <a:rPr lang="vi-VN" sz="2800" b="1" dirty="0" smtClean="0">
                <a:solidFill>
                  <a:srgbClr val="FF0000"/>
                </a:solidFill>
              </a:rPr>
              <a:t>rộng</a:t>
            </a:r>
            <a:r>
              <a:rPr lang="en-US" sz="2800" dirty="0" smtClean="0">
                <a:solidFill>
                  <a:srgbClr val="FF0000"/>
                </a:solidFill>
              </a:rPr>
              <a:t>: </a:t>
            </a:r>
            <a:r>
              <a:rPr lang="vi-VN" sz="2800" dirty="0" smtClean="0"/>
              <a:t>Cho </a:t>
            </a:r>
            <a:r>
              <a:rPr lang="vi-VN" sz="2800" dirty="0"/>
              <a:t>trẻ xem thêm tranh một số hoa nở trong dip Tết (Hoa mai, hoa cúc, hoa thược dược...)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0771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70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292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913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3124200"/>
            <a:ext cx="66832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955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5791200" cy="4038600"/>
          </a:xfrm>
        </p:spPr>
        <p:txBody>
          <a:bodyPr>
            <a:noAutofit/>
          </a:bodyPr>
          <a:lstStyle/>
          <a:p>
            <a:pPr algn="l"/>
            <a:r>
              <a:rPr lang="vi-VN" sz="2400" b="1" dirty="0">
                <a:solidFill>
                  <a:srgbClr val="FFC000"/>
                </a:solidFill>
              </a:rPr>
              <a:t>* Ôn luyện:</a:t>
            </a:r>
            <a:r>
              <a:rPr lang="vi-VN" sz="2400" dirty="0"/>
              <a:t/>
            </a:r>
            <a:br>
              <a:rPr lang="vi-VN" sz="2400" dirty="0"/>
            </a:br>
            <a:r>
              <a:rPr lang="vi-VN" sz="2400" dirty="0"/>
              <a:t>- L1: Trẻ tìm đúng hoa và giơ lên theo cô (yêu cầu trẻ nói đúng tên hoa)</a:t>
            </a:r>
            <a:br>
              <a:rPr lang="vi-VN" sz="2400" dirty="0"/>
            </a:br>
            <a:r>
              <a:rPr lang="vi-VN" sz="2400" dirty="0"/>
              <a:t>- L2: Cô nói đặc điểm của hoa trẻ chọn đúng hoa và giơ lên.</a:t>
            </a:r>
            <a:br>
              <a:rPr lang="vi-VN" sz="2400" dirty="0"/>
            </a:br>
            <a:r>
              <a:rPr lang="vi-VN" sz="2400" dirty="0"/>
              <a:t>( VD: Hoa màu hồng có miền Bắc thì trẻ chọn đúng hoa đào giơ lên nói tên hoa, màu sắc</a:t>
            </a:r>
            <a:r>
              <a:rPr lang="vi-VN" sz="2400" dirty="0" smtClean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8539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362200"/>
            <a:ext cx="5867400" cy="25908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082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28600"/>
            <a:ext cx="5638800" cy="1143000"/>
          </a:xfrm>
        </p:spPr>
        <p:txBody>
          <a:bodyPr>
            <a:normAutofit/>
          </a:bodyPr>
          <a:lstStyle/>
          <a:p>
            <a:pPr algn="l"/>
            <a:r>
              <a:rPr lang="vi-VN" sz="4000" b="1" dirty="0" smtClean="0">
                <a:solidFill>
                  <a:srgbClr val="00B050"/>
                </a:solidFill>
              </a:rPr>
              <a:t>I</a:t>
            </a:r>
            <a:r>
              <a:rPr lang="en-US" sz="4000" b="1" dirty="0" smtClean="0">
                <a:solidFill>
                  <a:srgbClr val="00B050"/>
                </a:solidFill>
              </a:rPr>
              <a:t>/</a:t>
            </a:r>
            <a:r>
              <a:rPr lang="vi-VN" sz="4000" b="1" dirty="0" smtClean="0">
                <a:solidFill>
                  <a:srgbClr val="00B050"/>
                </a:solidFill>
              </a:rPr>
              <a:t> Mục đích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r>
              <a:rPr lang="vi-VN" sz="4000" b="1" dirty="0" smtClean="0">
                <a:solidFill>
                  <a:srgbClr val="00B050"/>
                </a:solidFill>
              </a:rPr>
              <a:t>-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  <a:r>
              <a:rPr lang="vi-VN" sz="4000" b="1" dirty="0" smtClean="0">
                <a:solidFill>
                  <a:srgbClr val="00B050"/>
                </a:solidFill>
              </a:rPr>
              <a:t>yêu cầu</a:t>
            </a:r>
            <a:r>
              <a:rPr lang="en-US" sz="4000" b="1" dirty="0" smtClean="0">
                <a:solidFill>
                  <a:srgbClr val="00B050"/>
                </a:solidFill>
              </a:rPr>
              <a:t>:</a:t>
            </a:r>
            <a:endParaRPr lang="en-US" sz="4000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7620000" cy="4724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6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6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6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6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vi-VN" sz="2400" dirty="0">
                <a:latin typeface="+mj-lt"/>
              </a:rPr>
              <a:t>- Trẻ biết tên hoa đào hoa mai, biết 1 số đặc điểm của đặc điểm cơ bản của 2 loài hoa.</a:t>
            </a:r>
            <a:endParaRPr lang="en-US" sz="2400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Phát âm rõ, không ngọng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Kể được 1 số đặc điểm của 2 loài hoa.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Phân biệt được hoa đào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6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6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6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6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ngoan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sóc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19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676400"/>
            <a:ext cx="5029200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CHUẨN BỊ:</a:t>
            </a:r>
            <a:endParaRPr lang="en-US" sz="4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3500" y="2819400"/>
            <a:ext cx="6057900" cy="3733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dùng của cô:</a:t>
            </a:r>
            <a:endParaRPr lang="vi-VN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Rối tay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</a:t>
            </a:r>
            <a:r>
              <a:rPr lang="vi-VN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</a:t>
            </a:r>
            <a:r>
              <a:rPr lang="vi-VN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vi-VN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83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1036638"/>
            <a:ext cx="5638800" cy="944562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CÁCH TIẾN HÀNH:</a:t>
            </a:r>
            <a:endParaRPr lang="en-US" sz="4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2514600"/>
            <a:ext cx="5638800" cy="1752600"/>
          </a:xfrm>
        </p:spPr>
        <p:txBody>
          <a:bodyPr/>
          <a:lstStyle/>
          <a:p>
            <a:pPr marL="0" indent="0" algn="ctr">
              <a:buNone/>
            </a:pPr>
            <a:r>
              <a:rPr lang="pt-BR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Ổn định tổ chức: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dirty="0"/>
              <a:t>- </a:t>
            </a:r>
            <a:r>
              <a:rPr lang="en-US" sz="2800" dirty="0" err="1"/>
              <a:t>Cô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trẻ</a:t>
            </a:r>
            <a:r>
              <a:rPr lang="en-US" sz="2800" dirty="0"/>
              <a:t> </a:t>
            </a:r>
            <a:r>
              <a:rPr lang="en-US" sz="2800" dirty="0" err="1"/>
              <a:t>cùng</a:t>
            </a:r>
            <a:r>
              <a:rPr lang="en-US" sz="2800" dirty="0"/>
              <a:t> </a:t>
            </a:r>
            <a:r>
              <a:rPr lang="en-US" sz="2800" dirty="0" err="1"/>
              <a:t>hát</a:t>
            </a:r>
            <a:r>
              <a:rPr lang="en-US" sz="2800" dirty="0"/>
              <a:t>: “</a:t>
            </a:r>
            <a:r>
              <a:rPr lang="en-US" sz="2800" dirty="0" err="1"/>
              <a:t>Chúc</a:t>
            </a:r>
            <a:r>
              <a:rPr lang="en-US" sz="2800" dirty="0"/>
              <a:t> </a:t>
            </a:r>
            <a:r>
              <a:rPr lang="en-US" sz="2800" dirty="0" err="1"/>
              <a:t>tết</a:t>
            </a:r>
            <a:r>
              <a:rPr lang="en-US" sz="2800" dirty="0"/>
              <a:t>”. </a:t>
            </a:r>
            <a:r>
              <a:rPr lang="en-US" sz="2800" dirty="0" err="1"/>
              <a:t>Đàm</a:t>
            </a:r>
            <a:r>
              <a:rPr lang="en-US" sz="2800" dirty="0"/>
              <a:t> </a:t>
            </a:r>
            <a:r>
              <a:rPr lang="en-US" sz="2800" dirty="0" err="1"/>
              <a:t>thoại</a:t>
            </a:r>
            <a:r>
              <a:rPr lang="en-US" sz="2800" dirty="0"/>
              <a:t> </a:t>
            </a:r>
            <a:r>
              <a:rPr lang="en-US" sz="2800" dirty="0" err="1"/>
              <a:t>dẫn</a:t>
            </a:r>
            <a:r>
              <a:rPr lang="en-US" sz="2800" dirty="0"/>
              <a:t> </a:t>
            </a:r>
            <a:r>
              <a:rPr lang="en-US" sz="2800" dirty="0" err="1"/>
              <a:t>dắt</a:t>
            </a:r>
            <a:r>
              <a:rPr lang="en-US" sz="2800" dirty="0"/>
              <a:t> </a:t>
            </a:r>
            <a:r>
              <a:rPr lang="en-US" sz="2800" dirty="0" err="1"/>
              <a:t>trẻ</a:t>
            </a:r>
            <a:r>
              <a:rPr lang="en-US" sz="2800" dirty="0"/>
              <a:t> </a:t>
            </a:r>
            <a:r>
              <a:rPr lang="en-US" sz="2800" dirty="0" err="1"/>
              <a:t>vào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hucTet-BeNhuQuynh-476186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52800" y="464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40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16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304800"/>
            <a:ext cx="7867859" cy="56630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200" b="1" dirty="0">
                <a:solidFill>
                  <a:schemeClr val="accent2"/>
                </a:solidFill>
                <a:latin typeface="+mj-lt"/>
              </a:rPr>
              <a:t>2. Phương pháp và cách tiến hành:</a:t>
            </a:r>
            <a:endParaRPr lang="en-US" sz="3200" dirty="0" smtClean="0">
              <a:solidFill>
                <a:schemeClr val="accent2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Hoa đào: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Đây là hoa gì? (Hoa đào).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Hoa đào màu gì? (Màu hồng)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Hoa đào trông như thế nào? (Nhiều cánh, cánh tròn, mỏng...)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Giữa bông hoa đào có gì? Nó có màu gì?(Nhị hoa...)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Hoa đào thường nở vào dịp nào? (Dịp Tết).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Hoa đào có ở miền nào của nước ta? (Miền Bắc)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(Gọi cá nhân trẻ trả lời)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Quan sát hoa mai: Tương tự hoa đào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So sánh hoa đào – hoa mai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Giống: hoa nở trong dịp Tết.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Khác:+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Hoa đào: Màu hồng, ở miền Bắc.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  + Hoa mai: Màu vàng, ở miền Nam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8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097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8534400" cy="3581401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8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941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63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324</Words>
  <Application>Microsoft Office PowerPoint</Application>
  <PresentationFormat>On-screen Show (4:3)</PresentationFormat>
  <Paragraphs>48</Paragraphs>
  <Slides>16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Office Theme</vt:lpstr>
      <vt:lpstr>PowerPoint Presentation</vt:lpstr>
      <vt:lpstr>I/ Mục đích - yêu cầu:</vt:lpstr>
      <vt:lpstr>II. CHUẨN BỊ:</vt:lpstr>
      <vt:lpstr>III. CÁCH TIẾN HÀNH: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* Mở rộng: Cho trẻ xem thêm tranh một số hoa nở trong dip Tết (Hoa mai, hoa cúc, hoa thược dược...)</vt:lpstr>
      <vt:lpstr>PowerPoint Presentation</vt:lpstr>
      <vt:lpstr>PowerPoint Presentation</vt:lpstr>
      <vt:lpstr>PowerPoint Presentation</vt:lpstr>
      <vt:lpstr>PowerPoint Presentation</vt:lpstr>
      <vt:lpstr>* Ôn luyện: - L1: Trẻ tìm đúng hoa và giơ lên theo cô (yêu cầu trẻ nói đúng tên hoa) - L2: Cô nói đặc điểm của hoa trẻ chọn đúng hoa và giơ lên. ( VD: Hoa màu hồng có miền Bắc thì trẻ chọn đúng hoa đào giơ lên nói tên hoa, màu sắc)</vt:lpstr>
      <vt:lpstr>3. Kết thúc:   - Cô nhận xét tiết học, động viên khen ngợi trẻ.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34</cp:revision>
  <dcterms:created xsi:type="dcterms:W3CDTF">2006-08-16T00:00:00Z</dcterms:created>
  <dcterms:modified xsi:type="dcterms:W3CDTF">2023-06-23T14:58:10Z</dcterms:modified>
</cp:coreProperties>
</file>