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2" r:id="rId2"/>
    <p:sldId id="258" r:id="rId3"/>
    <p:sldId id="286" r:id="rId4"/>
    <p:sldId id="278" r:id="rId5"/>
    <p:sldId id="273" r:id="rId6"/>
    <p:sldId id="274" r:id="rId7"/>
    <p:sldId id="275" r:id="rId8"/>
    <p:sldId id="276" r:id="rId9"/>
    <p:sldId id="280" r:id="rId10"/>
    <p:sldId id="281" r:id="rId11"/>
    <p:sldId id="282" r:id="rId12"/>
    <p:sldId id="283" r:id="rId13"/>
    <p:sldId id="284" r:id="rId14"/>
    <p:sldId id="287" r:id="rId15"/>
    <p:sldId id="288" r:id="rId16"/>
    <p:sldId id="289" r:id="rId17"/>
    <p:sldId id="290" r:id="rId18"/>
    <p:sldId id="291" r:id="rId19"/>
    <p:sldId id="29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5" d="100"/>
          <a:sy n="55" d="100"/>
        </p:scale>
        <p:origin x="79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82E02-3C13-4060-B4CA-8466B5DC40F4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DC849C-A74D-4CEC-B272-711919489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48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vi-VN" smtClean="0"/>
          </a:p>
        </p:txBody>
      </p:sp>
      <p:sp>
        <p:nvSpPr>
          <p:cNvPr id="7172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fld id="{29A236ED-6949-4B53-B8E2-4EFD502DD4B8}" type="slidenum">
              <a:rPr lang="vi-VN" altLang="vi-VN"/>
              <a:pPr/>
              <a:t>1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1417317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324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376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95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30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052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13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3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30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5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05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298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753B1-A31E-46CA-8444-2B2597B827A8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43161-DAA1-4BB5-8E3B-FC797016E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74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Welcome\Desktop\hinh-nen-dien-thoai-hoa-cac-loai-hd-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5" y="-19038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659204qfhni5vgxw"/>
          <p:cNvPicPr>
            <a:picLocks noGrp="1" noChangeAspect="1"/>
          </p:cNvPicPr>
          <p:nvPr>
            <p:ph sz="half" idx="4294967295"/>
          </p:nvPr>
        </p:nvPicPr>
        <p:blipFill>
          <a:blip r:embed="rId4"/>
          <a:stretch>
            <a:fillRect/>
          </a:stretch>
        </p:blipFill>
        <p:spPr>
          <a:xfrm>
            <a:off x="-37215" y="0"/>
            <a:ext cx="1727835" cy="290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8" descr="A021020"/>
          <p:cNvPicPr>
            <a:picLocks noChangeAspect="1"/>
          </p:cNvPicPr>
          <p:nvPr/>
        </p:nvPicPr>
        <p:blipFill>
          <a:blip r:embed="rId5">
            <a:clrChange>
              <a:clrFrom>
                <a:srgbClr val="FAFAFD"/>
              </a:clrFrom>
              <a:clrTo>
                <a:srgbClr val="FAFA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9764" y="0"/>
            <a:ext cx="194945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2684582" y="178748"/>
            <a:ext cx="6822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67" y="1106054"/>
            <a:ext cx="1386250" cy="13862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15405" y="2711724"/>
            <a:ext cx="5961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75704" y="3714179"/>
            <a:ext cx="6084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 tập nói đồ dùng của bé</a:t>
            </a: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 Hoà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022" y="6185600"/>
            <a:ext cx="3400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4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ột bức ảnh hoa cúc vàng | Nhiếp Ảnh JPG Tải xuống miễn phí - Pikb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4495" y="-949569"/>
            <a:ext cx="13561453" cy="931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1"/>
          <p:cNvSpPr>
            <a:spLocks noChangeArrowheads="1"/>
          </p:cNvSpPr>
          <p:nvPr/>
        </p:nvSpPr>
        <p:spPr bwMode="auto">
          <a:xfrm>
            <a:off x="958403" y="1205248"/>
            <a:ext cx="2514600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8229600" y="685800"/>
            <a:ext cx="25146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6129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ột bức ảnh hoa cúc vàng | Nhiếp Ảnh JPG Tải xuống miễn phí - Pikb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234" y="-1696421"/>
            <a:ext cx="13561453" cy="947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1"/>
          <p:cNvSpPr>
            <a:spLocks noChangeArrowheads="1"/>
          </p:cNvSpPr>
          <p:nvPr/>
        </p:nvSpPr>
        <p:spPr bwMode="auto">
          <a:xfrm>
            <a:off x="463640" y="1154805"/>
            <a:ext cx="3187618" cy="750028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11"/>
          <p:cNvSpPr>
            <a:spLocks noChangeArrowheads="1"/>
          </p:cNvSpPr>
          <p:nvPr/>
        </p:nvSpPr>
        <p:spPr bwMode="auto">
          <a:xfrm>
            <a:off x="824248" y="3515478"/>
            <a:ext cx="3294453" cy="750028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9319034" y="2280633"/>
            <a:ext cx="2872965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342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ột bức ảnh hoa cúc vàng | Nhiếp Ảnh JPG Tải xuống miễn phí - Pikb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1065" y="-1301262"/>
            <a:ext cx="13561453" cy="889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9020908" y="200127"/>
            <a:ext cx="25146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1022797" y="685800"/>
            <a:ext cx="2514600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515156" y="1600200"/>
            <a:ext cx="3187618" cy="750028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824248" y="3515478"/>
            <a:ext cx="3294453" cy="750028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9319034" y="2280633"/>
            <a:ext cx="2872965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2471474" y="-648712"/>
            <a:ext cx="6993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alt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alt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vi-VN" alt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150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/>
          <p:nvPr/>
        </p:nvSpPr>
        <p:spPr>
          <a:xfrm>
            <a:off x="2401909" y="-118796"/>
            <a:ext cx="6993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16" y="589089"/>
            <a:ext cx="4281186" cy="314578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692" y="589089"/>
            <a:ext cx="4716146" cy="300401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065" y="3734872"/>
            <a:ext cx="4285366" cy="31231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137" y="3865905"/>
            <a:ext cx="4736123" cy="29920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300300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6969" y="2813539"/>
            <a:ext cx="69846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sánh Hoa Hồng – Hoa Cúc</a:t>
            </a:r>
            <a:endParaRPr lang="en-US" sz="44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5508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1679" y="2233245"/>
            <a:ext cx="979306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Giống nhau: Là hoa, có cánh, cành, lá, công dụng</a:t>
            </a:r>
          </a:p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Khác nháu: </a:t>
            </a:r>
            <a:r>
              <a:rPr lang="en-US" sz="3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 gọi</a:t>
            </a:r>
            <a:endParaRPr lang="en-US" sz="360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Hoa hông: Cánh dạng tròn, lá tròn, thân có gai</a:t>
            </a:r>
          </a:p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Hoa cúc: Cánh dạng dài, thân không gai, lá to bản</a:t>
            </a:r>
            <a:endParaRPr lang="en-US" sz="36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9439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6092" y="2409094"/>
            <a:ext cx="96007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dục: Phải chăm sóc bảo vệ các loài hoa, </a:t>
            </a:r>
          </a:p>
          <a:p>
            <a:r>
              <a:rPr lang="en-US" sz="4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ngắt lá, hái hoa</a:t>
            </a:r>
            <a:r>
              <a:rPr lang="en-US" smtClean="0"/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49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5369" y="2286000"/>
            <a:ext cx="81240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luyện củng cố</a:t>
            </a:r>
          </a:p>
          <a:p>
            <a:pPr marL="285750" indent="-285750">
              <a:buFontTx/>
              <a:buChar char="-"/>
            </a:pP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TC1: Lấy lô tô theo yêu cầu của cô</a:t>
            </a:r>
          </a:p>
          <a:p>
            <a:pPr marL="285750" indent="-285750">
              <a:buFontTx/>
              <a:buChar char="-"/>
            </a:pP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TC2: Cắm hoa vào lọ (Hoa hồng cắm lọ </a:t>
            </a:r>
          </a:p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hồng, hoa cúc cắm lọ hoa cúc)</a:t>
            </a:r>
            <a:endParaRPr lang="en-US" sz="36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22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710" y="2057400"/>
            <a:ext cx="1071479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Kết thúc</a:t>
            </a:r>
          </a:p>
          <a:p>
            <a:r>
              <a:rPr lang="en-US" sz="4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tiết học, động viên khen ngợi trẻ</a:t>
            </a:r>
          </a:p>
          <a:p>
            <a:r>
              <a:rPr lang="en-US" sz="4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Cô và trẻ hát: Ra vườn hoa em chơi</a:t>
            </a:r>
            <a:endParaRPr lang="en-US" sz="44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0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.com - Ra Choi Vuon Hoa_v72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71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2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aturesetmefreeblogbotq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4"/>
            <a:ext cx="12191999" cy="714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A021020"/>
          <p:cNvPicPr>
            <a:picLocks noChangeAspect="1"/>
          </p:cNvPicPr>
          <p:nvPr/>
        </p:nvPicPr>
        <p:blipFill>
          <a:blip r:embed="rId3">
            <a:clrChange>
              <a:clrFrom>
                <a:srgbClr val="FAFAFD"/>
              </a:clrFrom>
              <a:clrTo>
                <a:srgbClr val="FAFA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9764" y="0"/>
            <a:ext cx="194945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578873" y="2324725"/>
            <a:ext cx="632038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en-US" sz="4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</a:t>
            </a:r>
          </a:p>
          <a:p>
            <a:pPr algn="ctr"/>
            <a:r>
              <a:rPr lang="en-US" sz="4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hát bài: Màu hoa</a:t>
            </a:r>
          </a:p>
          <a:p>
            <a:pPr algn="ctr"/>
            <a:r>
              <a:rPr lang="en-US" sz="44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 dẫn dắt vào bài</a:t>
            </a:r>
            <a:endParaRPr lang="en-US" sz="44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821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àu Hoa - Nhạc Thiếu Nhi Có Lờ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75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9861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aturesetmefreeblogbotq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4"/>
            <a:ext cx="12191999" cy="714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356338" y="3048000"/>
            <a:ext cx="6231971" cy="120454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Wave1">
              <a:avLst>
                <a:gd name="adj1" fmla="val 17385"/>
                <a:gd name="adj2" fmla="val 0"/>
              </a:avLst>
            </a:prstTxWarp>
          </a:bodyPr>
          <a:lstStyle/>
          <a:p>
            <a:pPr algn="ctr"/>
            <a:r>
              <a:rPr lang="en-US" sz="3600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8" descr="A021020"/>
          <p:cNvPicPr>
            <a:picLocks noChangeAspect="1"/>
          </p:cNvPicPr>
          <p:nvPr/>
        </p:nvPicPr>
        <p:blipFill>
          <a:blip r:embed="rId3">
            <a:clrChange>
              <a:clrFrom>
                <a:srgbClr val="FAFAFD"/>
              </a:clrFrom>
              <a:clrTo>
                <a:srgbClr val="FAFA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9764" y="0"/>
            <a:ext cx="194945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34108" y="967154"/>
            <a:ext cx="121685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Phương pháp hình thức tổ chức</a:t>
            </a:r>
            <a:endParaRPr lang="en-US" sz="60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21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11"/>
          <p:cNvSpPr>
            <a:spLocks noChangeArrowheads="1"/>
          </p:cNvSpPr>
          <p:nvPr/>
        </p:nvSpPr>
        <p:spPr bwMode="auto">
          <a:xfrm>
            <a:off x="540912" y="2029496"/>
            <a:ext cx="1996440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7452576" y="685800"/>
            <a:ext cx="25146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5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11"/>
          <p:cNvSpPr>
            <a:spLocks noChangeArrowheads="1"/>
          </p:cNvSpPr>
          <p:nvPr/>
        </p:nvSpPr>
        <p:spPr bwMode="auto">
          <a:xfrm>
            <a:off x="167425" y="2029496"/>
            <a:ext cx="2369927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9281376" y="4420674"/>
            <a:ext cx="25146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1147400" y="3887274"/>
            <a:ext cx="2779904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0829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Box 7"/>
          <p:cNvSpPr txBox="1"/>
          <p:nvPr/>
        </p:nvSpPr>
        <p:spPr>
          <a:xfrm>
            <a:off x="2266682" y="254241"/>
            <a:ext cx="6993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000" dirty="0" err="1" smtClean="0">
                <a:solidFill>
                  <a:schemeClr val="accent4"/>
                </a:solidFill>
                <a:latin typeface="+mj-lt"/>
              </a:rPr>
              <a:t>CÔ</a:t>
            </a:r>
            <a:r>
              <a:rPr lang="en-US" altLang="en-US" sz="4000" dirty="0" smtClean="0">
                <a:solidFill>
                  <a:schemeClr val="accent4"/>
                </a:solidFill>
                <a:latin typeface="+mj-lt"/>
              </a:rPr>
              <a:t> </a:t>
            </a:r>
            <a:r>
              <a:rPr lang="en-US" altLang="en-US" sz="4000" dirty="0" err="1" smtClean="0">
                <a:solidFill>
                  <a:schemeClr val="accent4"/>
                </a:solidFill>
                <a:latin typeface="+mj-lt"/>
              </a:rPr>
              <a:t>KHÁI</a:t>
            </a:r>
            <a:r>
              <a:rPr lang="en-US" altLang="en-US" sz="4000" dirty="0" smtClean="0">
                <a:solidFill>
                  <a:schemeClr val="accent4"/>
                </a:solidFill>
                <a:latin typeface="+mj-lt"/>
              </a:rPr>
              <a:t> </a:t>
            </a:r>
            <a:r>
              <a:rPr lang="en-US" altLang="en-US" sz="4000" dirty="0" err="1" smtClean="0">
                <a:solidFill>
                  <a:schemeClr val="accent4"/>
                </a:solidFill>
                <a:latin typeface="+mj-lt"/>
              </a:rPr>
              <a:t>QUÁT</a:t>
            </a:r>
            <a:r>
              <a:rPr lang="en-US" altLang="en-US" sz="4000" dirty="0" smtClean="0">
                <a:solidFill>
                  <a:schemeClr val="accent4"/>
                </a:solidFill>
                <a:latin typeface="+mj-lt"/>
              </a:rPr>
              <a:t> </a:t>
            </a:r>
            <a:r>
              <a:rPr lang="en-US" altLang="en-US" sz="4000" dirty="0" err="1" smtClean="0">
                <a:solidFill>
                  <a:schemeClr val="accent4"/>
                </a:solidFill>
                <a:latin typeface="+mj-lt"/>
              </a:rPr>
              <a:t>LẠI</a:t>
            </a:r>
            <a:endParaRPr lang="vi-VN" altLang="en-US" sz="40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7826063" y="737315"/>
            <a:ext cx="25146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824247" y="773521"/>
            <a:ext cx="1996440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90152" y="2004242"/>
            <a:ext cx="2369927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1147400" y="3887274"/>
            <a:ext cx="2779904" cy="914400"/>
          </a:xfrm>
          <a:prstGeom prst="wedgeRoundRectCallout">
            <a:avLst>
              <a:gd name="adj1" fmla="val 109375"/>
              <a:gd name="adj2" fmla="val 706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9281376" y="4420674"/>
            <a:ext cx="2514600" cy="762000"/>
          </a:xfrm>
          <a:prstGeom prst="wedgeRoundRectCallout">
            <a:avLst>
              <a:gd name="adj1" fmla="val -71556"/>
              <a:gd name="adj2" fmla="val 12245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7643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/>
          <p:nvPr/>
        </p:nvSpPr>
        <p:spPr>
          <a:xfrm>
            <a:off x="2389775" y="0"/>
            <a:ext cx="6993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endParaRPr lang="vi-V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56" y="707886"/>
            <a:ext cx="4233648" cy="30141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886" y="707886"/>
            <a:ext cx="4275845" cy="30141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714023" y="3956538"/>
            <a:ext cx="4076561" cy="29014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247" y="3867347"/>
            <a:ext cx="4243754" cy="299065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105605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aturesetmefreeblogbotq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4"/>
            <a:ext cx="12191999" cy="714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514600" y="2171700"/>
            <a:ext cx="6689172" cy="129246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en-US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8" descr="A021020"/>
          <p:cNvPicPr>
            <a:picLocks noChangeAspect="1"/>
          </p:cNvPicPr>
          <p:nvPr/>
        </p:nvPicPr>
        <p:blipFill>
          <a:blip r:embed="rId3">
            <a:clrChange>
              <a:clrFrom>
                <a:srgbClr val="FAFAFD"/>
              </a:clrFrom>
              <a:clrTo>
                <a:srgbClr val="FAFA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9764" y="0"/>
            <a:ext cx="1949450" cy="3048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565370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284</Words>
  <Application>Microsoft Office PowerPoint</Application>
  <PresentationFormat>Widescreen</PresentationFormat>
  <Paragraphs>52</Paragraphs>
  <Slides>19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.VnTime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</dc:creator>
  <cp:lastModifiedBy>Admin</cp:lastModifiedBy>
  <cp:revision>13</cp:revision>
  <dcterms:created xsi:type="dcterms:W3CDTF">2020-12-30T04:48:50Z</dcterms:created>
  <dcterms:modified xsi:type="dcterms:W3CDTF">2022-06-10T02:47:34Z</dcterms:modified>
</cp:coreProperties>
</file>