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81" r:id="rId3"/>
    <p:sldId id="282" r:id="rId4"/>
    <p:sldId id="283" r:id="rId5"/>
    <p:sldId id="284" r:id="rId6"/>
    <p:sldId id="267" r:id="rId7"/>
    <p:sldId id="257" r:id="rId8"/>
    <p:sldId id="279" r:id="rId9"/>
    <p:sldId id="262" r:id="rId10"/>
    <p:sldId id="285" r:id="rId11"/>
    <p:sldId id="264" r:id="rId12"/>
    <p:sldId id="286" r:id="rId13"/>
    <p:sldId id="27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84" y="-13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375097F-ACE8-491B-A8F8-E38CE44953C5}" type="datetimeFigureOut">
              <a:rPr lang="en-US" smtClean="0"/>
              <a:pPr/>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5097F-ACE8-491B-A8F8-E38CE44953C5}" type="datetimeFigureOut">
              <a:rPr lang="en-US" smtClean="0"/>
              <a:pPr/>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5097F-ACE8-491B-A8F8-E38CE44953C5}" type="datetimeFigureOut">
              <a:rPr lang="en-US" smtClean="0"/>
              <a:pPr/>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38C5CE9-5A6A-45FB-8B4D-B3313ECD314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830666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1A98ACE-3BA6-41E9-B55C-A7FFB0FEB40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34772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595B6F41-A031-480F-9193-E72D59BBDB1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2334452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1277D2D-80E9-4DE1-B986-F0E89EEFF19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806891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5F7268D-BF73-4758-83A8-CCB0DB8D642B}"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8974613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6D3837D-6268-4CF7-8A40-A9E314340084}"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339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1807092C-7515-439D-B6D2-BC725AEDE07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877950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0CE1B66-742B-4E3B-A2FB-A7B28AD4EEE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134878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375097F-ACE8-491B-A8F8-E38CE44953C5}" type="datetimeFigureOut">
              <a:rPr lang="en-US" smtClean="0"/>
              <a:pPr/>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319496A-142A-4DB7-AD4A-9D064842A94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47940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B670C19-B56B-4C15-90F9-18CB52B4CD3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774402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DF8178D-F7B2-421D-AB35-0A2754C918C0}"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9282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375097F-ACE8-491B-A8F8-E38CE44953C5}" type="datetimeFigureOut">
              <a:rPr lang="en-US" smtClean="0"/>
              <a:pPr/>
              <a:t>7/3/2023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375097F-ACE8-491B-A8F8-E38CE44953C5}" type="datetimeFigureOut">
              <a:rPr lang="en-US" smtClean="0"/>
              <a:pPr/>
              <a:t>7/3/2023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375097F-ACE8-491B-A8F8-E38CE44953C5}" type="datetimeFigureOut">
              <a:rPr lang="en-US" smtClean="0"/>
              <a:pPr/>
              <a:t>7/3/2023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375097F-ACE8-491B-A8F8-E38CE44953C5}" type="datetimeFigureOut">
              <a:rPr lang="en-US" smtClean="0"/>
              <a:pPr/>
              <a:t>7/3/2023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5097F-ACE8-491B-A8F8-E38CE44953C5}" type="datetimeFigureOut">
              <a:rPr lang="en-US" smtClean="0"/>
              <a:pPr/>
              <a:t>7/3/2023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375097F-ACE8-491B-A8F8-E38CE44953C5}" type="datetimeFigureOut">
              <a:rPr lang="en-US" smtClean="0"/>
              <a:pPr/>
              <a:t>7/3/2023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375097F-ACE8-491B-A8F8-E38CE44953C5}" type="datetimeFigureOut">
              <a:rPr lang="en-US" smtClean="0"/>
              <a:pPr/>
              <a:t>7/3/2023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6F4AD5-A7A4-4A3D-ACAB-A2BACF9B6FC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5097F-ACE8-491B-A8F8-E38CE44953C5}" type="datetimeFigureOut">
              <a:rPr lang="en-US" smtClean="0"/>
              <a:pPr/>
              <a:t>7/3/2023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6F4AD5-A7A4-4A3D-ACAB-A2BACF9B6FC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718448B5-D5B3-4393-A110-5ED77E1F831C}" type="slidenum">
              <a:rPr lang="en-US">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4413141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4" TargetMode="External"/><Relationship Id="rId2" Type="http://schemas.openxmlformats.org/officeDocument/2006/relationships/image" Target="../media/image1.jpg"/><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audio" Target="../media/media7.mp3"/><Relationship Id="rId3" Type="http://schemas.microsoft.com/office/2007/relationships/media" Target="../media/media5.mp3"/><Relationship Id="rId7" Type="http://schemas.microsoft.com/office/2007/relationships/media" Target="../media/media7.mp3"/><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audio" Target="../media/media6.mp3"/><Relationship Id="rId5" Type="http://schemas.microsoft.com/office/2007/relationships/media" Target="../media/media6.mp3"/><Relationship Id="rId10" Type="http://schemas.openxmlformats.org/officeDocument/2006/relationships/image" Target="../media/image8.png"/><Relationship Id="rId4" Type="http://schemas.openxmlformats.org/officeDocument/2006/relationships/audio" Target="../media/media5.mp3"/><Relationship Id="rId9"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050" name="TextBox 3"/>
          <p:cNvSpPr txBox="1">
            <a:spLocks noChangeArrowheads="1"/>
          </p:cNvSpPr>
          <p:nvPr/>
        </p:nvSpPr>
        <p:spPr bwMode="auto">
          <a:xfrm>
            <a:off x="1219200" y="304800"/>
            <a:ext cx="6629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en-US" sz="2000" b="1" smtClean="0">
                <a:solidFill>
                  <a:srgbClr val="002060"/>
                </a:solidFill>
              </a:rPr>
              <a:t>UY BAN NHAN DAN </a:t>
            </a:r>
            <a:r>
              <a:rPr lang="en-US" sz="2000" b="1" smtClean="0">
                <a:solidFill>
                  <a:srgbClr val="002060"/>
                </a:solidFill>
              </a:rPr>
              <a:t>QUẬN </a:t>
            </a:r>
            <a:r>
              <a:rPr lang="en-US" sz="2000" b="1">
                <a:solidFill>
                  <a:srgbClr val="002060"/>
                </a:solidFill>
              </a:rPr>
              <a:t>LONG BIÊN</a:t>
            </a:r>
          </a:p>
          <a:p>
            <a:pPr algn="ctr" fontAlgn="base">
              <a:spcBef>
                <a:spcPct val="0"/>
              </a:spcBef>
              <a:spcAft>
                <a:spcPct val="0"/>
              </a:spcAft>
              <a:buFontTx/>
              <a:buNone/>
            </a:pPr>
            <a:r>
              <a:rPr lang="en-US" sz="2000" b="1">
                <a:solidFill>
                  <a:srgbClr val="002060"/>
                </a:solidFill>
              </a:rPr>
              <a:t>TRƯỜNG MẦM NON GIA THƯỢNG</a:t>
            </a:r>
          </a:p>
        </p:txBody>
      </p:sp>
      <p:sp>
        <p:nvSpPr>
          <p:cNvPr id="5" name="TextBox 4"/>
          <p:cNvSpPr txBox="1"/>
          <p:nvPr/>
        </p:nvSpPr>
        <p:spPr>
          <a:xfrm>
            <a:off x="1295400" y="2667000"/>
            <a:ext cx="6858000" cy="707886"/>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1" algn="ctr" fontAlgn="base">
              <a:spcBef>
                <a:spcPct val="0"/>
              </a:spcBef>
              <a:spcAft>
                <a:spcPct val="0"/>
              </a:spcAft>
              <a:defRPr/>
            </a:pPr>
            <a:r>
              <a:rPr lang="en-US" sz="4000" b="1" spc="50" dirty="0">
                <a:ln w="11430"/>
                <a:solidFill>
                  <a:srgbClr val="FF0000"/>
                </a:solidFill>
                <a:effectLst>
                  <a:outerShdw blurRad="76200" dist="50800" dir="5400000" algn="tl" rotWithShape="0">
                    <a:srgbClr val="000000">
                      <a:alpha val="65000"/>
                    </a:srgbClr>
                  </a:outerShdw>
                </a:effectLst>
              </a:rPr>
              <a:t>GIÁO DỤC ÂM NHẠC</a:t>
            </a:r>
          </a:p>
        </p:txBody>
      </p:sp>
      <p:sp>
        <p:nvSpPr>
          <p:cNvPr id="2052" name="TextBox 5"/>
          <p:cNvSpPr txBox="1">
            <a:spLocks noChangeArrowheads="1"/>
          </p:cNvSpPr>
          <p:nvPr/>
        </p:nvSpPr>
        <p:spPr bwMode="auto">
          <a:xfrm>
            <a:off x="1752600" y="3451831"/>
            <a:ext cx="65532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en-US" sz="2400" b="1" dirty="0" err="1">
                <a:solidFill>
                  <a:srgbClr val="0070C0"/>
                </a:solidFill>
              </a:rPr>
              <a:t>Đề</a:t>
            </a:r>
            <a:r>
              <a:rPr lang="en-US" sz="2400" b="1" dirty="0">
                <a:solidFill>
                  <a:srgbClr val="0070C0"/>
                </a:solidFill>
              </a:rPr>
              <a:t> </a:t>
            </a:r>
            <a:r>
              <a:rPr lang="en-US" sz="2400" b="1" dirty="0" err="1">
                <a:solidFill>
                  <a:srgbClr val="0070C0"/>
                </a:solidFill>
              </a:rPr>
              <a:t>tài</a:t>
            </a:r>
            <a:r>
              <a:rPr lang="en-US" sz="2400" b="1" dirty="0">
                <a:solidFill>
                  <a:srgbClr val="0070C0"/>
                </a:solidFill>
              </a:rPr>
              <a:t>: - DH: </a:t>
            </a:r>
            <a:r>
              <a:rPr lang="en-US" sz="2400" b="1" dirty="0" err="1">
                <a:solidFill>
                  <a:srgbClr val="0070C0"/>
                </a:solidFill>
              </a:rPr>
              <a:t>Quê</a:t>
            </a:r>
            <a:r>
              <a:rPr lang="en-US" sz="2400" b="1" dirty="0">
                <a:solidFill>
                  <a:srgbClr val="0070C0"/>
                </a:solidFill>
              </a:rPr>
              <a:t> </a:t>
            </a:r>
            <a:r>
              <a:rPr lang="en-US" sz="2400" b="1" dirty="0" err="1">
                <a:solidFill>
                  <a:srgbClr val="0070C0"/>
                </a:solidFill>
              </a:rPr>
              <a:t>hương</a:t>
            </a:r>
            <a:r>
              <a:rPr lang="en-US" sz="2400" b="1" dirty="0">
                <a:solidFill>
                  <a:srgbClr val="0070C0"/>
                </a:solidFill>
              </a:rPr>
              <a:t> </a:t>
            </a:r>
            <a:r>
              <a:rPr lang="en-US" sz="2400" b="1" dirty="0" err="1">
                <a:solidFill>
                  <a:srgbClr val="0070C0"/>
                </a:solidFill>
              </a:rPr>
              <a:t>tươi</a:t>
            </a:r>
            <a:r>
              <a:rPr lang="en-US" sz="2400" b="1" dirty="0">
                <a:solidFill>
                  <a:srgbClr val="0070C0"/>
                </a:solidFill>
              </a:rPr>
              <a:t> </a:t>
            </a:r>
            <a:r>
              <a:rPr lang="en-US" sz="2400" b="1" dirty="0" err="1">
                <a:solidFill>
                  <a:srgbClr val="0070C0"/>
                </a:solidFill>
              </a:rPr>
              <a:t>đẹp</a:t>
            </a:r>
            <a:endParaRPr lang="en-US" sz="2400" b="1" dirty="0">
              <a:solidFill>
                <a:srgbClr val="0070C0"/>
              </a:solidFill>
            </a:endParaRPr>
          </a:p>
          <a:p>
            <a:pPr fontAlgn="base">
              <a:spcBef>
                <a:spcPct val="0"/>
              </a:spcBef>
              <a:spcAft>
                <a:spcPct val="0"/>
              </a:spcAft>
              <a:buFontTx/>
              <a:buNone/>
            </a:pPr>
            <a:r>
              <a:rPr lang="en-US" sz="2400" b="1" dirty="0">
                <a:solidFill>
                  <a:srgbClr val="0070C0"/>
                </a:solidFill>
              </a:rPr>
              <a:t>            - NH: </a:t>
            </a:r>
            <a:r>
              <a:rPr lang="en-US" sz="2400" b="1" dirty="0" err="1">
                <a:solidFill>
                  <a:srgbClr val="0070C0"/>
                </a:solidFill>
              </a:rPr>
              <a:t>Em</a:t>
            </a:r>
            <a:r>
              <a:rPr lang="en-US" sz="2400" b="1" dirty="0">
                <a:solidFill>
                  <a:srgbClr val="0070C0"/>
                </a:solidFill>
              </a:rPr>
              <a:t> </a:t>
            </a:r>
            <a:r>
              <a:rPr lang="en-US" sz="2400" b="1" dirty="0" err="1">
                <a:solidFill>
                  <a:srgbClr val="0070C0"/>
                </a:solidFill>
              </a:rPr>
              <a:t>đi</a:t>
            </a:r>
            <a:r>
              <a:rPr lang="en-US" sz="2400" b="1" dirty="0">
                <a:solidFill>
                  <a:srgbClr val="0070C0"/>
                </a:solidFill>
              </a:rPr>
              <a:t> </a:t>
            </a:r>
            <a:r>
              <a:rPr lang="en-US" sz="2400" b="1" dirty="0" err="1">
                <a:solidFill>
                  <a:srgbClr val="0070C0"/>
                </a:solidFill>
              </a:rPr>
              <a:t>giữa</a:t>
            </a:r>
            <a:r>
              <a:rPr lang="en-US" sz="2400" b="1" dirty="0">
                <a:solidFill>
                  <a:srgbClr val="0070C0"/>
                </a:solidFill>
              </a:rPr>
              <a:t> </a:t>
            </a:r>
            <a:r>
              <a:rPr lang="en-US" sz="2400" b="1" dirty="0" err="1">
                <a:solidFill>
                  <a:srgbClr val="0070C0"/>
                </a:solidFill>
              </a:rPr>
              <a:t>biển</a:t>
            </a:r>
            <a:r>
              <a:rPr lang="en-US" sz="2400" b="1" dirty="0">
                <a:solidFill>
                  <a:srgbClr val="0070C0"/>
                </a:solidFill>
              </a:rPr>
              <a:t> </a:t>
            </a:r>
            <a:r>
              <a:rPr lang="en-US" sz="2400" b="1" dirty="0" err="1">
                <a:solidFill>
                  <a:srgbClr val="0070C0"/>
                </a:solidFill>
              </a:rPr>
              <a:t>vàng</a:t>
            </a:r>
            <a:endParaRPr lang="en-US" sz="2400" b="1" dirty="0">
              <a:solidFill>
                <a:srgbClr val="0070C0"/>
              </a:solidFill>
            </a:endParaRPr>
          </a:p>
          <a:p>
            <a:pPr fontAlgn="base">
              <a:spcBef>
                <a:spcPct val="0"/>
              </a:spcBef>
              <a:spcAft>
                <a:spcPct val="0"/>
              </a:spcAft>
              <a:buFontTx/>
              <a:buNone/>
            </a:pPr>
            <a:r>
              <a:rPr lang="en-US" sz="2400" b="1" dirty="0">
                <a:solidFill>
                  <a:srgbClr val="0070C0"/>
                </a:solidFill>
              </a:rPr>
              <a:t>            - TC: </a:t>
            </a:r>
            <a:r>
              <a:rPr lang="en-US" sz="2400" b="1" dirty="0" err="1">
                <a:solidFill>
                  <a:srgbClr val="0070C0"/>
                </a:solidFill>
              </a:rPr>
              <a:t>Nghe</a:t>
            </a:r>
            <a:r>
              <a:rPr lang="en-US" sz="2400" b="1" dirty="0">
                <a:solidFill>
                  <a:srgbClr val="0070C0"/>
                </a:solidFill>
              </a:rPr>
              <a:t> </a:t>
            </a:r>
            <a:r>
              <a:rPr lang="en-US" sz="2400" b="1" dirty="0" err="1">
                <a:solidFill>
                  <a:srgbClr val="0070C0"/>
                </a:solidFill>
              </a:rPr>
              <a:t>tiếng</a:t>
            </a:r>
            <a:r>
              <a:rPr lang="en-US" sz="2400" b="1" dirty="0">
                <a:solidFill>
                  <a:srgbClr val="0070C0"/>
                </a:solidFill>
              </a:rPr>
              <a:t> </a:t>
            </a:r>
            <a:r>
              <a:rPr lang="en-US" sz="2400" b="1" dirty="0" err="1">
                <a:solidFill>
                  <a:srgbClr val="0070C0"/>
                </a:solidFill>
              </a:rPr>
              <a:t>hát</a:t>
            </a:r>
            <a:r>
              <a:rPr lang="en-US" sz="2400" b="1" dirty="0">
                <a:solidFill>
                  <a:srgbClr val="0070C0"/>
                </a:solidFill>
              </a:rPr>
              <a:t> </a:t>
            </a:r>
            <a:r>
              <a:rPr lang="en-US" sz="2400" b="1" dirty="0" err="1">
                <a:solidFill>
                  <a:srgbClr val="0070C0"/>
                </a:solidFill>
              </a:rPr>
              <a:t>tìm</a:t>
            </a:r>
            <a:r>
              <a:rPr lang="en-US" sz="2400" b="1" dirty="0">
                <a:solidFill>
                  <a:srgbClr val="0070C0"/>
                </a:solidFill>
              </a:rPr>
              <a:t> </a:t>
            </a:r>
            <a:r>
              <a:rPr lang="en-US" sz="2400" b="1" dirty="0" err="1">
                <a:solidFill>
                  <a:srgbClr val="0070C0"/>
                </a:solidFill>
              </a:rPr>
              <a:t>đồ</a:t>
            </a:r>
            <a:r>
              <a:rPr lang="en-US" sz="2400" b="1" dirty="0">
                <a:solidFill>
                  <a:srgbClr val="0070C0"/>
                </a:solidFill>
              </a:rPr>
              <a:t> </a:t>
            </a:r>
            <a:r>
              <a:rPr lang="en-US" sz="2400" b="1" dirty="0" err="1">
                <a:solidFill>
                  <a:srgbClr val="0070C0"/>
                </a:solidFill>
              </a:rPr>
              <a:t>vật</a:t>
            </a:r>
            <a:endParaRPr lang="en-US" sz="2400" b="1" dirty="0">
              <a:solidFill>
                <a:srgbClr val="0070C0"/>
              </a:solidFill>
            </a:endParaRPr>
          </a:p>
          <a:p>
            <a:pPr fontAlgn="base">
              <a:spcBef>
                <a:spcPct val="0"/>
              </a:spcBef>
              <a:spcAft>
                <a:spcPct val="0"/>
              </a:spcAft>
              <a:buFontTx/>
              <a:buNone/>
            </a:pPr>
            <a:r>
              <a:rPr lang="en-US" sz="2400" b="1" dirty="0">
                <a:solidFill>
                  <a:srgbClr val="0070C0"/>
                </a:solidFill>
              </a:rPr>
              <a:t>  </a:t>
            </a:r>
          </a:p>
          <a:p>
            <a:pPr fontAlgn="base">
              <a:spcBef>
                <a:spcPct val="0"/>
              </a:spcBef>
              <a:spcAft>
                <a:spcPct val="0"/>
              </a:spcAft>
              <a:buFontTx/>
              <a:buNone/>
            </a:pPr>
            <a:r>
              <a:rPr lang="en-US" sz="2400" b="1" dirty="0" err="1">
                <a:solidFill>
                  <a:srgbClr val="0070C0"/>
                </a:solidFill>
              </a:rPr>
              <a:t>Lứa</a:t>
            </a:r>
            <a:r>
              <a:rPr lang="en-US" sz="2400" b="1" dirty="0">
                <a:solidFill>
                  <a:srgbClr val="0070C0"/>
                </a:solidFill>
              </a:rPr>
              <a:t> </a:t>
            </a:r>
            <a:r>
              <a:rPr lang="en-US" sz="2400" b="1" dirty="0" err="1">
                <a:solidFill>
                  <a:srgbClr val="0070C0"/>
                </a:solidFill>
              </a:rPr>
              <a:t>tuổi</a:t>
            </a:r>
            <a:r>
              <a:rPr lang="en-US" sz="2400" b="1" dirty="0">
                <a:solidFill>
                  <a:srgbClr val="0070C0"/>
                </a:solidFill>
              </a:rPr>
              <a:t>: </a:t>
            </a:r>
            <a:r>
              <a:rPr lang="en-US" sz="2400" b="1" dirty="0" err="1">
                <a:solidFill>
                  <a:srgbClr val="0070C0"/>
                </a:solidFill>
              </a:rPr>
              <a:t>Mẫu</a:t>
            </a:r>
            <a:r>
              <a:rPr lang="en-US" sz="2400" b="1" dirty="0">
                <a:solidFill>
                  <a:srgbClr val="0070C0"/>
                </a:solidFill>
              </a:rPr>
              <a:t> </a:t>
            </a:r>
            <a:r>
              <a:rPr lang="en-US" sz="2400" b="1" dirty="0" err="1">
                <a:solidFill>
                  <a:srgbClr val="0070C0"/>
                </a:solidFill>
              </a:rPr>
              <a:t>giáo</a:t>
            </a:r>
            <a:r>
              <a:rPr lang="en-US" sz="2400" b="1" dirty="0">
                <a:solidFill>
                  <a:srgbClr val="0070C0"/>
                </a:solidFill>
              </a:rPr>
              <a:t> </a:t>
            </a:r>
            <a:r>
              <a:rPr lang="en-US" sz="2400" b="1" dirty="0" err="1">
                <a:solidFill>
                  <a:srgbClr val="0070C0"/>
                </a:solidFill>
              </a:rPr>
              <a:t>lớn</a:t>
            </a:r>
            <a:r>
              <a:rPr lang="en-US" sz="2400" b="1" dirty="0">
                <a:solidFill>
                  <a:srgbClr val="0070C0"/>
                </a:solidFill>
              </a:rPr>
              <a:t> – A2</a:t>
            </a:r>
          </a:p>
        </p:txBody>
      </p:sp>
      <p:sp>
        <p:nvSpPr>
          <p:cNvPr id="2053" name="TextBox 6"/>
          <p:cNvSpPr txBox="1">
            <a:spLocks noChangeArrowheads="1"/>
          </p:cNvSpPr>
          <p:nvPr/>
        </p:nvSpPr>
        <p:spPr bwMode="auto">
          <a:xfrm>
            <a:off x="2895600" y="5354638"/>
            <a:ext cx="5410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en-US" sz="2400" b="1" dirty="0" err="1">
                <a:solidFill>
                  <a:srgbClr val="7030A0"/>
                </a:solidFill>
              </a:rPr>
              <a:t>Giáo</a:t>
            </a:r>
            <a:r>
              <a:rPr lang="en-US" sz="2400" b="1" dirty="0">
                <a:solidFill>
                  <a:srgbClr val="7030A0"/>
                </a:solidFill>
              </a:rPr>
              <a:t> </a:t>
            </a:r>
            <a:r>
              <a:rPr lang="en-US" sz="2400" b="1" dirty="0" err="1">
                <a:solidFill>
                  <a:srgbClr val="7030A0"/>
                </a:solidFill>
              </a:rPr>
              <a:t>viên</a:t>
            </a:r>
            <a:r>
              <a:rPr lang="en-US" sz="2400" b="1" dirty="0">
                <a:solidFill>
                  <a:srgbClr val="7030A0"/>
                </a:solidFill>
              </a:rPr>
              <a:t>: </a:t>
            </a:r>
            <a:r>
              <a:rPr lang="en-US" sz="2400" b="1" i="1" dirty="0" err="1">
                <a:solidFill>
                  <a:srgbClr val="7030A0"/>
                </a:solidFill>
              </a:rPr>
              <a:t>Nguyễn</a:t>
            </a:r>
            <a:r>
              <a:rPr lang="en-US" sz="2400" b="1" i="1" dirty="0">
                <a:solidFill>
                  <a:srgbClr val="7030A0"/>
                </a:solidFill>
              </a:rPr>
              <a:t> </a:t>
            </a:r>
            <a:r>
              <a:rPr lang="en-US" sz="2400" b="1" i="1" dirty="0" err="1">
                <a:solidFill>
                  <a:srgbClr val="7030A0"/>
                </a:solidFill>
              </a:rPr>
              <a:t>Thị</a:t>
            </a:r>
            <a:r>
              <a:rPr lang="en-US" sz="2400" b="1" i="1" dirty="0">
                <a:solidFill>
                  <a:srgbClr val="7030A0"/>
                </a:solidFill>
              </a:rPr>
              <a:t> </a:t>
            </a:r>
            <a:r>
              <a:rPr lang="en-US" sz="2400" b="1" i="1" dirty="0" err="1">
                <a:solidFill>
                  <a:srgbClr val="7030A0"/>
                </a:solidFill>
              </a:rPr>
              <a:t>Thuý</a:t>
            </a:r>
            <a:r>
              <a:rPr lang="en-US" sz="2400" b="1" i="1" dirty="0">
                <a:solidFill>
                  <a:srgbClr val="7030A0"/>
                </a:solidFill>
              </a:rPr>
              <a:t> </a:t>
            </a:r>
            <a:r>
              <a:rPr lang="en-US" sz="2400" b="1" i="1" dirty="0" err="1">
                <a:solidFill>
                  <a:srgbClr val="7030A0"/>
                </a:solidFill>
              </a:rPr>
              <a:t>Vân</a:t>
            </a:r>
            <a:endParaRPr lang="en-US" sz="2400" b="1" i="1" dirty="0">
              <a:solidFill>
                <a:srgbClr val="7030A0"/>
              </a:solidFill>
            </a:endParaRPr>
          </a:p>
        </p:txBody>
      </p:sp>
      <p:sp>
        <p:nvSpPr>
          <p:cNvPr id="2054" name="TextBox 7"/>
          <p:cNvSpPr txBox="1">
            <a:spLocks noChangeArrowheads="1"/>
          </p:cNvSpPr>
          <p:nvPr/>
        </p:nvSpPr>
        <p:spPr bwMode="auto">
          <a:xfrm>
            <a:off x="2514600" y="6019800"/>
            <a:ext cx="419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en-US" sz="2400" dirty="0" err="1">
                <a:solidFill>
                  <a:srgbClr val="002060"/>
                </a:solidFill>
              </a:rPr>
              <a:t>Năm</a:t>
            </a:r>
            <a:r>
              <a:rPr lang="en-US" sz="2400" dirty="0">
                <a:solidFill>
                  <a:srgbClr val="002060"/>
                </a:solidFill>
              </a:rPr>
              <a:t> </a:t>
            </a:r>
            <a:r>
              <a:rPr lang="en-US" sz="2400" dirty="0" err="1">
                <a:solidFill>
                  <a:srgbClr val="002060"/>
                </a:solidFill>
              </a:rPr>
              <a:t>học</a:t>
            </a:r>
            <a:r>
              <a:rPr lang="en-US" sz="2400">
                <a:solidFill>
                  <a:srgbClr val="002060"/>
                </a:solidFill>
              </a:rPr>
              <a:t>: </a:t>
            </a:r>
            <a:r>
              <a:rPr lang="en-US" sz="2400" smtClean="0">
                <a:solidFill>
                  <a:srgbClr val="002060"/>
                </a:solidFill>
              </a:rPr>
              <a:t>2022 </a:t>
            </a:r>
            <a:r>
              <a:rPr lang="en-US" sz="2400">
                <a:solidFill>
                  <a:srgbClr val="002060"/>
                </a:solidFill>
              </a:rPr>
              <a:t>- </a:t>
            </a:r>
            <a:r>
              <a:rPr lang="en-US" sz="2400" smtClean="0">
                <a:solidFill>
                  <a:srgbClr val="002060"/>
                </a:solidFill>
              </a:rPr>
              <a:t>2023</a:t>
            </a:r>
            <a:endParaRPr lang="en-US" sz="2400" dirty="0">
              <a:solidFill>
                <a:srgbClr val="002060"/>
              </a:solidFill>
            </a:endParaRPr>
          </a:p>
        </p:txBody>
      </p:sp>
      <p:sp>
        <p:nvSpPr>
          <p:cNvPr id="9" name="Right Arrow 8">
            <a:hlinkClick r:id="rId3" action="ppaction://hlinkfile"/>
          </p:cNvPr>
          <p:cNvSpPr/>
          <p:nvPr/>
        </p:nvSpPr>
        <p:spPr>
          <a:xfrm>
            <a:off x="8305800" y="6400800"/>
            <a:ext cx="685800" cy="457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pic>
        <p:nvPicPr>
          <p:cNvPr id="3" name="Picture 2">
            <a:extLst>
              <a:ext uri="{FF2B5EF4-FFF2-40B4-BE49-F238E27FC236}">
                <a16:creationId xmlns:a16="http://schemas.microsoft.com/office/drawing/2014/main" xmlns="" id="{6663A83F-0A60-46C6-8113-3F826B705FE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2657" y="1282740"/>
            <a:ext cx="1223486" cy="1069772"/>
          </a:xfrm>
          <a:prstGeom prst="rect">
            <a:avLst/>
          </a:prstGeom>
        </p:spPr>
      </p:pic>
    </p:spTree>
    <p:extLst>
      <p:ext uri="{BB962C8B-B14F-4D97-AF65-F5344CB8AC3E}">
        <p14:creationId xmlns:p14="http://schemas.microsoft.com/office/powerpoint/2010/main" val="4259291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descr="D:\phông nền\4fed29e6_3091574d_hinh-nen-de-thuong23_resize.jpg"/>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
        <p:nvSpPr>
          <p:cNvPr id="5" name="TextBox 4"/>
          <p:cNvSpPr txBox="1"/>
          <p:nvPr/>
        </p:nvSpPr>
        <p:spPr>
          <a:xfrm>
            <a:off x="1524000" y="1447800"/>
            <a:ext cx="6248400" cy="369332"/>
          </a:xfrm>
          <a:prstGeom prst="rect">
            <a:avLst/>
          </a:prstGeom>
          <a:noFill/>
        </p:spPr>
        <p:txBody>
          <a:bodyPr wrap="square" rtlCol="0">
            <a:spAutoFit/>
          </a:bodyPr>
          <a:lstStyle/>
          <a:p>
            <a:endParaRPr lang="en-US" dirty="0"/>
          </a:p>
        </p:txBody>
      </p:sp>
      <p:sp>
        <p:nvSpPr>
          <p:cNvPr id="6" name="Rectangle 5"/>
          <p:cNvSpPr/>
          <p:nvPr/>
        </p:nvSpPr>
        <p:spPr>
          <a:xfrm>
            <a:off x="88006" y="13841"/>
            <a:ext cx="8610600" cy="7602081"/>
          </a:xfrm>
          <a:prstGeom prst="rect">
            <a:avLst/>
          </a:prstGeom>
        </p:spPr>
        <p:txBody>
          <a:bodyPr wrap="square">
            <a:spAutoFit/>
          </a:bodyPr>
          <a:lstStyle/>
          <a:p>
            <a:pPr algn="ctr"/>
            <a:r>
              <a:rPr lang="en-US" sz="6000" b="1" dirty="0" err="1">
                <a:solidFill>
                  <a:srgbClr val="FF0000"/>
                </a:solidFill>
              </a:rPr>
              <a:t>Trò</a:t>
            </a:r>
            <a:r>
              <a:rPr lang="en-US" sz="6000" b="1" dirty="0">
                <a:solidFill>
                  <a:srgbClr val="FF0000"/>
                </a:solidFill>
              </a:rPr>
              <a:t> </a:t>
            </a:r>
            <a:r>
              <a:rPr lang="en-US" sz="6000" b="1" dirty="0" err="1">
                <a:solidFill>
                  <a:srgbClr val="FF0000"/>
                </a:solidFill>
              </a:rPr>
              <a:t>chơi</a:t>
            </a:r>
            <a:r>
              <a:rPr lang="en-US" sz="6000" b="1" dirty="0">
                <a:solidFill>
                  <a:srgbClr val="FF0000"/>
                </a:solidFill>
              </a:rPr>
              <a:t>:</a:t>
            </a:r>
          </a:p>
          <a:p>
            <a:pPr algn="ctr"/>
            <a:r>
              <a:rPr lang="en-US" sz="4400" b="1" dirty="0" err="1">
                <a:solidFill>
                  <a:srgbClr val="FF0000"/>
                </a:solidFill>
              </a:rPr>
              <a:t>Nghe</a:t>
            </a:r>
            <a:r>
              <a:rPr lang="en-US" sz="4400" b="1" dirty="0">
                <a:solidFill>
                  <a:srgbClr val="FF0000"/>
                </a:solidFill>
              </a:rPr>
              <a:t> </a:t>
            </a:r>
            <a:r>
              <a:rPr lang="en-US" sz="4400" b="1" dirty="0" err="1">
                <a:solidFill>
                  <a:srgbClr val="FF0000"/>
                </a:solidFill>
              </a:rPr>
              <a:t>tiếng</a:t>
            </a:r>
            <a:r>
              <a:rPr lang="en-US" sz="4400" b="1" dirty="0">
                <a:solidFill>
                  <a:srgbClr val="FF0000"/>
                </a:solidFill>
              </a:rPr>
              <a:t> </a:t>
            </a:r>
            <a:r>
              <a:rPr lang="en-US" sz="4400" b="1" dirty="0" err="1">
                <a:solidFill>
                  <a:srgbClr val="FF0000"/>
                </a:solidFill>
              </a:rPr>
              <a:t>hát</a:t>
            </a:r>
            <a:r>
              <a:rPr lang="en-US" sz="4400" b="1" dirty="0">
                <a:solidFill>
                  <a:srgbClr val="FF0000"/>
                </a:solidFill>
              </a:rPr>
              <a:t> </a:t>
            </a:r>
            <a:r>
              <a:rPr lang="en-US" sz="4400" b="1" dirty="0" err="1">
                <a:solidFill>
                  <a:srgbClr val="FF0000"/>
                </a:solidFill>
              </a:rPr>
              <a:t>tìm</a:t>
            </a:r>
            <a:r>
              <a:rPr lang="en-US" sz="4400" b="1" dirty="0">
                <a:solidFill>
                  <a:srgbClr val="FF0000"/>
                </a:solidFill>
              </a:rPr>
              <a:t> </a:t>
            </a:r>
            <a:r>
              <a:rPr lang="en-US" sz="4400" b="1" dirty="0" err="1">
                <a:solidFill>
                  <a:srgbClr val="FF0000"/>
                </a:solidFill>
              </a:rPr>
              <a:t>đồ</a:t>
            </a:r>
            <a:r>
              <a:rPr lang="en-US" sz="4400" b="1" dirty="0">
                <a:solidFill>
                  <a:srgbClr val="FF0000"/>
                </a:solidFill>
              </a:rPr>
              <a:t> </a:t>
            </a:r>
            <a:r>
              <a:rPr lang="en-US" sz="4400" b="1" dirty="0" err="1">
                <a:solidFill>
                  <a:srgbClr val="FF0000"/>
                </a:solidFill>
              </a:rPr>
              <a:t>vật</a:t>
            </a:r>
            <a:endParaRPr lang="en-US" sz="4400" b="1" dirty="0">
              <a:solidFill>
                <a:srgbClr val="FF0000"/>
              </a:solidFill>
            </a:endParaRPr>
          </a:p>
          <a:p>
            <a:r>
              <a:rPr lang="vi-VN" sz="2400" dirty="0"/>
              <a:t>Cô giới thiệu luật chơi, cách chơi:</a:t>
            </a:r>
          </a:p>
          <a:p>
            <a:r>
              <a:rPr lang="vi-VN" sz="2400" dirty="0"/>
              <a:t>- CC: Trò chơi gồm 3 đội, mỗi đội có 1 sắc xô. Trên màn hình có 4 ô cửa khác nhau, đội nào chơi sẽ phải dùng chuột chọn bất kì một ô cửa trên màn hình, sau đó ô cửa sẽ mở ra và xuất hiện một câu hát. Nhiệm vụ của đội là phải nghe tinh và tìm thật nhanh xem câu hát đó có nhắc đến đồ vật gì để lắc sắc xô dành quyền trả lời? Với mỗi kết quả đúng, đội đó sẽ nhận được một ngôi sao.</a:t>
            </a:r>
          </a:p>
          <a:p>
            <a:r>
              <a:rPr lang="vi-VN" sz="2400" dirty="0"/>
              <a:t>- LC: Đội chọn ô cửa mà không trả lời được, thì các đội còn lại có quyền trả lời để nhận được ngôi sao. Hết thời gian chơi, đội nào giành được  nhiều ngôi sao nhất sẽ là đội giành chiến thắng.</a:t>
            </a:r>
          </a:p>
          <a:p>
            <a:r>
              <a:rPr lang="vi-VN" sz="2400" dirty="0"/>
              <a:t>- Cô tổ chức cho cả lớp chơi. Nhận xét và công bố đội thắng</a:t>
            </a:r>
          </a:p>
          <a:p>
            <a:pPr algn="ctr"/>
            <a:endParaRPr lang="en-US" sz="4400" b="1" dirty="0">
              <a:solidFill>
                <a:srgbClr val="FF0000"/>
              </a:solidFill>
            </a:endParaRPr>
          </a:p>
          <a:p>
            <a:pPr algn="ctr"/>
            <a:endParaRPr lang="en-US" sz="2800" b="1"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Quê Hương Tươi Đẹp - Nhạc Thiếu Nhi Hay (mp3cut.net)">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10"/>
          <a:stretch>
            <a:fillRect/>
          </a:stretch>
        </p:blipFill>
        <p:spPr>
          <a:xfrm>
            <a:off x="1066800" y="990600"/>
            <a:ext cx="609600" cy="609600"/>
          </a:xfrm>
        </p:spPr>
      </p:pic>
      <p:pic>
        <p:nvPicPr>
          <p:cNvPr id="5" name="Yêu Hà Nội - Tốp ca Thiếu Nhi (mp3cut.net)">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tretch>
            <a:fillRect/>
          </a:stretch>
        </p:blipFill>
        <p:spPr>
          <a:xfrm>
            <a:off x="6781800" y="990600"/>
            <a:ext cx="609600" cy="609600"/>
          </a:xfrm>
          <a:prstGeom prst="rect">
            <a:avLst/>
          </a:prstGeom>
        </p:spPr>
      </p:pic>
      <p:pic>
        <p:nvPicPr>
          <p:cNvPr id="6" name="Quê Tôi - Bé Bào Ngư - Country Song - MV Hát về quê hương (mp3cut.net)">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tretch>
            <a:fillRect/>
          </a:stretch>
        </p:blipFill>
        <p:spPr>
          <a:xfrm>
            <a:off x="1371600" y="5105400"/>
            <a:ext cx="609600" cy="609600"/>
          </a:xfrm>
          <a:prstGeom prst="rect">
            <a:avLst/>
          </a:prstGeom>
        </p:spPr>
      </p:pic>
      <p:pic>
        <p:nvPicPr>
          <p:cNvPr id="7" name="Em đi giữa biển vàng - Hà Phạm Anh Thư (mp3cut.net)">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0"/>
          <a:stretch>
            <a:fillRect/>
          </a:stretch>
        </p:blipFill>
        <p:spPr>
          <a:xfrm>
            <a:off x="6781800" y="5105400"/>
            <a:ext cx="609600" cy="609600"/>
          </a:xfrm>
          <a:prstGeom prst="rect">
            <a:avLst/>
          </a:prstGeom>
        </p:spPr>
      </p:pic>
      <p:sp>
        <p:nvSpPr>
          <p:cNvPr id="9" name="Rectangle 8"/>
          <p:cNvSpPr/>
          <p:nvPr/>
        </p:nvSpPr>
        <p:spPr>
          <a:xfrm>
            <a:off x="18245" y="0"/>
            <a:ext cx="4572000" cy="35052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4590245" y="0"/>
            <a:ext cx="4553755" cy="3505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3505200"/>
            <a:ext cx="4590245" cy="33528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4590245" y="3505200"/>
            <a:ext cx="4553755" cy="335280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69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2000"/>
                                        <p:tgtEl>
                                          <p:spTgt spid="9"/>
                                        </p:tgtEl>
                                      </p:cBhvr>
                                    </p:animEffect>
                                    <p:set>
                                      <p:cBhvr>
                                        <p:cTn id="7" dur="1" fill="hold">
                                          <p:stCondLst>
                                            <p:cond delay="19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0" nodeType="clickEffect">
                                  <p:stCondLst>
                                    <p:cond delay="0"/>
                                  </p:stCondLst>
                                  <p:childTnLst>
                                    <p:animEffect transition="out" filter="fade">
                                      <p:cBhvr>
                                        <p:cTn id="11" dur="1000"/>
                                        <p:tgtEl>
                                          <p:spTgt spid="13"/>
                                        </p:tgtEl>
                                      </p:cBhvr>
                                    </p:animEffect>
                                    <p:anim calcmode="lin" valueType="num">
                                      <p:cBhvr>
                                        <p:cTn id="12" dur="1000"/>
                                        <p:tgtEl>
                                          <p:spTgt spid="13"/>
                                        </p:tgtEl>
                                        <p:attrNameLst>
                                          <p:attrName>ppt_x</p:attrName>
                                        </p:attrNameLst>
                                      </p:cBhvr>
                                      <p:tavLst>
                                        <p:tav tm="0">
                                          <p:val>
                                            <p:strVal val="ppt_x"/>
                                          </p:val>
                                        </p:tav>
                                        <p:tav tm="100000">
                                          <p:val>
                                            <p:strVal val="ppt_x"/>
                                          </p:val>
                                        </p:tav>
                                      </p:tavLst>
                                    </p:anim>
                                    <p:anim calcmode="lin" valueType="num">
                                      <p:cBhvr>
                                        <p:cTn id="13" dur="1000"/>
                                        <p:tgtEl>
                                          <p:spTgt spid="13"/>
                                        </p:tgtEl>
                                        <p:attrNameLst>
                                          <p:attrName>ppt_y</p:attrName>
                                        </p:attrNameLst>
                                      </p:cBhvr>
                                      <p:tavLst>
                                        <p:tav tm="0">
                                          <p:val>
                                            <p:strVal val="ppt_y"/>
                                          </p:val>
                                        </p:tav>
                                        <p:tav tm="100000">
                                          <p:val>
                                            <p:strVal val="ppt_y+.1"/>
                                          </p:val>
                                        </p:tav>
                                      </p:tavLst>
                                    </p:anim>
                                    <p:set>
                                      <p:cBhvr>
                                        <p:cTn id="14" dur="1" fill="hold">
                                          <p:stCondLst>
                                            <p:cond delay="999"/>
                                          </p:stCondLst>
                                        </p:cTn>
                                        <p:tgtEl>
                                          <p:spTgt spid="1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xit" presetSubtype="32" fill="hold" grpId="0" nodeType="clickEffect">
                                  <p:stCondLst>
                                    <p:cond delay="0"/>
                                  </p:stCondLst>
                                  <p:childTnLst>
                                    <p:anim calcmode="lin" valueType="num">
                                      <p:cBhvr>
                                        <p:cTn id="18" dur="500"/>
                                        <p:tgtEl>
                                          <p:spTgt spid="14"/>
                                        </p:tgtEl>
                                        <p:attrNameLst>
                                          <p:attrName>ppt_w</p:attrName>
                                        </p:attrNameLst>
                                      </p:cBhvr>
                                      <p:tavLst>
                                        <p:tav tm="0">
                                          <p:val>
                                            <p:strVal val="ppt_w"/>
                                          </p:val>
                                        </p:tav>
                                        <p:tav tm="100000">
                                          <p:val>
                                            <p:fltVal val="0"/>
                                          </p:val>
                                        </p:tav>
                                      </p:tavLst>
                                    </p:anim>
                                    <p:anim calcmode="lin" valueType="num">
                                      <p:cBhvr>
                                        <p:cTn id="19" dur="500"/>
                                        <p:tgtEl>
                                          <p:spTgt spid="14"/>
                                        </p:tgtEl>
                                        <p:attrNameLst>
                                          <p:attrName>ppt_h</p:attrName>
                                        </p:attrNameLst>
                                      </p:cBhvr>
                                      <p:tavLst>
                                        <p:tav tm="0">
                                          <p:val>
                                            <p:strVal val="ppt_h"/>
                                          </p:val>
                                        </p:tav>
                                        <p:tav tm="100000">
                                          <p:val>
                                            <p:fltVal val="0"/>
                                          </p:val>
                                        </p:tav>
                                      </p:tavLst>
                                    </p:anim>
                                    <p:animEffect transition="out" filter="fade">
                                      <p:cBhvr>
                                        <p:cTn id="20" dur="500"/>
                                        <p:tgtEl>
                                          <p:spTgt spid="14"/>
                                        </p:tgtEl>
                                      </p:cBhvr>
                                    </p:animEffect>
                                    <p:set>
                                      <p:cBhvr>
                                        <p:cTn id="21" dur="1" fill="hold">
                                          <p:stCondLst>
                                            <p:cond delay="499"/>
                                          </p:stCondLst>
                                        </p:cTn>
                                        <p:tgtEl>
                                          <p:spTgt spid="14"/>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4" presetClass="exit" presetSubtype="10" fill="hold" grpId="0" nodeType="clickEffect">
                                  <p:stCondLst>
                                    <p:cond delay="0"/>
                                  </p:stCondLst>
                                  <p:childTnLst>
                                    <p:animEffect transition="out" filter="randombar(horizontal)">
                                      <p:cBhvr>
                                        <p:cTn id="25" dur="500"/>
                                        <p:tgtEl>
                                          <p:spTgt spid="15"/>
                                        </p:tgtEl>
                                      </p:cBhvr>
                                    </p:animEffect>
                                    <p:set>
                                      <p:cBhvr>
                                        <p:cTn id="26"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4"/>
                    </p:tgtEl>
                  </p:cond>
                </p:stCondLst>
                <p:endSync evt="end" delay="0">
                  <p:rtn val="all"/>
                </p:endSync>
                <p:childTnLst>
                  <p:par>
                    <p:cTn id="28" fill="hold">
                      <p:stCondLst>
                        <p:cond delay="0"/>
                      </p:stCondLst>
                      <p:childTnLst>
                        <p:par>
                          <p:cTn id="29" fill="hold">
                            <p:stCondLst>
                              <p:cond delay="0"/>
                            </p:stCondLst>
                            <p:childTnLst>
                              <p:par>
                                <p:cTn id="30" presetID="1" presetClass="mediacall" presetSubtype="0" fill="hold" nodeType="clickEffect">
                                  <p:stCondLst>
                                    <p:cond delay="0"/>
                                  </p:stCondLst>
                                  <p:childTnLst>
                                    <p:cmd type="call" cmd="playFrom(0.0)">
                                      <p:cBhvr>
                                        <p:cTn id="31" dur="25913" fill="hold"/>
                                        <p:tgtEl>
                                          <p:spTgt spid="4"/>
                                        </p:tgtEl>
                                      </p:cBhvr>
                                    </p:cmd>
                                  </p:childTnLst>
                                </p:cTn>
                              </p:par>
                            </p:childTnLst>
                          </p:cTn>
                        </p:par>
                      </p:childTnLst>
                    </p:cTn>
                  </p:par>
                </p:childTnLst>
              </p:cTn>
              <p:nextCondLst>
                <p:cond evt="onClick" delay="0">
                  <p:tgtEl>
                    <p:spTgt spid="4"/>
                  </p:tgtEl>
                </p:cond>
              </p:nextCondLst>
            </p:seq>
            <p:audio>
              <p:cMediaNode vol="80000">
                <p:cTn id="32" fill="hold" display="0">
                  <p:stCondLst>
                    <p:cond delay="indefinite"/>
                  </p:stCondLst>
                  <p:endCondLst>
                    <p:cond evt="onStopAudio" delay="0">
                      <p:tgtEl>
                        <p:sldTgt/>
                      </p:tgtEl>
                    </p:cond>
                  </p:endCondLst>
                </p:cTn>
                <p:tgtEl>
                  <p:spTgt spid="4"/>
                </p:tgtEl>
              </p:cMediaNode>
            </p:audio>
            <p:seq concurrent="1" nextAc="seek">
              <p:cTn id="33" restart="whenNotActive" fill="hold" evtFilter="cancelBubble" nodeType="interactiveSeq">
                <p:stCondLst>
                  <p:cond evt="onClick" delay="0">
                    <p:tgtEl>
                      <p:spTgt spid="5"/>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childTnLst>
                                    <p:cmd type="call" cmd="playFrom(0.0)">
                                      <p:cBhvr>
                                        <p:cTn id="37" dur="25260" fill="hold"/>
                                        <p:tgtEl>
                                          <p:spTgt spid="5"/>
                                        </p:tgtEl>
                                      </p:cBhvr>
                                    </p:cmd>
                                  </p:childTnLst>
                                </p:cTn>
                              </p:par>
                            </p:childTnLst>
                          </p:cTn>
                        </p:par>
                      </p:childTnLst>
                    </p:cTn>
                  </p:par>
                </p:childTnLst>
              </p:cTn>
              <p:nextCondLst>
                <p:cond evt="onClick" delay="0">
                  <p:tgtEl>
                    <p:spTgt spid="5"/>
                  </p:tgtEl>
                </p:cond>
              </p:nextCondLst>
            </p:seq>
            <p:audio>
              <p:cMediaNode vol="80000">
                <p:cTn id="38" fill="hold" display="0">
                  <p:stCondLst>
                    <p:cond delay="indefinite"/>
                  </p:stCondLst>
                  <p:endCondLst>
                    <p:cond evt="onStopAudio" delay="0">
                      <p:tgtEl>
                        <p:sldTgt/>
                      </p:tgtEl>
                    </p:cond>
                  </p:endCondLst>
                </p:cTn>
                <p:tgtEl>
                  <p:spTgt spid="5"/>
                </p:tgtEl>
              </p:cMediaNode>
            </p:audio>
            <p:seq concurrent="1" nextAc="seek">
              <p:cTn id="39" restart="whenNotActive" fill="hold" evtFilter="cancelBubble" nodeType="interactiveSeq">
                <p:stCondLst>
                  <p:cond evt="onClick" delay="0">
                    <p:tgtEl>
                      <p:spTgt spid="6"/>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childTnLst>
                                    <p:cmd type="call" cmd="playFrom(0.0)">
                                      <p:cBhvr>
                                        <p:cTn id="43" dur="46968" fill="hold"/>
                                        <p:tgtEl>
                                          <p:spTgt spid="6"/>
                                        </p:tgtEl>
                                      </p:cBhvr>
                                    </p:cmd>
                                  </p:childTnLst>
                                </p:cTn>
                              </p:par>
                            </p:childTnLst>
                          </p:cTn>
                        </p:par>
                      </p:childTnLst>
                    </p:cTn>
                  </p:par>
                </p:childTnLst>
              </p:cTn>
              <p:nextCondLst>
                <p:cond evt="onClick" delay="0">
                  <p:tgtEl>
                    <p:spTgt spid="6"/>
                  </p:tgtEl>
                </p:cond>
              </p:nextCondLst>
            </p:seq>
            <p:audio>
              <p:cMediaNode vol="80000">
                <p:cTn id="44" fill="hold" display="0">
                  <p:stCondLst>
                    <p:cond delay="indefinite"/>
                  </p:stCondLst>
                  <p:endCondLst>
                    <p:cond evt="onStopAudio" delay="0">
                      <p:tgtEl>
                        <p:sldTgt/>
                      </p:tgtEl>
                    </p:cond>
                  </p:endCondLst>
                </p:cTn>
                <p:tgtEl>
                  <p:spTgt spid="6"/>
                </p:tgtEl>
              </p:cMediaNode>
            </p:audio>
            <p:seq concurrent="1" nextAc="seek">
              <p:cTn id="45" restart="whenNotActive" fill="hold" evtFilter="cancelBubble" nodeType="interactiveSeq">
                <p:stCondLst>
                  <p:cond evt="onClick" delay="0">
                    <p:tgtEl>
                      <p:spTgt spid="7"/>
                    </p:tgtEl>
                  </p:cond>
                </p:stCondLst>
                <p:endSync evt="end" delay="0">
                  <p:rtn val="all"/>
                </p:endSync>
                <p:childTnLst>
                  <p:par>
                    <p:cTn id="46" fill="hold">
                      <p:stCondLst>
                        <p:cond delay="0"/>
                      </p:stCondLst>
                      <p:childTnLst>
                        <p:par>
                          <p:cTn id="47" fill="hold">
                            <p:stCondLst>
                              <p:cond delay="0"/>
                            </p:stCondLst>
                            <p:childTnLst>
                              <p:par>
                                <p:cTn id="48" presetID="1" presetClass="mediacall" presetSubtype="0" fill="hold" nodeType="clickEffect">
                                  <p:stCondLst>
                                    <p:cond delay="0"/>
                                  </p:stCondLst>
                                  <p:childTnLst>
                                    <p:cmd type="call" cmd="playFrom(0.0)">
                                      <p:cBhvr>
                                        <p:cTn id="49" dur="57939" fill="hold"/>
                                        <p:tgtEl>
                                          <p:spTgt spid="7"/>
                                        </p:tgtEl>
                                      </p:cBhvr>
                                    </p:cmd>
                                  </p:childTnLst>
                                </p:cTn>
                              </p:par>
                            </p:childTnLst>
                          </p:cTn>
                        </p:par>
                      </p:childTnLst>
                    </p:cTn>
                  </p:par>
                </p:childTnLst>
              </p:cTn>
              <p:nextCondLst>
                <p:cond evt="onClick" delay="0">
                  <p:tgtEl>
                    <p:spTgt spid="7"/>
                  </p:tgtEl>
                </p:cond>
              </p:nextCondLst>
            </p:seq>
            <p:audio>
              <p:cMediaNode vol="80000">
                <p:cTn id="50" fill="hold" display="0">
                  <p:stCondLst>
                    <p:cond delay="indefinite"/>
                  </p:stCondLst>
                  <p:endCondLst>
                    <p:cond evt="onStopAudio" delay="0">
                      <p:tgtEl>
                        <p:sldTgt/>
                      </p:tgtEl>
                    </p:cond>
                  </p:endCondLst>
                </p:cTn>
                <p:tgtEl>
                  <p:spTgt spid="7"/>
                </p:tgtEl>
              </p:cMediaNode>
            </p:audio>
          </p:childTnLst>
        </p:cTn>
      </p:par>
    </p:tnLst>
    <p:bldLst>
      <p:bldP spid="9"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4" name="Picture 4" descr="hinh nen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2405" name="WordArt 5"/>
          <p:cNvSpPr>
            <a:spLocks noChangeArrowheads="1" noChangeShapeType="1" noTextEdit="1"/>
          </p:cNvSpPr>
          <p:nvPr/>
        </p:nvSpPr>
        <p:spPr bwMode="auto">
          <a:xfrm>
            <a:off x="1524000" y="990600"/>
            <a:ext cx="6248400" cy="2700338"/>
          </a:xfrm>
          <a:prstGeom prst="rect">
            <a:avLst/>
          </a:prstGeom>
          <a:extLs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algn="ctr"/>
            <a:r>
              <a:rPr lang="vi-VN" sz="3600" b="1" kern="10">
                <a:ln w="9525">
                  <a:solidFill>
                    <a:srgbClr val="0000FF"/>
                  </a:solidFill>
                  <a:round/>
                  <a:headEnd/>
                  <a:tailEnd/>
                </a:ln>
                <a:solidFill>
                  <a:srgbClr val="000080"/>
                </a:solidFill>
                <a:latin typeface="Times New Roman"/>
                <a:cs typeface="Times New Roman"/>
              </a:rPr>
              <a:t>Giờ học đến đây là hết rồi</a:t>
            </a:r>
            <a:endParaRPr lang="en-US" sz="3600" b="1" kern="10">
              <a:ln w="9525">
                <a:solidFill>
                  <a:srgbClr val="0000FF"/>
                </a:solidFill>
                <a:round/>
                <a:headEnd/>
                <a:tailEnd/>
              </a:ln>
              <a:solidFill>
                <a:srgbClr val="000080"/>
              </a:solidFill>
              <a:latin typeface="Times New Roman"/>
              <a:cs typeface="Times New Roman"/>
            </a:endParaRPr>
          </a:p>
        </p:txBody>
      </p:sp>
      <p:sp>
        <p:nvSpPr>
          <p:cNvPr id="102406" name="WordArt 6"/>
          <p:cNvSpPr>
            <a:spLocks noChangeArrowheads="1" noChangeShapeType="1" noTextEdit="1"/>
          </p:cNvSpPr>
          <p:nvPr/>
        </p:nvSpPr>
        <p:spPr bwMode="auto">
          <a:xfrm>
            <a:off x="1352550" y="2819400"/>
            <a:ext cx="6438900" cy="8715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vi-VN" sz="3600" b="1" kern="10">
                <a:ln w="9525">
                  <a:solidFill>
                    <a:srgbClr val="000000"/>
                  </a:solidFill>
                  <a:round/>
                  <a:headEnd/>
                  <a:tailEnd/>
                </a:ln>
                <a:solidFill>
                  <a:srgbClr val="FF0000"/>
                </a:solidFill>
                <a:latin typeface="Times New Roman"/>
                <a:cs typeface="Times New Roman"/>
              </a:rPr>
              <a:t>Chúc các bé chăm ngoan học giỏi</a:t>
            </a:r>
            <a:endParaRPr lang="en-US" sz="3600" b="1" kern="10">
              <a:ln w="9525">
                <a:solidFill>
                  <a:srgbClr val="000000"/>
                </a:solidFill>
                <a:round/>
                <a:headEnd/>
                <a:tailEnd/>
              </a:ln>
              <a:solidFill>
                <a:srgbClr val="FF0000"/>
              </a:solidFill>
              <a:latin typeface="Times New Roman"/>
              <a:cs typeface="Times New Roman"/>
            </a:endParaRPr>
          </a:p>
        </p:txBody>
      </p:sp>
      <p:sp>
        <p:nvSpPr>
          <p:cNvPr id="102408" name="WordArt 8"/>
          <p:cNvSpPr>
            <a:spLocks noChangeArrowheads="1" noChangeShapeType="1" noTextEdit="1"/>
          </p:cNvSpPr>
          <p:nvPr/>
        </p:nvSpPr>
        <p:spPr bwMode="auto">
          <a:xfrm>
            <a:off x="1752600" y="4800600"/>
            <a:ext cx="5638800" cy="990600"/>
          </a:xfrm>
          <a:prstGeom prst="rect">
            <a:avLst/>
          </a:prstGeom>
        </p:spPr>
        <p:txBody>
          <a:bodyPr wrap="none" fromWordArt="1">
            <a:prstTxWarp prst="textWave1">
              <a:avLst>
                <a:gd name="adj1" fmla="val 13005"/>
                <a:gd name="adj2" fmla="val 0"/>
              </a:avLst>
            </a:prstTxWarp>
          </a:bodyPr>
          <a:lstStyle/>
          <a:p>
            <a:pPr algn="ctr"/>
            <a:r>
              <a:rPr lang="en-US" sz="3600" b="1" kern="10">
                <a:ln w="9525">
                  <a:solidFill>
                    <a:srgbClr val="0000FF"/>
                  </a:solidFill>
                  <a:round/>
                  <a:headEnd/>
                  <a:tailEnd/>
                </a:ln>
                <a:solidFill>
                  <a:srgbClr val="0000FF"/>
                </a:solidFill>
                <a:effectLst>
                  <a:outerShdw dist="53882" dir="2700000" algn="ctr" rotWithShape="0">
                    <a:srgbClr val="C0C0C0">
                      <a:alpha val="80000"/>
                    </a:srgbClr>
                  </a:outerShdw>
                </a:effectLst>
                <a:latin typeface="Times New Roman"/>
                <a:cs typeface="Times New Roman"/>
              </a:rPr>
              <a:t>Hẹn gặp lại</a:t>
            </a:r>
          </a:p>
        </p:txBody>
      </p:sp>
    </p:spTree>
    <p:extLst>
      <p:ext uri="{BB962C8B-B14F-4D97-AF65-F5344CB8AC3E}">
        <p14:creationId xmlns:p14="http://schemas.microsoft.com/office/powerpoint/2010/main" val="3125166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 </a:t>
            </a:r>
            <a:r>
              <a:rPr lang="en-US" b="1" dirty="0" err="1"/>
              <a:t>Mục</a:t>
            </a:r>
            <a:r>
              <a:rPr lang="en-US" b="1" dirty="0"/>
              <a:t> </a:t>
            </a:r>
            <a:r>
              <a:rPr lang="en-US" b="1" dirty="0" err="1"/>
              <a:t>đích</a:t>
            </a:r>
            <a:r>
              <a:rPr lang="en-US" b="1" dirty="0"/>
              <a:t>- </a:t>
            </a:r>
            <a:r>
              <a:rPr lang="en-US" b="1" dirty="0" err="1"/>
              <a:t>yêu</a:t>
            </a:r>
            <a:r>
              <a:rPr lang="en-US" b="1" dirty="0"/>
              <a:t> </a:t>
            </a:r>
            <a:r>
              <a:rPr lang="en-US" b="1" dirty="0" err="1"/>
              <a:t>cầu</a:t>
            </a:r>
            <a:endParaRPr lang="en-US" b="1" dirty="0"/>
          </a:p>
        </p:txBody>
      </p:sp>
      <p:sp>
        <p:nvSpPr>
          <p:cNvPr id="3" name="Content Placeholder 2"/>
          <p:cNvSpPr>
            <a:spLocks noGrp="1"/>
          </p:cNvSpPr>
          <p:nvPr>
            <p:ph idx="1"/>
          </p:nvPr>
        </p:nvSpPr>
        <p:spPr>
          <a:xfrm>
            <a:off x="457200" y="1219200"/>
            <a:ext cx="8229600" cy="4525963"/>
          </a:xfrm>
        </p:spPr>
        <p:txBody>
          <a:bodyPr/>
          <a:lstStyle/>
          <a:p>
            <a:pPr marL="0" indent="0">
              <a:buNone/>
            </a:pPr>
            <a:r>
              <a:rPr lang="vi-VN" sz="2800" b="1" dirty="0"/>
              <a:t>* Kiến thức:</a:t>
            </a:r>
            <a:endParaRPr lang="vi-VN" sz="2800" dirty="0"/>
          </a:p>
          <a:p>
            <a:pPr marL="0" indent="0">
              <a:buNone/>
            </a:pPr>
            <a:r>
              <a:rPr lang="vi-VN" sz="2800" dirty="0"/>
              <a:t>- Trẻ nhớ tên bài bài hát, tên tác giả.</a:t>
            </a:r>
          </a:p>
          <a:p>
            <a:pPr marL="0" indent="0">
              <a:buNone/>
            </a:pPr>
            <a:r>
              <a:rPr lang="vi-VN" sz="2800" dirty="0"/>
              <a:t>-Trẻ hiểu được nội dung bài hát : Ca ngợi vẻ đẹp quê hương.</a:t>
            </a:r>
          </a:p>
          <a:p>
            <a:pPr marL="0" indent="0">
              <a:buNone/>
            </a:pPr>
            <a:r>
              <a:rPr lang="vi-VN" sz="2800" dirty="0"/>
              <a:t>-Luyện tai nghe cho trẻ.</a:t>
            </a:r>
          </a:p>
          <a:p>
            <a:pPr marL="0" indent="0">
              <a:buNone/>
            </a:pPr>
            <a:r>
              <a:rPr lang="vi-VN" sz="2800" b="1" dirty="0"/>
              <a:t>* Kĩ năng:</a:t>
            </a:r>
            <a:endParaRPr lang="vi-VN" sz="2800" dirty="0"/>
          </a:p>
          <a:p>
            <a:pPr marL="0" indent="0">
              <a:buNone/>
            </a:pPr>
            <a:r>
              <a:rPr lang="vi-VN" sz="2800" dirty="0"/>
              <a:t>-  Trẻ hát đúng nhạc, đúng giai điệu, thể hiện được niềm vui khi hát.</a:t>
            </a:r>
          </a:p>
          <a:p>
            <a:pPr marL="0" indent="0">
              <a:buNone/>
            </a:pPr>
            <a:r>
              <a:rPr lang="vi-VN" sz="2800" dirty="0"/>
              <a:t>*</a:t>
            </a:r>
            <a:r>
              <a:rPr lang="vi-VN" sz="2800" b="1" dirty="0"/>
              <a:t>Thái độ:</a:t>
            </a:r>
            <a:endParaRPr lang="vi-VN" sz="2800" dirty="0"/>
          </a:p>
          <a:p>
            <a:pPr marL="0" indent="0">
              <a:buNone/>
            </a:pPr>
            <a:r>
              <a:rPr lang="vi-VN" sz="2800" dirty="0"/>
              <a:t>- Trẻ thích thú với những tác phẩm và các hoạt động âm nhạc.</a:t>
            </a:r>
          </a:p>
          <a:p>
            <a:pPr marL="0" indent="0">
              <a:buNone/>
            </a:pPr>
            <a:endParaRPr lang="en-US" dirty="0"/>
          </a:p>
        </p:txBody>
      </p:sp>
    </p:spTree>
    <p:extLst>
      <p:ext uri="{BB962C8B-B14F-4D97-AF65-F5344CB8AC3E}">
        <p14:creationId xmlns:p14="http://schemas.microsoft.com/office/powerpoint/2010/main" val="1032052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II. </a:t>
            </a:r>
            <a:r>
              <a:rPr lang="en-US" b="1" dirty="0" err="1"/>
              <a:t>Chuẩn</a:t>
            </a:r>
            <a:r>
              <a:rPr lang="en-US" b="1" dirty="0"/>
              <a:t> </a:t>
            </a:r>
            <a:r>
              <a:rPr lang="en-US" b="1" dirty="0" err="1"/>
              <a:t>bị</a:t>
            </a:r>
            <a:endParaRPr lang="en-US" b="1" dirty="0"/>
          </a:p>
        </p:txBody>
      </p:sp>
      <p:sp>
        <p:nvSpPr>
          <p:cNvPr id="3" name="Content Placeholder 2"/>
          <p:cNvSpPr>
            <a:spLocks noGrp="1"/>
          </p:cNvSpPr>
          <p:nvPr>
            <p:ph idx="1"/>
          </p:nvPr>
        </p:nvSpPr>
        <p:spPr/>
        <p:txBody>
          <a:bodyPr/>
          <a:lstStyle/>
          <a:p>
            <a:pPr marL="0" indent="0">
              <a:buNone/>
            </a:pPr>
            <a:r>
              <a:rPr lang="vi-VN" sz="2800" dirty="0"/>
              <a:t>* </a:t>
            </a:r>
            <a:r>
              <a:rPr lang="en-US" sz="2800" b="1" dirty="0" err="1"/>
              <a:t>Đồ</a:t>
            </a:r>
            <a:r>
              <a:rPr lang="en-US" sz="2800" b="1" dirty="0"/>
              <a:t> </a:t>
            </a:r>
            <a:r>
              <a:rPr lang="en-US" sz="2800" b="1" dirty="0" err="1"/>
              <a:t>dùng</a:t>
            </a:r>
            <a:r>
              <a:rPr lang="en-US" sz="2800" b="1" dirty="0"/>
              <a:t> </a:t>
            </a:r>
            <a:r>
              <a:rPr lang="en-US" sz="2800" b="1" dirty="0" err="1"/>
              <a:t>của</a:t>
            </a:r>
            <a:r>
              <a:rPr lang="en-US" sz="2800" b="1" dirty="0"/>
              <a:t> </a:t>
            </a:r>
            <a:r>
              <a:rPr lang="en-US" sz="2800" b="1" dirty="0" err="1"/>
              <a:t>cô</a:t>
            </a:r>
            <a:r>
              <a:rPr lang="vi-VN" sz="2800" b="1" dirty="0"/>
              <a:t>:</a:t>
            </a:r>
            <a:endParaRPr lang="vi-VN" sz="2800" dirty="0"/>
          </a:p>
          <a:p>
            <a:pPr marL="0" indent="0">
              <a:buNone/>
            </a:pPr>
            <a:r>
              <a:rPr lang="vi-VN" sz="2800" b="1" dirty="0"/>
              <a:t>-</a:t>
            </a:r>
            <a:r>
              <a:rPr lang="vi-VN" sz="2800" dirty="0"/>
              <a:t>  Đàn, các bản nhạc về các bài hát: Quê hương tươi đẹp, Em đi giữa biển vàng và một số bài hát trong chủ điểm.</a:t>
            </a:r>
            <a:endParaRPr lang="en-US" sz="2800" dirty="0"/>
          </a:p>
          <a:p>
            <a:pPr marL="0" indent="0">
              <a:buNone/>
            </a:pPr>
            <a:r>
              <a:rPr lang="vi-VN" sz="2800" b="1" dirty="0"/>
              <a:t> </a:t>
            </a:r>
            <a:r>
              <a:rPr lang="vi-VN" sz="2800" dirty="0"/>
              <a:t>* </a:t>
            </a:r>
            <a:r>
              <a:rPr lang="en-US" sz="2800" b="1" dirty="0" err="1"/>
              <a:t>Đồ</a:t>
            </a:r>
            <a:r>
              <a:rPr lang="en-US" sz="2800" b="1" dirty="0"/>
              <a:t> </a:t>
            </a:r>
            <a:r>
              <a:rPr lang="en-US" sz="2800" b="1" dirty="0" err="1"/>
              <a:t>dùng</a:t>
            </a:r>
            <a:r>
              <a:rPr lang="en-US" sz="2800" b="1" dirty="0"/>
              <a:t> </a:t>
            </a:r>
            <a:r>
              <a:rPr lang="en-US" sz="2800" b="1" dirty="0" err="1"/>
              <a:t>của</a:t>
            </a:r>
            <a:r>
              <a:rPr lang="en-US" sz="2800" b="1" dirty="0"/>
              <a:t> </a:t>
            </a:r>
            <a:r>
              <a:rPr lang="en-US" sz="2800" b="1" dirty="0" err="1"/>
              <a:t>trẻ</a:t>
            </a:r>
            <a:r>
              <a:rPr lang="vi-VN" sz="2800" b="1" dirty="0"/>
              <a:t>:</a:t>
            </a:r>
            <a:endParaRPr lang="vi-VN" sz="2800" dirty="0"/>
          </a:p>
          <a:p>
            <a:pPr marL="0" indent="0">
              <a:buNone/>
            </a:pPr>
            <a:r>
              <a:rPr lang="vi-VN" sz="2800" b="1" dirty="0"/>
              <a:t>-</a:t>
            </a:r>
            <a:r>
              <a:rPr lang="vi-VN" sz="2800" dirty="0"/>
              <a:t> Trang phục biểu diễn</a:t>
            </a:r>
            <a:endParaRPr lang="en-US" sz="2800" dirty="0"/>
          </a:p>
        </p:txBody>
      </p:sp>
    </p:spTree>
    <p:extLst>
      <p:ext uri="{BB962C8B-B14F-4D97-AF65-F5344CB8AC3E}">
        <p14:creationId xmlns:p14="http://schemas.microsoft.com/office/powerpoint/2010/main" val="228696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0"/>
            <a:ext cx="8229600" cy="1143000"/>
          </a:xfrm>
        </p:spPr>
        <p:txBody>
          <a:bodyPr/>
          <a:lstStyle/>
          <a:p>
            <a:r>
              <a:rPr lang="en-US" b="1" dirty="0"/>
              <a:t/>
            </a:r>
            <a:br>
              <a:rPr lang="en-US" b="1" dirty="0"/>
            </a:br>
            <a:r>
              <a:rPr lang="en-US" b="1" dirty="0"/>
              <a:t/>
            </a:r>
            <a:br>
              <a:rPr lang="en-US" b="1" dirty="0"/>
            </a:br>
            <a:r>
              <a:rPr lang="vi-VN" sz="3200" b="1" dirty="0">
                <a:solidFill>
                  <a:srgbClr val="002060"/>
                </a:solidFill>
              </a:rPr>
              <a:t>1. Ổn định tổ chức:</a:t>
            </a:r>
            <a:r>
              <a:rPr lang="vi-VN" sz="3200" dirty="0">
                <a:solidFill>
                  <a:srgbClr val="002060"/>
                </a:solidFill>
              </a:rPr>
              <a:t/>
            </a:r>
            <a:br>
              <a:rPr lang="vi-VN" sz="3200" dirty="0">
                <a:solidFill>
                  <a:srgbClr val="002060"/>
                </a:solidFill>
              </a:rPr>
            </a:br>
            <a:r>
              <a:rPr lang="vi-VN" sz="3200" dirty="0">
                <a:solidFill>
                  <a:srgbClr val="002060"/>
                </a:solidFill>
              </a:rPr>
              <a:t> - Cho trẻ xem </a:t>
            </a:r>
            <a:r>
              <a:rPr lang="en-US" sz="3200" dirty="0" err="1">
                <a:solidFill>
                  <a:srgbClr val="002060"/>
                </a:solidFill>
              </a:rPr>
              <a:t>tranh</a:t>
            </a:r>
            <a:r>
              <a:rPr lang="vi-VN" sz="3200" dirty="0">
                <a:solidFill>
                  <a:srgbClr val="002060"/>
                </a:solidFill>
              </a:rPr>
              <a:t> về 1 số cảnh đẹp</a:t>
            </a:r>
            <a:r>
              <a:rPr lang="en-US" sz="3200" dirty="0">
                <a:solidFill>
                  <a:srgbClr val="002060"/>
                </a:solidFill>
              </a:rPr>
              <a:t/>
            </a:r>
            <a:br>
              <a:rPr lang="en-US" sz="3200" dirty="0">
                <a:solidFill>
                  <a:srgbClr val="002060"/>
                </a:solidFill>
              </a:rPr>
            </a:br>
            <a:r>
              <a:rPr lang="vi-VN" sz="3200" dirty="0">
                <a:solidFill>
                  <a:srgbClr val="002060"/>
                </a:solidFill>
              </a:rPr>
              <a:t> của quê hương Hà Nội </a:t>
            </a:r>
            <a:r>
              <a:rPr lang="en-US" sz="3200" dirty="0">
                <a:solidFill>
                  <a:srgbClr val="002060"/>
                </a:solidFill>
              </a:rPr>
              <a:t/>
            </a:r>
            <a:br>
              <a:rPr lang="en-US" sz="3200" dirty="0">
                <a:solidFill>
                  <a:srgbClr val="002060"/>
                </a:solidFill>
              </a:rPr>
            </a:br>
            <a:r>
              <a:rPr lang="vi-VN" sz="3200" dirty="0">
                <a:solidFill>
                  <a:srgbClr val="002060"/>
                </a:solidFill>
              </a:rPr>
              <a:t>-&gt; TC dẫn vào bài.</a:t>
            </a:r>
            <a:r>
              <a:rPr lang="vi-VN" dirty="0"/>
              <a:t/>
            </a:r>
            <a:br>
              <a:rPr lang="vi-VN" dirty="0"/>
            </a:br>
            <a:endParaRPr lang="en-US" dirty="0"/>
          </a:p>
        </p:txBody>
      </p:sp>
    </p:spTree>
    <p:extLst>
      <p:ext uri="{BB962C8B-B14F-4D97-AF65-F5344CB8AC3E}">
        <p14:creationId xmlns:p14="http://schemas.microsoft.com/office/powerpoint/2010/main" val="395793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878" y="0"/>
            <a:ext cx="9163878" cy="6851374"/>
          </a:xfrm>
          <a:prstGeom prst="rect">
            <a:avLst/>
          </a:prstGeom>
        </p:spPr>
      </p:pic>
    </p:spTree>
    <p:extLst>
      <p:ext uri="{BB962C8B-B14F-4D97-AF65-F5344CB8AC3E}">
        <p14:creationId xmlns:p14="http://schemas.microsoft.com/office/powerpoint/2010/main" val="3779350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31015khung-hinh-ngo-nghinh-tre-tho.jpg"/>
          <p:cNvPicPr>
            <a:picLocks noGrp="1" noChangeAspect="1"/>
          </p:cNvPicPr>
          <p:nvPr>
            <p:ph idx="1"/>
          </p:nvPr>
        </p:nvPicPr>
        <p:blipFill>
          <a:blip r:embed="rId4"/>
          <a:stretch>
            <a:fillRect/>
          </a:stretch>
        </p:blipFill>
        <p:spPr>
          <a:xfrm>
            <a:off x="0" y="0"/>
            <a:ext cx="9144000" cy="6858000"/>
          </a:xfrm>
        </p:spPr>
      </p:pic>
      <p:sp>
        <p:nvSpPr>
          <p:cNvPr id="5" name="TextBox 4"/>
          <p:cNvSpPr txBox="1"/>
          <p:nvPr/>
        </p:nvSpPr>
        <p:spPr>
          <a:xfrm>
            <a:off x="1600200" y="2057400"/>
            <a:ext cx="5943600" cy="2215991"/>
          </a:xfrm>
          <a:prstGeom prst="rect">
            <a:avLst/>
          </a:prstGeom>
          <a:noFill/>
        </p:spPr>
        <p:txBody>
          <a:bodyPr wrap="square" rtlCol="0">
            <a:spAutoFit/>
          </a:bodyPr>
          <a:lstStyle/>
          <a:p>
            <a:pPr algn="ctr"/>
            <a:r>
              <a:rPr lang="en-US" sz="7200" b="1" u="sng" dirty="0" err="1">
                <a:solidFill>
                  <a:srgbClr val="002060"/>
                </a:solidFill>
              </a:rPr>
              <a:t>Dạy</a:t>
            </a:r>
            <a:r>
              <a:rPr lang="en-US" sz="7200" b="1" u="sng" dirty="0">
                <a:solidFill>
                  <a:srgbClr val="002060"/>
                </a:solidFill>
              </a:rPr>
              <a:t> </a:t>
            </a:r>
            <a:r>
              <a:rPr lang="en-US" sz="7200" b="1" u="sng" dirty="0" err="1">
                <a:solidFill>
                  <a:srgbClr val="002060"/>
                </a:solidFill>
              </a:rPr>
              <a:t>hát</a:t>
            </a:r>
            <a:r>
              <a:rPr lang="en-US" sz="7200" b="1" u="sng" dirty="0">
                <a:solidFill>
                  <a:srgbClr val="002060"/>
                </a:solidFill>
              </a:rPr>
              <a:t>:</a:t>
            </a:r>
            <a:endParaRPr lang="en-US" sz="6600" b="1" u="sng" dirty="0">
              <a:solidFill>
                <a:srgbClr val="002060"/>
              </a:solidFill>
            </a:endParaRPr>
          </a:p>
          <a:p>
            <a:pPr algn="ctr"/>
            <a:r>
              <a:rPr lang="en-US" sz="4800" b="1" dirty="0">
                <a:solidFill>
                  <a:srgbClr val="002060"/>
                </a:solidFill>
              </a:rPr>
              <a:t> </a:t>
            </a:r>
            <a:r>
              <a:rPr lang="en-US" sz="4800" b="1" dirty="0" err="1">
                <a:solidFill>
                  <a:srgbClr val="002060"/>
                </a:solidFill>
              </a:rPr>
              <a:t>Quê</a:t>
            </a:r>
            <a:r>
              <a:rPr lang="en-US" sz="4800" b="1" dirty="0">
                <a:solidFill>
                  <a:srgbClr val="002060"/>
                </a:solidFill>
              </a:rPr>
              <a:t> </a:t>
            </a:r>
            <a:r>
              <a:rPr lang="en-US" sz="4800" b="1" dirty="0" err="1">
                <a:solidFill>
                  <a:srgbClr val="002060"/>
                </a:solidFill>
              </a:rPr>
              <a:t>hương</a:t>
            </a:r>
            <a:r>
              <a:rPr lang="en-US" sz="4800" b="1" dirty="0">
                <a:solidFill>
                  <a:srgbClr val="002060"/>
                </a:solidFill>
              </a:rPr>
              <a:t> </a:t>
            </a:r>
            <a:r>
              <a:rPr lang="en-US" sz="4800" b="1" dirty="0" err="1">
                <a:solidFill>
                  <a:srgbClr val="002060"/>
                </a:solidFill>
              </a:rPr>
              <a:t>tươi</a:t>
            </a:r>
            <a:r>
              <a:rPr lang="en-US" sz="4800" b="1" dirty="0">
                <a:solidFill>
                  <a:srgbClr val="002060"/>
                </a:solidFill>
              </a:rPr>
              <a:t> </a:t>
            </a:r>
            <a:r>
              <a:rPr lang="en-US" sz="4800" b="1" dirty="0" err="1">
                <a:solidFill>
                  <a:srgbClr val="002060"/>
                </a:solidFill>
              </a:rPr>
              <a:t>đẹp</a:t>
            </a:r>
            <a:endParaRPr lang="en-US" sz="4800" b="1" dirty="0">
              <a:solidFill>
                <a:srgbClr val="002060"/>
              </a:solidFill>
            </a:endParaRPr>
          </a:p>
          <a:p>
            <a:endParaRPr lang="en-US" dirty="0"/>
          </a:p>
        </p:txBody>
      </p:sp>
      <p:pic>
        <p:nvPicPr>
          <p:cNvPr id="6" name="- Karaoke HD - Quê Hương Tươi Đẹp - Âm Nhạc Lớp 1 -- CD Chuẩn Bộ Giáo Dục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41148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451"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31015khung-hinh-ong-mat-troi-de-thuong.jpg"/>
          <p:cNvPicPr>
            <a:picLocks noGrp="1" noChangeAspect="1"/>
          </p:cNvPicPr>
          <p:nvPr>
            <p:ph idx="1"/>
          </p:nvPr>
        </p:nvPicPr>
        <p:blipFill>
          <a:blip r:embed="rId4"/>
          <a:stretch>
            <a:fillRect/>
          </a:stretch>
        </p:blipFill>
        <p:spPr>
          <a:xfrm>
            <a:off x="0" y="0"/>
            <a:ext cx="9144000" cy="6858000"/>
          </a:xfrm>
        </p:spPr>
      </p:pic>
      <p:sp>
        <p:nvSpPr>
          <p:cNvPr id="5" name="TextBox 4"/>
          <p:cNvSpPr txBox="1"/>
          <p:nvPr/>
        </p:nvSpPr>
        <p:spPr>
          <a:xfrm>
            <a:off x="2209800" y="1524000"/>
            <a:ext cx="5029200" cy="3139321"/>
          </a:xfrm>
          <a:prstGeom prst="rect">
            <a:avLst/>
          </a:prstGeom>
          <a:noFill/>
        </p:spPr>
        <p:txBody>
          <a:bodyPr wrap="square" rtlCol="0">
            <a:spAutoFit/>
          </a:bodyPr>
          <a:lstStyle/>
          <a:p>
            <a:pPr algn="ctr"/>
            <a:r>
              <a:rPr lang="en-US" sz="6000" b="1" dirty="0">
                <a:solidFill>
                  <a:srgbClr val="FF00FF"/>
                </a:solidFill>
              </a:rPr>
              <a:t>LỚP HÁT</a:t>
            </a:r>
          </a:p>
          <a:p>
            <a:pPr algn="ctr"/>
            <a:r>
              <a:rPr lang="en-US" sz="6000" b="1" dirty="0">
                <a:solidFill>
                  <a:srgbClr val="FF00FF"/>
                </a:solidFill>
              </a:rPr>
              <a:t>TỔ, NHÓM</a:t>
            </a:r>
          </a:p>
          <a:p>
            <a:pPr algn="ctr"/>
            <a:r>
              <a:rPr lang="en-US" sz="6000" b="1" dirty="0">
                <a:solidFill>
                  <a:srgbClr val="FF00FF"/>
                </a:solidFill>
              </a:rPr>
              <a:t>CÁ NHÂN</a:t>
            </a:r>
          </a:p>
          <a:p>
            <a:endParaRPr lang="en-US" dirty="0"/>
          </a:p>
        </p:txBody>
      </p:sp>
      <p:pic>
        <p:nvPicPr>
          <p:cNvPr id="6" name="- Karaoke HD - Quê Hương Tươi Đẹp - Âm Nhạc Lớp 1 -- CD Chuẩn Bộ Giáo Dục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46242" y="4358521"/>
            <a:ext cx="609600" cy="609600"/>
          </a:xfrm>
          <a:prstGeom prst="rect">
            <a:avLst/>
          </a:prstGeom>
        </p:spPr>
      </p:pic>
    </p:spTree>
    <p:extLst>
      <p:ext uri="{BB962C8B-B14F-4D97-AF65-F5344CB8AC3E}">
        <p14:creationId xmlns:p14="http://schemas.microsoft.com/office/powerpoint/2010/main" val="33214557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1451"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31015khung-hinh-ong-mat-troi-de-thuong.jpg"/>
          <p:cNvPicPr>
            <a:picLocks noGrp="1" noChangeAspect="1"/>
          </p:cNvPicPr>
          <p:nvPr>
            <p:ph idx="1"/>
          </p:nvPr>
        </p:nvPicPr>
        <p:blipFill>
          <a:blip r:embed="rId4"/>
          <a:stretch>
            <a:fillRect/>
          </a:stretch>
        </p:blipFill>
        <p:spPr>
          <a:xfrm>
            <a:off x="0" y="0"/>
            <a:ext cx="9144000" cy="6858000"/>
          </a:xfrm>
        </p:spPr>
      </p:pic>
      <p:sp>
        <p:nvSpPr>
          <p:cNvPr id="5" name="TextBox 4"/>
          <p:cNvSpPr txBox="1"/>
          <p:nvPr/>
        </p:nvSpPr>
        <p:spPr>
          <a:xfrm>
            <a:off x="1219200" y="1418600"/>
            <a:ext cx="7316810" cy="2215991"/>
          </a:xfrm>
          <a:prstGeom prst="rect">
            <a:avLst/>
          </a:prstGeom>
          <a:noFill/>
        </p:spPr>
        <p:txBody>
          <a:bodyPr wrap="square" rtlCol="0">
            <a:spAutoFit/>
          </a:bodyPr>
          <a:lstStyle/>
          <a:p>
            <a:pPr algn="ctr"/>
            <a:r>
              <a:rPr lang="en-US" sz="6000" b="1" dirty="0" err="1">
                <a:solidFill>
                  <a:srgbClr val="FF00FF"/>
                </a:solidFill>
              </a:rPr>
              <a:t>Nghe</a:t>
            </a:r>
            <a:r>
              <a:rPr lang="en-US" sz="6000" b="1" dirty="0">
                <a:solidFill>
                  <a:srgbClr val="FF00FF"/>
                </a:solidFill>
              </a:rPr>
              <a:t> </a:t>
            </a:r>
            <a:r>
              <a:rPr lang="en-US" sz="6000" b="1" dirty="0" err="1">
                <a:solidFill>
                  <a:srgbClr val="FF00FF"/>
                </a:solidFill>
              </a:rPr>
              <a:t>hát</a:t>
            </a:r>
            <a:r>
              <a:rPr lang="en-US" sz="6000" b="1" dirty="0">
                <a:solidFill>
                  <a:srgbClr val="FF00FF"/>
                </a:solidFill>
              </a:rPr>
              <a:t>: </a:t>
            </a:r>
          </a:p>
          <a:p>
            <a:pPr algn="ctr"/>
            <a:r>
              <a:rPr lang="en-US" sz="6000" b="1" dirty="0" err="1">
                <a:solidFill>
                  <a:srgbClr val="FF00FF"/>
                </a:solidFill>
              </a:rPr>
              <a:t>Em</a:t>
            </a:r>
            <a:r>
              <a:rPr lang="en-US" sz="6000" b="1" dirty="0">
                <a:solidFill>
                  <a:srgbClr val="FF00FF"/>
                </a:solidFill>
              </a:rPr>
              <a:t> </a:t>
            </a:r>
            <a:r>
              <a:rPr lang="en-US" sz="6000" b="1" dirty="0" err="1">
                <a:solidFill>
                  <a:srgbClr val="FF00FF"/>
                </a:solidFill>
              </a:rPr>
              <a:t>đi</a:t>
            </a:r>
            <a:r>
              <a:rPr lang="en-US" sz="6000" b="1" dirty="0">
                <a:solidFill>
                  <a:srgbClr val="FF00FF"/>
                </a:solidFill>
              </a:rPr>
              <a:t> </a:t>
            </a:r>
            <a:r>
              <a:rPr lang="en-US" sz="6000" b="1" dirty="0" err="1">
                <a:solidFill>
                  <a:srgbClr val="FF00FF"/>
                </a:solidFill>
              </a:rPr>
              <a:t>giữa</a:t>
            </a:r>
            <a:r>
              <a:rPr lang="en-US" sz="6000" b="1" dirty="0">
                <a:solidFill>
                  <a:srgbClr val="FF00FF"/>
                </a:solidFill>
              </a:rPr>
              <a:t> </a:t>
            </a:r>
            <a:r>
              <a:rPr lang="en-US" sz="6000" b="1" dirty="0" err="1">
                <a:solidFill>
                  <a:srgbClr val="FF00FF"/>
                </a:solidFill>
              </a:rPr>
              <a:t>biển</a:t>
            </a:r>
            <a:r>
              <a:rPr lang="en-US" sz="6000" b="1" dirty="0">
                <a:solidFill>
                  <a:srgbClr val="FF00FF"/>
                </a:solidFill>
              </a:rPr>
              <a:t> </a:t>
            </a:r>
            <a:r>
              <a:rPr lang="en-US" sz="6000" b="1" dirty="0" err="1">
                <a:solidFill>
                  <a:srgbClr val="FF00FF"/>
                </a:solidFill>
              </a:rPr>
              <a:t>vàng</a:t>
            </a:r>
            <a:endParaRPr lang="en-US" sz="6000" b="1" dirty="0">
              <a:solidFill>
                <a:srgbClr val="FF00FF"/>
              </a:solidFill>
            </a:endParaRPr>
          </a:p>
          <a:p>
            <a:endParaRPr lang="en-US" dirty="0"/>
          </a:p>
        </p:txBody>
      </p:sp>
      <p:pic>
        <p:nvPicPr>
          <p:cNvPr id="3" name="EM ĐI GIỮA BIỂN VÀNG KARAOKE - BEA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1870"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Em đi giữa biển vàng - Hà Phạm Anh Thư">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9144000" cy="6324600"/>
          </a:xfrm>
        </p:spPr>
      </p:pic>
    </p:spTree>
    <p:extLst>
      <p:ext uri="{BB962C8B-B14F-4D97-AF65-F5344CB8AC3E}">
        <p14:creationId xmlns:p14="http://schemas.microsoft.com/office/powerpoint/2010/main" val="23373088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155</TotalTime>
  <Words>300</Words>
  <Application>Microsoft Office PowerPoint</Application>
  <PresentationFormat>On-screen Show (4:3)</PresentationFormat>
  <Paragraphs>41</Paragraphs>
  <Slides>12</Slides>
  <Notes>0</Notes>
  <HiddenSlides>0</HiddenSlides>
  <MMClips>8</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Office Theme</vt:lpstr>
      <vt:lpstr>Default Design</vt:lpstr>
      <vt:lpstr>PowerPoint Presentation</vt:lpstr>
      <vt:lpstr>I. Mục đích- yêu cầu</vt:lpstr>
      <vt:lpstr>II. Chuẩn bị</vt:lpstr>
      <vt:lpstr>  1. Ổn định tổ chức:  - Cho trẻ xem tranh về 1 số cảnh đẹp  của quê hương Hà Nội  -&gt; TC dẫn vào bài.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cuu vi</dc:creator>
  <cp:lastModifiedBy>Welcome</cp:lastModifiedBy>
  <cp:revision>26</cp:revision>
  <dcterms:created xsi:type="dcterms:W3CDTF">2014-03-18T00:28:28Z</dcterms:created>
  <dcterms:modified xsi:type="dcterms:W3CDTF">2023-07-03T02:16:55Z</dcterms:modified>
</cp:coreProperties>
</file>