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4" d="100"/>
          <a:sy n="54" d="100"/>
        </p:scale>
        <p:origin x="1310"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2595623-4980-4C85-9594-9221B1F0B68E}"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2595623-4980-4C85-9594-9221B1F0B68E}" type="datetimeFigureOut">
              <a:rPr lang="en-US" smtClean="0"/>
              <a:t>6/10/2022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2595623-4980-4C85-9594-9221B1F0B68E}"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2595623-4980-4C85-9594-9221B1F0B68E}" type="datetimeFigureOut">
              <a:rPr lang="en-US" smtClean="0"/>
              <a:t>6/10/2022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2595623-4980-4C85-9594-9221B1F0B68E}" type="datetimeFigureOut">
              <a:rPr lang="en-US" smtClean="0"/>
              <a:t>6/10/2022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595623-4980-4C85-9594-9221B1F0B68E}" type="datetimeFigureOut">
              <a:rPr lang="en-US" smtClean="0"/>
              <a:t>6/10/2022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595623-4980-4C85-9594-9221B1F0B68E}" type="datetimeFigureOut">
              <a:rPr lang="en-US" smtClean="0"/>
              <a:t>6/10/2022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43DE62-81E5-41BE-84F6-F8B28948B7A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595623-4980-4C85-9594-9221B1F0B68E}" type="datetimeFigureOut">
              <a:rPr lang="en-US" smtClean="0"/>
              <a:t>6/10/2022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43DE62-81E5-41BE-84F6-F8B28948B7A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B&#192;I%20H&#193;T%20(mp3cut.net).mp3" TargetMode="Externa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2.xml"/><Relationship Id="rId1" Type="http://schemas.openxmlformats.org/officeDocument/2006/relationships/video" Target="file:///E:\THU%20TH&#7842;O\BGTT%20N&#258;M%20H&#7884;C%202020-2021\Th&#225;ng%204\Gi&#7895;%20t&#7893;%20H&#249;ng%20V&#432;&#417;ng%20&#8220;%20Tr&#7903;%20v&#7873;%20ngu&#7891;n%20c&#7897;i%20d&#226;n%20t&#7897;c&#8221;%20-%20VNEWS.mp4" TargetMode="Externa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2.xml"/><Relationship Id="rId1" Type="http://schemas.openxmlformats.org/officeDocument/2006/relationships/audio" Target="file:///E:\THU%20TH&#7842;O\BGTT%20N&#258;M%20H&#7884;C%202020-2021\Th&#225;ng%204\Noi-Trong-Len-Ban-Oi-Various-Artists.mp3"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err="1" smtClean="0">
                <a:solidFill>
                  <a:srgbClr val="FF0000"/>
                </a:solidFill>
                <a:latin typeface="Times New Roman" pitchFamily="18" charset="0"/>
                <a:cs typeface="Times New Roman" pitchFamily="18" charset="0"/>
              </a:rPr>
              <a:t>KHÁM</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PHÁ</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XÃ</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HỘI</a:t>
            </a:r>
            <a:endParaRPr lang="en-US" b="1" dirty="0">
              <a:solidFill>
                <a:srgbClr val="FF0000"/>
              </a:solidFill>
              <a:latin typeface="Times New Roman" pitchFamily="18" charset="0"/>
              <a:cs typeface="Times New Roman" pitchFamily="18" charset="0"/>
            </a:endParaRPr>
          </a:p>
        </p:txBody>
      </p:sp>
      <p:sp>
        <p:nvSpPr>
          <p:cNvPr id="3" name="Subtitle 2"/>
          <p:cNvSpPr>
            <a:spLocks noGrp="1"/>
          </p:cNvSpPr>
          <p:nvPr>
            <p:ph type="subTitle" idx="1"/>
          </p:nvPr>
        </p:nvSpPr>
        <p:spPr/>
        <p:txBody>
          <a:bodyPr>
            <a:normAutofit fontScale="92500" lnSpcReduction="20000"/>
          </a:bodyPr>
          <a:lstStyle/>
          <a:p>
            <a:pPr algn="l"/>
            <a:r>
              <a:rPr lang="en-US" sz="2800" b="1" dirty="0" err="1" smtClean="0">
                <a:solidFill>
                  <a:srgbClr val="002060"/>
                </a:solidFill>
                <a:latin typeface="Times New Roman" pitchFamily="18" charset="0"/>
                <a:cs typeface="Times New Roman" pitchFamily="18" charset="0"/>
              </a:rPr>
              <a:t>Đề</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tài</a:t>
            </a:r>
            <a:r>
              <a:rPr lang="en-US" sz="2800" b="1" dirty="0" smtClean="0">
                <a:solidFill>
                  <a:srgbClr val="002060"/>
                </a:solidFill>
                <a:latin typeface="Times New Roman" pitchFamily="18" charset="0"/>
                <a:cs typeface="Times New Roman" pitchFamily="18" charset="0"/>
              </a:rPr>
              <a:t> : </a:t>
            </a:r>
            <a:r>
              <a:rPr lang="en-US" sz="2800" b="1" dirty="0" err="1" smtClean="0">
                <a:solidFill>
                  <a:srgbClr val="002060"/>
                </a:solidFill>
                <a:latin typeface="Times New Roman" pitchFamily="18" charset="0"/>
                <a:cs typeface="Times New Roman" pitchFamily="18" charset="0"/>
              </a:rPr>
              <a:t>Giỗ</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tổ</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Hùng</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Vương</a:t>
            </a:r>
            <a:r>
              <a:rPr lang="en-US" sz="2800" b="1" dirty="0" smtClean="0">
                <a:solidFill>
                  <a:srgbClr val="002060"/>
                </a:solidFill>
                <a:latin typeface="Times New Roman" pitchFamily="18" charset="0"/>
                <a:cs typeface="Times New Roman" pitchFamily="18" charset="0"/>
              </a:rPr>
              <a:t> </a:t>
            </a:r>
          </a:p>
          <a:p>
            <a:pPr algn="l"/>
            <a:r>
              <a:rPr lang="en-US" sz="2800" b="1" dirty="0" err="1" smtClean="0">
                <a:solidFill>
                  <a:srgbClr val="002060"/>
                </a:solidFill>
                <a:latin typeface="Times New Roman" pitchFamily="18" charset="0"/>
                <a:cs typeface="Times New Roman" pitchFamily="18" charset="0"/>
              </a:rPr>
              <a:t>Lứa</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tuổi</a:t>
            </a:r>
            <a:r>
              <a:rPr lang="en-US" sz="2800" b="1" dirty="0" smtClean="0">
                <a:solidFill>
                  <a:srgbClr val="002060"/>
                </a:solidFill>
                <a:latin typeface="Times New Roman" pitchFamily="18" charset="0"/>
                <a:cs typeface="Times New Roman" pitchFamily="18" charset="0"/>
              </a:rPr>
              <a:t> : </a:t>
            </a:r>
            <a:r>
              <a:rPr lang="vi-VN" sz="2800" b="1" dirty="0" smtClean="0">
                <a:solidFill>
                  <a:srgbClr val="002060"/>
                </a:solidFill>
                <a:latin typeface="Times New Roman" pitchFamily="18" charset="0"/>
                <a:cs typeface="Times New Roman" pitchFamily="18" charset="0"/>
              </a:rPr>
              <a:t>Lớp MGB C4</a:t>
            </a:r>
            <a:endParaRPr lang="en-US" sz="2800" b="1" dirty="0" smtClean="0">
              <a:solidFill>
                <a:srgbClr val="002060"/>
              </a:solidFill>
              <a:latin typeface="Times New Roman" pitchFamily="18" charset="0"/>
              <a:cs typeface="Times New Roman" pitchFamily="18" charset="0"/>
            </a:endParaRPr>
          </a:p>
          <a:p>
            <a:pPr algn="l"/>
            <a:r>
              <a:rPr lang="en-US" sz="2800" b="1" dirty="0" err="1" smtClean="0">
                <a:solidFill>
                  <a:srgbClr val="002060"/>
                </a:solidFill>
                <a:latin typeface="Times New Roman" pitchFamily="18" charset="0"/>
                <a:cs typeface="Times New Roman" pitchFamily="18" charset="0"/>
              </a:rPr>
              <a:t>Thời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gian</a:t>
            </a:r>
            <a:r>
              <a:rPr lang="en-US" sz="2800" b="1" dirty="0" smtClean="0">
                <a:solidFill>
                  <a:srgbClr val="002060"/>
                </a:solidFill>
                <a:latin typeface="Times New Roman" pitchFamily="18" charset="0"/>
                <a:cs typeface="Times New Roman" pitchFamily="18" charset="0"/>
              </a:rPr>
              <a:t> 15-20 </a:t>
            </a:r>
            <a:r>
              <a:rPr lang="en-US" sz="2800" b="1" dirty="0" err="1" smtClean="0">
                <a:solidFill>
                  <a:srgbClr val="002060"/>
                </a:solidFill>
                <a:latin typeface="Times New Roman" pitchFamily="18" charset="0"/>
                <a:cs typeface="Times New Roman" pitchFamily="18" charset="0"/>
              </a:rPr>
              <a:t>phút</a:t>
            </a:r>
            <a:r>
              <a:rPr lang="en-US" sz="2800" b="1" dirty="0" smtClean="0">
                <a:solidFill>
                  <a:srgbClr val="002060"/>
                </a:solidFill>
                <a:latin typeface="Times New Roman" pitchFamily="18" charset="0"/>
                <a:cs typeface="Times New Roman" pitchFamily="18" charset="0"/>
              </a:rPr>
              <a:t> </a:t>
            </a:r>
          </a:p>
          <a:p>
            <a:pPr algn="l"/>
            <a:r>
              <a:rPr lang="en-US" sz="2800" b="1" dirty="0" err="1" smtClean="0">
                <a:solidFill>
                  <a:srgbClr val="002060"/>
                </a:solidFill>
                <a:latin typeface="Times New Roman" pitchFamily="18" charset="0"/>
                <a:cs typeface="Times New Roman" pitchFamily="18" charset="0"/>
              </a:rPr>
              <a:t>Người</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thực</a:t>
            </a:r>
            <a:r>
              <a:rPr lang="en-US" sz="2800" b="1" dirty="0" smtClean="0">
                <a:solidFill>
                  <a:srgbClr val="002060"/>
                </a:solidFill>
                <a:latin typeface="Times New Roman" pitchFamily="18" charset="0"/>
                <a:cs typeface="Times New Roman" pitchFamily="18" charset="0"/>
              </a:rPr>
              <a:t> </a:t>
            </a:r>
            <a:r>
              <a:rPr lang="en-US" sz="2800" b="1" dirty="0" err="1" smtClean="0">
                <a:solidFill>
                  <a:srgbClr val="002060"/>
                </a:solidFill>
                <a:latin typeface="Times New Roman" pitchFamily="18" charset="0"/>
                <a:cs typeface="Times New Roman" pitchFamily="18" charset="0"/>
              </a:rPr>
              <a:t>hiện</a:t>
            </a:r>
            <a:r>
              <a:rPr lang="en-US" sz="2800" b="1" dirty="0" smtClean="0">
                <a:solidFill>
                  <a:srgbClr val="002060"/>
                </a:solidFill>
                <a:latin typeface="Times New Roman" pitchFamily="18" charset="0"/>
                <a:cs typeface="Times New Roman" pitchFamily="18" charset="0"/>
              </a:rPr>
              <a:t> : </a:t>
            </a:r>
            <a:r>
              <a:rPr lang="en-US" sz="2800" b="1" dirty="0" err="1" smtClean="0">
                <a:solidFill>
                  <a:srgbClr val="002060"/>
                </a:solidFill>
                <a:latin typeface="Times New Roman" pitchFamily="18" charset="0"/>
                <a:cs typeface="Times New Roman" pitchFamily="18" charset="0"/>
              </a:rPr>
              <a:t>Nguyễn</a:t>
            </a:r>
            <a:r>
              <a:rPr lang="en-US" sz="2800" b="1" dirty="0" smtClean="0">
                <a:solidFill>
                  <a:srgbClr val="002060"/>
                </a:solidFill>
                <a:latin typeface="Times New Roman" pitchFamily="18" charset="0"/>
                <a:cs typeface="Times New Roman" pitchFamily="18" charset="0"/>
              </a:rPr>
              <a:t> </a:t>
            </a:r>
            <a:r>
              <a:rPr lang="vi-VN" sz="2800" b="1" dirty="0" smtClean="0">
                <a:solidFill>
                  <a:srgbClr val="002060"/>
                </a:solidFill>
                <a:latin typeface="Times New Roman" pitchFamily="18" charset="0"/>
                <a:cs typeface="Times New Roman" pitchFamily="18" charset="0"/>
              </a:rPr>
              <a:t>Tuấn Huệ</a:t>
            </a:r>
            <a:r>
              <a:rPr lang="en-US" sz="2800" b="1" dirty="0" smtClean="0">
                <a:solidFill>
                  <a:srgbClr val="002060"/>
                </a:solidFill>
                <a:latin typeface="Times New Roman" pitchFamily="18" charset="0"/>
                <a:cs typeface="Times New Roman" pitchFamily="18" charset="0"/>
              </a:rPr>
              <a:t> </a:t>
            </a:r>
            <a:endParaRPr lang="en-US" sz="2800" b="1" dirty="0">
              <a:solidFill>
                <a:srgbClr val="002060"/>
              </a:solidFill>
              <a:latin typeface="Times New Roman" pitchFamily="18" charset="0"/>
              <a:cs typeface="Times New Roman" pitchFamily="18" charset="0"/>
            </a:endParaRPr>
          </a:p>
        </p:txBody>
      </p:sp>
      <p:sp>
        <p:nvSpPr>
          <p:cNvPr id="4" name="TextBox 3"/>
          <p:cNvSpPr txBox="1"/>
          <p:nvPr/>
        </p:nvSpPr>
        <p:spPr>
          <a:xfrm>
            <a:off x="2514600" y="0"/>
            <a:ext cx="4577343" cy="707886"/>
          </a:xfrm>
          <a:prstGeom prst="rect">
            <a:avLst/>
          </a:prstGeom>
          <a:noFill/>
        </p:spPr>
        <p:txBody>
          <a:bodyPr wrap="none" rtlCol="0">
            <a:spAutoFit/>
          </a:bodyPr>
          <a:lstStyle/>
          <a:p>
            <a:pPr algn="ctr"/>
            <a:r>
              <a:rPr lang="en-US" sz="2000" b="1" dirty="0" err="1" smtClean="0">
                <a:latin typeface="Times New Roman" pitchFamily="18" charset="0"/>
                <a:cs typeface="Times New Roman" pitchFamily="18" charset="0"/>
              </a:rPr>
              <a:t>UBND</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QUẬN</a:t>
            </a:r>
            <a:r>
              <a:rPr lang="en-US" sz="2000" b="1" dirty="0" smtClean="0">
                <a:latin typeface="Times New Roman" pitchFamily="18" charset="0"/>
                <a:cs typeface="Times New Roman" pitchFamily="18" charset="0"/>
              </a:rPr>
              <a:t> LONG </a:t>
            </a:r>
            <a:r>
              <a:rPr lang="en-US" sz="2000" b="1" dirty="0" err="1" smtClean="0">
                <a:latin typeface="Times New Roman" pitchFamily="18" charset="0"/>
                <a:cs typeface="Times New Roman" pitchFamily="18" charset="0"/>
              </a:rPr>
              <a:t>BIÊN</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TRƯỜNG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MẦM</a:t>
            </a:r>
            <a:r>
              <a:rPr lang="en-US" sz="2000" b="1" dirty="0" smtClean="0">
                <a:latin typeface="Times New Roman" pitchFamily="18" charset="0"/>
                <a:cs typeface="Times New Roman" pitchFamily="18" charset="0"/>
              </a:rPr>
              <a:t>  NON </a:t>
            </a:r>
            <a:r>
              <a:rPr lang="en-US" sz="2000" b="1" dirty="0" err="1" smtClean="0">
                <a:latin typeface="Times New Roman" pitchFamily="18" charset="0"/>
                <a:cs typeface="Times New Roman" pitchFamily="18" charset="0"/>
              </a:rPr>
              <a:t>GIA</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THƯỢNG</a:t>
            </a:r>
            <a:r>
              <a:rPr lang="en-US" sz="2000" b="1" dirty="0" smtClean="0">
                <a:latin typeface="Times New Roman" pitchFamily="18" charset="0"/>
                <a:cs typeface="Times New Roman" pitchFamily="18" charset="0"/>
              </a:rPr>
              <a:t> </a:t>
            </a:r>
            <a:endParaRPr lang="en-US" sz="2000" b="1" dirty="0">
              <a:latin typeface="Times New Roman" pitchFamily="18" charset="0"/>
              <a:cs typeface="Times New Roman" pitchFamily="18" charset="0"/>
            </a:endParaRPr>
          </a:p>
        </p:txBody>
      </p:sp>
      <p:pic>
        <p:nvPicPr>
          <p:cNvPr id="5" name="Picture 4" descr="MNGT (1).png"/>
          <p:cNvPicPr>
            <a:picLocks noChangeAspect="1"/>
          </p:cNvPicPr>
          <p:nvPr/>
        </p:nvPicPr>
        <p:blipFill>
          <a:blip r:embed="rId3" cstate="print"/>
          <a:stretch>
            <a:fillRect/>
          </a:stretch>
        </p:blipFill>
        <p:spPr>
          <a:xfrm>
            <a:off x="4267200" y="838200"/>
            <a:ext cx="918687" cy="1146567"/>
          </a:xfrm>
          <a:prstGeom prst="rect">
            <a:avLst/>
          </a:prstGeom>
        </p:spPr>
      </p:pic>
      <p:sp>
        <p:nvSpPr>
          <p:cNvPr id="6" name="TextBox 5"/>
          <p:cNvSpPr txBox="1"/>
          <p:nvPr/>
        </p:nvSpPr>
        <p:spPr>
          <a:xfrm>
            <a:off x="3352800" y="6248400"/>
            <a:ext cx="2335896" cy="400110"/>
          </a:xfrm>
          <a:prstGeom prst="rect">
            <a:avLst/>
          </a:prstGeom>
          <a:noFill/>
        </p:spPr>
        <p:txBody>
          <a:bodyPr wrap="none" rtlCol="0">
            <a:spAutoFit/>
          </a:bodyPr>
          <a:lstStyle/>
          <a:p>
            <a:r>
              <a:rPr lang="en-US" sz="2000" b="1" dirty="0" err="1" smtClean="0">
                <a:latin typeface="Times New Roman" pitchFamily="18" charset="0"/>
                <a:cs typeface="Times New Roman" pitchFamily="18" charset="0"/>
              </a:rPr>
              <a:t>Năm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học</a:t>
            </a:r>
            <a:r>
              <a:rPr lang="en-US" sz="2000" b="1" dirty="0" smtClean="0">
                <a:latin typeface="Times New Roman" pitchFamily="18" charset="0"/>
                <a:cs typeface="Times New Roman" pitchFamily="18" charset="0"/>
              </a:rPr>
              <a:t> </a:t>
            </a:r>
            <a:r>
              <a:rPr lang="en-US" sz="2000" b="1" dirty="0" smtClean="0">
                <a:latin typeface="Times New Roman" pitchFamily="18" charset="0"/>
                <a:cs typeface="Times New Roman" pitchFamily="18" charset="0"/>
              </a:rPr>
              <a:t>202</a:t>
            </a:r>
            <a:r>
              <a:rPr lang="vi-VN" sz="2000" b="1" dirty="0" smtClean="0">
                <a:latin typeface="Times New Roman" pitchFamily="18" charset="0"/>
                <a:cs typeface="Times New Roman" pitchFamily="18" charset="0"/>
              </a:rPr>
              <a:t>1-2022</a:t>
            </a:r>
            <a:endParaRPr lang="en-US" sz="2000" b="1"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8"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amond(in)">
                                      <p:cBhvr>
                                        <p:cTn id="13" dur="2000"/>
                                        <p:tgtEl>
                                          <p:spTgt spid="2"/>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diamond(in)">
                                      <p:cBhvr>
                                        <p:cTn id="16" dur="2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diamond(in)">
                                      <p:cBhvr>
                                        <p:cTn id="21" dur="2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diamond(in)">
                                      <p:cBhvr>
                                        <p:cTn id="26" dur="2000"/>
                                        <p:tgtEl>
                                          <p:spTgt spid="3">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8" presetClass="entr" presetSubtype="16"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diamond(in)">
                                      <p:cBhvr>
                                        <p:cTn id="31" dur="2000"/>
                                        <p:tgtEl>
                                          <p:spTgt spid="3">
                                            <p:txEl>
                                              <p:pRg st="3" end="3"/>
                                            </p:txEl>
                                          </p:spTgt>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diamond(in)">
                                      <p:cBhvr>
                                        <p:cTn id="3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600201"/>
            <a:ext cx="8915400" cy="2057400"/>
          </a:xfrm>
        </p:spPr>
        <p:txBody>
          <a:bodyPr>
            <a:normAutofit/>
          </a:bodyPr>
          <a:lstStyle/>
          <a:p>
            <a:pPr marL="0" indent="0" algn="ctr">
              <a:buNone/>
            </a:pPr>
            <a:r>
              <a:rPr lang="vi-VN" sz="3600" b="1" dirty="0" smtClean="0">
                <a:solidFill>
                  <a:srgbClr val="002060"/>
                </a:solidFill>
                <a:latin typeface="+mj-lt"/>
              </a:rPr>
              <a:t>3. </a:t>
            </a:r>
            <a:r>
              <a:rPr lang="vi-VN" sz="3600" b="1" dirty="0">
                <a:solidFill>
                  <a:srgbClr val="002060"/>
                </a:solidFill>
                <a:latin typeface="+mj-lt"/>
              </a:rPr>
              <a:t>Kết thúc</a:t>
            </a:r>
            <a:r>
              <a:rPr lang="vi-VN" sz="3600" b="1" dirty="0" smtClean="0">
                <a:solidFill>
                  <a:srgbClr val="002060"/>
                </a:solidFill>
                <a:latin typeface="+mj-lt"/>
              </a:rPr>
              <a:t>:</a:t>
            </a:r>
          </a:p>
          <a:p>
            <a:pPr marL="0" indent="0" algn="ctr">
              <a:buNone/>
            </a:pPr>
            <a:r>
              <a:rPr lang="vi-VN" sz="3600" b="1" dirty="0" smtClean="0">
                <a:solidFill>
                  <a:srgbClr val="002060"/>
                </a:solidFill>
                <a:latin typeface="+mj-lt"/>
              </a:rPr>
              <a:t>- Cô n</a:t>
            </a:r>
            <a:r>
              <a:rPr lang="vi-VN" sz="3600" b="1" dirty="0" smtClean="0">
                <a:solidFill>
                  <a:srgbClr val="002060"/>
                </a:solidFill>
                <a:latin typeface="+mj-lt"/>
              </a:rPr>
              <a:t>hận </a:t>
            </a:r>
            <a:r>
              <a:rPr lang="vi-VN" sz="3600" b="1" dirty="0">
                <a:solidFill>
                  <a:srgbClr val="002060"/>
                </a:solidFill>
                <a:latin typeface="+mj-lt"/>
              </a:rPr>
              <a:t>xét giờ học và chuyển </a:t>
            </a:r>
            <a:r>
              <a:rPr lang="vi-VN" sz="3600" b="1" dirty="0" smtClean="0">
                <a:solidFill>
                  <a:srgbClr val="002060"/>
                </a:solidFill>
                <a:latin typeface="+mj-lt"/>
              </a:rPr>
              <a:t>hoạt động.</a:t>
            </a:r>
            <a:endParaRPr lang="en-US" sz="3600" b="1" dirty="0">
              <a:solidFill>
                <a:srgbClr val="002060"/>
              </a:solidFill>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edge">
                                      <p:cBhvr>
                                        <p:cTn id="12"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latin typeface="Times New Roman" pitchFamily="18" charset="0"/>
                <a:cs typeface="Times New Roman" pitchFamily="18" charset="0"/>
              </a:rPr>
              <a:t>I.MỤC</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ĐÍCH</a:t>
            </a:r>
            <a:r>
              <a:rPr lang="en-US" b="1" dirty="0" smtClean="0">
                <a:solidFill>
                  <a:srgbClr val="FF0000"/>
                </a:solidFill>
                <a:latin typeface="Times New Roman" pitchFamily="18" charset="0"/>
                <a:cs typeface="Times New Roman" pitchFamily="18" charset="0"/>
              </a:rPr>
              <a:t> – </a:t>
            </a:r>
            <a:r>
              <a:rPr lang="en-US" b="1" dirty="0" err="1" smtClean="0">
                <a:solidFill>
                  <a:srgbClr val="FF0000"/>
                </a:solidFill>
                <a:latin typeface="Times New Roman" pitchFamily="18" charset="0"/>
                <a:cs typeface="Times New Roman" pitchFamily="18" charset="0"/>
              </a:rPr>
              <a:t>YÊU</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CẦU</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vi-VN" b="1" dirty="0">
                <a:solidFill>
                  <a:srgbClr val="002060"/>
                </a:solidFill>
                <a:latin typeface="Times New Roman" pitchFamily="18" charset="0"/>
                <a:cs typeface="Times New Roman" pitchFamily="18" charset="0"/>
              </a:rPr>
              <a:t>1. Kiến thức:</a:t>
            </a:r>
            <a:endParaRPr lang="vi-VN" dirty="0">
              <a:solidFill>
                <a:srgbClr val="002060"/>
              </a:solidFill>
              <a:latin typeface="Times New Roman" pitchFamily="18" charset="0"/>
              <a:cs typeface="Times New Roman" pitchFamily="18" charset="0"/>
            </a:endParaRPr>
          </a:p>
          <a:p>
            <a:r>
              <a:rPr lang="vi-VN" dirty="0">
                <a:solidFill>
                  <a:srgbClr val="002060"/>
                </a:solidFill>
                <a:latin typeface="Times New Roman" pitchFamily="18" charset="0"/>
                <a:cs typeface="Times New Roman" pitchFamily="18" charset="0"/>
              </a:rPr>
              <a:t>- Trẻ biết tên gọi và đặc điểm của ngày giỗ tổ Hùng Vương</a:t>
            </a:r>
          </a:p>
          <a:p>
            <a:r>
              <a:rPr lang="vi-VN" b="1" dirty="0">
                <a:solidFill>
                  <a:srgbClr val="002060"/>
                </a:solidFill>
                <a:latin typeface="Times New Roman" pitchFamily="18" charset="0"/>
                <a:cs typeface="Times New Roman" pitchFamily="18" charset="0"/>
              </a:rPr>
              <a:t>2. Kỹ năng</a:t>
            </a:r>
            <a:r>
              <a:rPr lang="vi-VN" dirty="0">
                <a:solidFill>
                  <a:srgbClr val="002060"/>
                </a:solidFill>
                <a:latin typeface="Times New Roman" pitchFamily="18" charset="0"/>
                <a:cs typeface="Times New Roman" pitchFamily="18" charset="0"/>
              </a:rPr>
              <a:t>:</a:t>
            </a:r>
          </a:p>
          <a:p>
            <a:r>
              <a:rPr lang="vi-VN" dirty="0">
                <a:solidFill>
                  <a:srgbClr val="002060"/>
                </a:solidFill>
                <a:latin typeface="Times New Roman" pitchFamily="18" charset="0"/>
                <a:cs typeface="Times New Roman" pitchFamily="18" charset="0"/>
              </a:rPr>
              <a:t>-Trẻ trả lời được các câu hỏi của cô rõ ràng, mạch lac, không ngọng.</a:t>
            </a:r>
          </a:p>
          <a:p>
            <a:r>
              <a:rPr lang="vi-VN" b="1" dirty="0">
                <a:solidFill>
                  <a:srgbClr val="002060"/>
                </a:solidFill>
                <a:latin typeface="Times New Roman" pitchFamily="18" charset="0"/>
                <a:cs typeface="Times New Roman" pitchFamily="18" charset="0"/>
              </a:rPr>
              <a:t>3.Thái độ:</a:t>
            </a:r>
            <a:endParaRPr lang="vi-VN" dirty="0">
              <a:solidFill>
                <a:srgbClr val="002060"/>
              </a:solidFill>
              <a:latin typeface="Times New Roman" pitchFamily="18" charset="0"/>
              <a:cs typeface="Times New Roman" pitchFamily="18" charset="0"/>
            </a:endParaRPr>
          </a:p>
          <a:p>
            <a:r>
              <a:rPr lang="vi-VN" b="1" dirty="0">
                <a:solidFill>
                  <a:srgbClr val="002060"/>
                </a:solidFill>
                <a:latin typeface="Times New Roman" pitchFamily="18" charset="0"/>
                <a:cs typeface="Times New Roman" pitchFamily="18" charset="0"/>
              </a:rPr>
              <a:t>-</a:t>
            </a:r>
            <a:r>
              <a:rPr lang="vi-VN" dirty="0">
                <a:solidFill>
                  <a:srgbClr val="002060"/>
                </a:solidFill>
                <a:latin typeface="Times New Roman" pitchFamily="18" charset="0"/>
                <a:cs typeface="Times New Roman" pitchFamily="18" charset="0"/>
              </a:rPr>
              <a:t> Giáo dục trẻ biết ơn các vị vua Hùng.</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3" presetClass="entr" presetSubtype="16"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plus(in)">
                                      <p:cBhvr>
                                        <p:cTn id="27" dur="20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3" presetClass="entr" presetSubtype="16"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plus(in)">
                                      <p:cBhvr>
                                        <p:cTn id="32" dur="20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3" presetClass="entr" presetSubtype="16"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plus(in)">
                                      <p:cBhvr>
                                        <p:cTn id="37"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latin typeface="Times New Roman" pitchFamily="18" charset="0"/>
                <a:cs typeface="Times New Roman" pitchFamily="18" charset="0"/>
              </a:rPr>
              <a:t>II.CHUẨN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BỊ</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cô</a:t>
            </a:r>
            <a:r>
              <a:rPr lang="en-US" b="1" dirty="0">
                <a:solidFill>
                  <a:srgbClr val="002060"/>
                </a:solidFill>
                <a:latin typeface="Times New Roman" pitchFamily="18" charset="0"/>
                <a:cs typeface="Times New Roman" pitchFamily="18" charset="0"/>
              </a:rPr>
              <a:t>:</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Video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ngày</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giỗ</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Hình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ảnh</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mâm</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lễ</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dâng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lên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vua</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Hùng</a:t>
            </a:r>
            <a:r>
              <a:rPr lang="en-US" dirty="0">
                <a:solidFill>
                  <a:srgbClr val="002060"/>
                </a:solidFill>
                <a:latin typeface="Times New Roman" pitchFamily="18" charset="0"/>
                <a:cs typeface="Times New Roman" pitchFamily="18" charset="0"/>
              </a:rPr>
              <a:t>.</a:t>
            </a:r>
          </a:p>
          <a:p>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Đồ</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dùng</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của</a:t>
            </a:r>
            <a:r>
              <a:rPr lang="en-US" b="1" dirty="0">
                <a:solidFill>
                  <a:srgbClr val="002060"/>
                </a:solidFill>
                <a:latin typeface="Times New Roman" pitchFamily="18" charset="0"/>
                <a:cs typeface="Times New Roman" pitchFamily="18" charset="0"/>
              </a:rPr>
              <a:t> </a:t>
            </a:r>
            <a:r>
              <a:rPr lang="en-US" b="1" dirty="0" err="1">
                <a:solidFill>
                  <a:srgbClr val="002060"/>
                </a:solidFill>
                <a:latin typeface="Times New Roman" pitchFamily="18" charset="0"/>
                <a:cs typeface="Times New Roman" pitchFamily="18" charset="0"/>
              </a:rPr>
              <a:t>trẻ</a:t>
            </a:r>
            <a:r>
              <a:rPr lang="en-US" b="1" dirty="0">
                <a:solidFill>
                  <a:srgbClr val="002060"/>
                </a:solidFill>
                <a:latin typeface="Times New Roman" pitchFamily="18" charset="0"/>
                <a:cs typeface="Times New Roman" pitchFamily="18" charset="0"/>
              </a:rPr>
              <a:t>: </a:t>
            </a:r>
            <a:endParaRPr lang="en-US" dirty="0">
              <a:solidFill>
                <a:srgbClr val="002060"/>
              </a:solidFill>
              <a:latin typeface="Times New Roman" pitchFamily="18" charset="0"/>
              <a:cs typeface="Times New Roman" pitchFamily="18" charset="0"/>
            </a:endParaRPr>
          </a:p>
          <a:p>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Tranh</a:t>
            </a:r>
            <a:r>
              <a:rPr lang="en-US" dirty="0">
                <a:solidFill>
                  <a:srgbClr val="002060"/>
                </a:solidFill>
                <a:latin typeface="Times New Roman" pitchFamily="18" charset="0"/>
                <a:cs typeface="Times New Roman" pitchFamily="18" charset="0"/>
              </a:rPr>
              <a:t>, video</a:t>
            </a:r>
          </a:p>
          <a:p>
            <a:pPr>
              <a:buNone/>
            </a:pP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trips(downLeft)">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strips(downLeft)">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strips(downLeft)">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strips(downLeft)">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strips(downLeft)">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latin typeface="Times New Roman" pitchFamily="18" charset="0"/>
                <a:cs typeface="Times New Roman" pitchFamily="18" charset="0"/>
              </a:rPr>
              <a:t>III </a:t>
            </a:r>
            <a:r>
              <a:rPr lang="en-US" b="1" dirty="0" err="1" smtClean="0">
                <a:solidFill>
                  <a:srgbClr val="FF0000"/>
                </a:solidFill>
                <a:latin typeface="Times New Roman" pitchFamily="18" charset="0"/>
                <a:cs typeface="Times New Roman" pitchFamily="18" charset="0"/>
              </a:rPr>
              <a:t>TIẾN</a:t>
            </a:r>
            <a:r>
              <a:rPr lang="en-US" b="1" dirty="0" smtClean="0">
                <a:solidFill>
                  <a:srgbClr val="FF0000"/>
                </a:solidFill>
                <a:latin typeface="Times New Roman" pitchFamily="18" charset="0"/>
                <a:cs typeface="Times New Roman" pitchFamily="18" charset="0"/>
              </a:rPr>
              <a:t> </a:t>
            </a:r>
            <a:r>
              <a:rPr lang="en-US" b="1" dirty="0" err="1" smtClean="0">
                <a:solidFill>
                  <a:srgbClr val="FF0000"/>
                </a:solidFill>
                <a:latin typeface="Times New Roman" pitchFamily="18" charset="0"/>
                <a:cs typeface="Times New Roman" pitchFamily="18" charset="0"/>
              </a:rPr>
              <a:t>HÀNH</a:t>
            </a:r>
            <a:r>
              <a:rPr lang="en-US" b="1" dirty="0" smtClean="0">
                <a:solidFill>
                  <a:srgbClr val="FF0000"/>
                </a:solidFill>
                <a:latin typeface="Times New Roman" pitchFamily="18" charset="0"/>
                <a:cs typeface="Times New Roman" pitchFamily="18" charset="0"/>
              </a:rPr>
              <a:t> </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2209800"/>
            <a:ext cx="8229600" cy="3916363"/>
          </a:xfrm>
        </p:spPr>
        <p:txBody>
          <a:bodyPr/>
          <a:lstStyle/>
          <a:p>
            <a:r>
              <a:rPr lang="en-US" dirty="0" smtClean="0">
                <a:solidFill>
                  <a:srgbClr val="002060"/>
                </a:solidFill>
                <a:latin typeface="Times New Roman" pitchFamily="18" charset="0"/>
                <a:cs typeface="Times New Roman" pitchFamily="18" charset="0"/>
              </a:rPr>
              <a:t>1 </a:t>
            </a:r>
            <a:r>
              <a:rPr lang="en-US" dirty="0" err="1" smtClean="0">
                <a:solidFill>
                  <a:srgbClr val="002060"/>
                </a:solidFill>
                <a:latin typeface="Times New Roman" pitchFamily="18" charset="0"/>
                <a:cs typeface="Times New Roman" pitchFamily="18" charset="0"/>
              </a:rPr>
              <a:t>Ổn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định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tổ</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chức</a:t>
            </a:r>
            <a:r>
              <a:rPr lang="en-US" dirty="0" smtClean="0">
                <a:solidFill>
                  <a:srgbClr val="002060"/>
                </a:solidFill>
                <a:latin typeface="Times New Roman" pitchFamily="18" charset="0"/>
                <a:cs typeface="Times New Roman" pitchFamily="18" charset="0"/>
              </a:rPr>
              <a:t> </a:t>
            </a:r>
          </a:p>
          <a:p>
            <a:r>
              <a:rPr lang="en-US" dirty="0" err="1">
                <a:solidFill>
                  <a:srgbClr val="002060"/>
                </a:solidFill>
                <a:latin typeface="Times New Roman" pitchFamily="18" charset="0"/>
                <a:cs typeface="Times New Roman" pitchFamily="18" charset="0"/>
              </a:rPr>
              <a:t>Cô</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cùng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lắng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nghe</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Dòng</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máu</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lạc</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hồng</a:t>
            </a:r>
            <a:r>
              <a:rPr lang="en-US" dirty="0" smtClean="0">
                <a:solidFill>
                  <a:srgbClr val="002060"/>
                </a:solidFill>
                <a:latin typeface="Times New Roman" pitchFamily="18" charset="0"/>
                <a:cs typeface="Times New Roman" pitchFamily="18" charset="0"/>
              </a:rPr>
              <a:t>”</a:t>
            </a:r>
          </a:p>
          <a:p>
            <a:r>
              <a:rPr lang="en-US" dirty="0" err="1" smtClean="0">
                <a:solidFill>
                  <a:srgbClr val="002060"/>
                </a:solidFill>
                <a:latin typeface="Times New Roman" pitchFamily="18" charset="0"/>
                <a:cs typeface="Times New Roman" pitchFamily="18" charset="0"/>
              </a:rPr>
              <a:t>Trò</a:t>
            </a:r>
            <a:r>
              <a:rPr lang="en-US" dirty="0" smtClean="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chuyện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về</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nội</a:t>
            </a:r>
            <a:r>
              <a:rPr lang="en-US" dirty="0">
                <a:solidFill>
                  <a:srgbClr val="002060"/>
                </a:solidFill>
                <a:latin typeface="Times New Roman" pitchFamily="18" charset="0"/>
                <a:cs typeface="Times New Roman" pitchFamily="18" charset="0"/>
              </a:rPr>
              <a:t> dung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hát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dẫn</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dắt</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trẻ</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vào</a:t>
            </a:r>
            <a:r>
              <a:rPr lang="en-US" dirty="0">
                <a:solidFill>
                  <a:srgbClr val="002060"/>
                </a:solidFill>
                <a:latin typeface="Times New Roman" pitchFamily="18" charset="0"/>
                <a:cs typeface="Times New Roman" pitchFamily="18" charset="0"/>
              </a:rPr>
              <a:t> </a:t>
            </a:r>
            <a:r>
              <a:rPr lang="en-US" dirty="0" err="1">
                <a:solidFill>
                  <a:srgbClr val="002060"/>
                </a:solidFill>
                <a:latin typeface="Times New Roman" pitchFamily="18" charset="0"/>
                <a:cs typeface="Times New Roman" pitchFamily="18" charset="0"/>
              </a:rPr>
              <a:t>bài</a:t>
            </a:r>
            <a:r>
              <a:rPr lang="en-US" dirty="0">
                <a:solidFill>
                  <a:srgbClr val="002060"/>
                </a:solidFill>
                <a:latin typeface="Times New Roman" pitchFamily="18" charset="0"/>
                <a:cs typeface="Times New Roman" pitchFamily="18" charset="0"/>
              </a:rPr>
              <a:t>.</a:t>
            </a:r>
          </a:p>
        </p:txBody>
      </p:sp>
      <p:pic>
        <p:nvPicPr>
          <p:cNvPr id="4" name="BÀI HÁT (mp3cut.net).mp3">
            <a:hlinkClick r:id="" action="ppaction://media"/>
          </p:cNvPr>
          <p:cNvPicPr>
            <a:picLocks noRot="1" noChangeAspect="1"/>
          </p:cNvPicPr>
          <p:nvPr>
            <a:audioFile r:link="rId1"/>
          </p:nvPr>
        </p:nvPicPr>
        <p:blipFill>
          <a:blip r:embed="rId4"/>
          <a:stretch>
            <a:fillRect/>
          </a:stretch>
        </p:blipFill>
        <p:spPr>
          <a:xfrm>
            <a:off x="8229600" y="60198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plus(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plus(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plus(in)">
                                      <p:cBhvr>
                                        <p:cTn id="22" dur="20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21322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7000" r="-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1"/>
            <a:ext cx="8229600" cy="990600"/>
          </a:xfrm>
        </p:spPr>
        <p:txBody>
          <a:bodyPr>
            <a:normAutofit fontScale="92500" lnSpcReduction="20000"/>
          </a:bodyPr>
          <a:lstStyle/>
          <a:p>
            <a:pPr>
              <a:buNone/>
            </a:pPr>
            <a:r>
              <a:rPr lang="en-US" dirty="0" smtClean="0">
                <a:latin typeface="Times New Roman" pitchFamily="18" charset="0"/>
                <a:cs typeface="Times New Roman" pitchFamily="18" charset="0"/>
              </a:rPr>
              <a:t>2. </a:t>
            </a:r>
            <a:r>
              <a:rPr lang="en-US" dirty="0" err="1" smtClean="0">
                <a:latin typeface="Times New Roman" pitchFamily="18" charset="0"/>
                <a:cs typeface="Times New Roman" pitchFamily="18" charset="0"/>
              </a:rPr>
              <a:t>Phương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p>
          <a:p>
            <a:pPr>
              <a:buNone/>
            </a:pP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trẻ</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xem</a:t>
            </a:r>
            <a:r>
              <a:rPr lang="en-US" dirty="0">
                <a:latin typeface="Times New Roman" pitchFamily="18" charset="0"/>
                <a:cs typeface="Times New Roman" pitchFamily="18" charset="0"/>
              </a:rPr>
              <a:t> video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ngày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giỗ</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Vua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Hùng</a:t>
            </a:r>
            <a:endParaRPr lang="en-US" dirty="0">
              <a:latin typeface="Times New Roman" pitchFamily="18" charset="0"/>
              <a:cs typeface="Times New Roman" pitchFamily="18" charset="0"/>
            </a:endParaRPr>
          </a:p>
        </p:txBody>
      </p:sp>
      <p:pic>
        <p:nvPicPr>
          <p:cNvPr id="4" name="Giỗ tổ Hùng Vương “ Trở về nguồn cội dân tộc” - VNEWS.mp4">
            <a:hlinkClick r:id="" action="ppaction://media"/>
          </p:cNvPr>
          <p:cNvPicPr>
            <a:picLocks noRot="1" noChangeAspect="1"/>
          </p:cNvPicPr>
          <p:nvPr>
            <a:videoFile r:link="rId1"/>
          </p:nvPr>
        </p:nvPicPr>
        <p:blipFill>
          <a:blip r:embed="rId4"/>
          <a:stretch>
            <a:fillRect/>
          </a:stretch>
        </p:blipFill>
        <p:spPr>
          <a:xfrm>
            <a:off x="0" y="1600200"/>
            <a:ext cx="9144000" cy="5257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0">
                  <p:stCondLst>
                    <p:cond delay="indefinite"/>
                  </p:stCondLst>
                  <p:endCondLst>
                    <p:cond evt="onNext" delay="0">
                      <p:tgtEl>
                        <p:sldTgt/>
                      </p:tgtEl>
                    </p:cond>
                    <p:cond evt="onPrev" delay="0">
                      <p:tgtEl>
                        <p:sldTgt/>
                      </p:tgtEl>
                    </p:cond>
                  </p:end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par>
                    <p:cTn id="17" fill="hold">
                      <p:stCondLst>
                        <p:cond delay="indefinite"/>
                      </p:stCondLst>
                      <p:childTnLst>
                        <p:par>
                          <p:cTn id="18" fill="hold">
                            <p:stCondLst>
                              <p:cond delay="0"/>
                            </p:stCondLst>
                            <p:childTnLst>
                              <p:par>
                                <p:cTn id="19" presetID="1" presetClass="mediacall" presetSubtype="0" fill="hold" nodeType="clickEffect">
                                  <p:stCondLst>
                                    <p:cond delay="0"/>
                                  </p:stCondLst>
                                  <p:childTnLst>
                                    <p:cmd type="call" cmd="playFrom(0.0)">
                                      <p:cBhvr>
                                        <p:cTn id="20"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a:bodyPr>
          <a:lstStyle/>
          <a:p>
            <a:r>
              <a:rPr lang="vi-VN" dirty="0">
                <a:solidFill>
                  <a:srgbClr val="002060"/>
                </a:solidFill>
                <a:latin typeface="Times New Roman" pitchFamily="18" charset="0"/>
                <a:cs typeface="Times New Roman" pitchFamily="18" charset="0"/>
              </a:rPr>
              <a:t>+/ Video nói về ngày lễ nào?Giỗ tổ Hùng vương được tổ chức vào ngày nào?</a:t>
            </a:r>
          </a:p>
          <a:p>
            <a:r>
              <a:rPr lang="vi-VN" dirty="0">
                <a:solidFill>
                  <a:srgbClr val="002060"/>
                </a:solidFill>
                <a:latin typeface="Times New Roman" pitchFamily="18" charset="0"/>
                <a:cs typeface="Times New Roman" pitchFamily="18" charset="0"/>
              </a:rPr>
              <a:t>+/Tại sao lại gọi là ngày giỗ?</a:t>
            </a:r>
          </a:p>
          <a:p>
            <a:r>
              <a:rPr lang="vi-VN" dirty="0">
                <a:solidFill>
                  <a:srgbClr val="002060"/>
                </a:solidFill>
                <a:latin typeface="Times New Roman" pitchFamily="18" charset="0"/>
                <a:cs typeface="Times New Roman" pitchFamily="18" charset="0"/>
              </a:rPr>
              <a:t>Giải thích từ “ngày giỗ” là ngày lễ kỷ niệm để tưởng nhớ về người đã mất, được tổ chức vào ngày mất hàng năm.</a:t>
            </a:r>
          </a:p>
          <a:p>
            <a:r>
              <a:rPr lang="vi-VN" dirty="0">
                <a:solidFill>
                  <a:srgbClr val="002060"/>
                </a:solidFill>
                <a:latin typeface="Times New Roman" pitchFamily="18" charset="0"/>
                <a:cs typeface="Times New Roman" pitchFamily="18" charset="0"/>
              </a:rPr>
              <a:t>+/Khi đi vào những nơi trang nghiêm như đền, chùa, nghĩa trang các con cần chú ý điều gì?</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amond(in)">
                                      <p:cBhvr>
                                        <p:cTn id="10" dur="2000"/>
                                        <p:tgtEl>
                                          <p:spTgt spid="3">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diamond(in)">
                                      <p:cBhvr>
                                        <p:cTn id="13" dur="2000"/>
                                        <p:tgtEl>
                                          <p:spTgt spid="3">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amond(in)">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lstStyle/>
          <a:p>
            <a:r>
              <a:rPr lang="vi-VN" dirty="0"/>
              <a:t>+ </a:t>
            </a:r>
            <a:r>
              <a:rPr lang="vi-VN" sz="2800" b="1" dirty="0">
                <a:solidFill>
                  <a:srgbClr val="002060"/>
                </a:solidFill>
                <a:latin typeface="Times New Roman" pitchFamily="18" charset="0"/>
                <a:cs typeface="Times New Roman" pitchFamily="18" charset="0"/>
              </a:rPr>
              <a:t>Cho trẻ xem hình ảnh các hoạt động thường tổ chức trong ngày </a:t>
            </a:r>
            <a:r>
              <a:rPr lang="vi-VN" sz="2800" b="1" dirty="0" smtClean="0">
                <a:solidFill>
                  <a:srgbClr val="002060"/>
                </a:solidFill>
                <a:latin typeface="Times New Roman" pitchFamily="18" charset="0"/>
                <a:cs typeface="Times New Roman" pitchFamily="18" charset="0"/>
              </a:rPr>
              <a:t>giỗ </a:t>
            </a:r>
            <a:r>
              <a:rPr lang="en-US" sz="2800" b="1" dirty="0" smtClean="0">
                <a:solidFill>
                  <a:srgbClr val="002060"/>
                </a:solidFill>
                <a:latin typeface="Times New Roman" pitchFamily="18" charset="0"/>
                <a:cs typeface="Times New Roman" pitchFamily="18" charset="0"/>
              </a:rPr>
              <a:t>T</a:t>
            </a:r>
            <a:r>
              <a:rPr lang="vi-VN" sz="2800" b="1" dirty="0" smtClean="0">
                <a:solidFill>
                  <a:srgbClr val="002060"/>
                </a:solidFill>
                <a:latin typeface="Times New Roman" pitchFamily="18" charset="0"/>
                <a:cs typeface="Times New Roman" pitchFamily="18" charset="0"/>
              </a:rPr>
              <a:t>ổ </a:t>
            </a:r>
            <a:r>
              <a:rPr lang="vi-VN" sz="2800" b="1" dirty="0">
                <a:solidFill>
                  <a:srgbClr val="002060"/>
                </a:solidFill>
                <a:latin typeface="Times New Roman" pitchFamily="18" charset="0"/>
                <a:cs typeface="Times New Roman" pitchFamily="18" charset="0"/>
              </a:rPr>
              <a:t>Vua </a:t>
            </a:r>
            <a:r>
              <a:rPr lang="vi-VN" sz="2800" b="1" dirty="0" smtClean="0">
                <a:solidFill>
                  <a:srgbClr val="002060"/>
                </a:solidFill>
                <a:latin typeface="Times New Roman" pitchFamily="18" charset="0"/>
                <a:cs typeface="Times New Roman" pitchFamily="18" charset="0"/>
              </a:rPr>
              <a:t>Hùng</a:t>
            </a:r>
            <a:r>
              <a:rPr lang="en-US" sz="2800" b="1" dirty="0" smtClean="0">
                <a:solidFill>
                  <a:srgbClr val="002060"/>
                </a:solidFill>
                <a:latin typeface="Times New Roman" pitchFamily="18" charset="0"/>
                <a:cs typeface="Times New Roman" pitchFamily="18" charset="0"/>
              </a:rPr>
              <a:t> :</a:t>
            </a:r>
          </a:p>
          <a:p>
            <a:pPr>
              <a:buNone/>
            </a:pPr>
            <a:endParaRPr lang="en-US" b="1" dirty="0">
              <a:solidFill>
                <a:srgbClr val="002060"/>
              </a:solidFill>
              <a:latin typeface="Times New Roman" pitchFamily="18" charset="0"/>
              <a:cs typeface="Times New Roman" pitchFamily="18" charset="0"/>
            </a:endParaRPr>
          </a:p>
        </p:txBody>
      </p:sp>
      <p:pic>
        <p:nvPicPr>
          <p:cNvPr id="4" name="Picture 3" descr="lễ rước.jpg"/>
          <p:cNvPicPr>
            <a:picLocks noChangeAspect="1"/>
          </p:cNvPicPr>
          <p:nvPr/>
        </p:nvPicPr>
        <p:blipFill>
          <a:blip r:embed="rId2"/>
          <a:stretch>
            <a:fillRect/>
          </a:stretch>
        </p:blipFill>
        <p:spPr>
          <a:xfrm>
            <a:off x="0" y="1295400"/>
            <a:ext cx="9144000" cy="5562330"/>
          </a:xfrm>
          <a:prstGeom prst="rect">
            <a:avLst/>
          </a:prstGeom>
        </p:spPr>
      </p:pic>
      <p:pic>
        <p:nvPicPr>
          <p:cNvPr id="5" name="Picture 4" descr="lễ rước kiệu.jpg"/>
          <p:cNvPicPr>
            <a:picLocks noChangeAspect="1"/>
          </p:cNvPicPr>
          <p:nvPr/>
        </p:nvPicPr>
        <p:blipFill>
          <a:blip r:embed="rId3"/>
          <a:stretch>
            <a:fillRect/>
          </a:stretch>
        </p:blipFill>
        <p:spPr>
          <a:xfrm>
            <a:off x="0" y="1295400"/>
            <a:ext cx="9144000" cy="5562600"/>
          </a:xfrm>
          <a:prstGeom prst="rect">
            <a:avLst/>
          </a:prstGeom>
        </p:spPr>
      </p:pic>
      <p:pic>
        <p:nvPicPr>
          <p:cNvPr id="6" name="Picture 5" descr="cúng bái.jpg"/>
          <p:cNvPicPr>
            <a:picLocks noChangeAspect="1"/>
          </p:cNvPicPr>
          <p:nvPr/>
        </p:nvPicPr>
        <p:blipFill>
          <a:blip r:embed="rId4"/>
          <a:stretch>
            <a:fillRect/>
          </a:stretch>
        </p:blipFill>
        <p:spPr>
          <a:xfrm>
            <a:off x="0" y="1371600"/>
            <a:ext cx="9144000" cy="5486400"/>
          </a:xfrm>
          <a:prstGeom prst="rect">
            <a:avLst/>
          </a:prstGeom>
        </p:spPr>
      </p:pic>
      <p:pic>
        <p:nvPicPr>
          <p:cNvPr id="7" name="Picture 6" descr="dâng bánh.jpg"/>
          <p:cNvPicPr>
            <a:picLocks noChangeAspect="1"/>
          </p:cNvPicPr>
          <p:nvPr/>
        </p:nvPicPr>
        <p:blipFill>
          <a:blip r:embed="rId5"/>
          <a:stretch>
            <a:fillRect/>
          </a:stretch>
        </p:blipFill>
        <p:spPr>
          <a:xfrm>
            <a:off x="0" y="1295400"/>
            <a:ext cx="9144000" cy="5562600"/>
          </a:xfrm>
          <a:prstGeom prst="rect">
            <a:avLst/>
          </a:prstGeom>
        </p:spPr>
      </p:pic>
      <p:pic>
        <p:nvPicPr>
          <p:cNvPr id="8" name="Picture 7" descr="đi cà kheo.jpg"/>
          <p:cNvPicPr>
            <a:picLocks noChangeAspect="1"/>
          </p:cNvPicPr>
          <p:nvPr/>
        </p:nvPicPr>
        <p:blipFill>
          <a:blip r:embed="rId6"/>
          <a:stretch>
            <a:fillRect/>
          </a:stretch>
        </p:blipFill>
        <p:spPr>
          <a:xfrm>
            <a:off x="0" y="1295400"/>
            <a:ext cx="9144000" cy="5562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amond(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edg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lide(fromBottom)">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5821363"/>
          </a:xfrm>
        </p:spPr>
        <p:txBody>
          <a:bodyPr/>
          <a:lstStyle/>
          <a:p>
            <a:r>
              <a:rPr lang="vi-VN" dirty="0">
                <a:solidFill>
                  <a:srgbClr val="002060"/>
                </a:solidFill>
                <a:latin typeface="Times New Roman" pitchFamily="18" charset="0"/>
                <a:cs typeface="Times New Roman" pitchFamily="18" charset="0"/>
              </a:rPr>
              <a:t>+/ Trong lễ hội Đền Hùng mọi người thường tổ chức các hoạt động gì?</a:t>
            </a:r>
          </a:p>
          <a:p>
            <a:r>
              <a:rPr lang="vi-VN" dirty="0">
                <a:solidFill>
                  <a:srgbClr val="002060"/>
                </a:solidFill>
                <a:latin typeface="Times New Roman" pitchFamily="18" charset="0"/>
                <a:cs typeface="Times New Roman" pitchFamily="18" charset="0"/>
              </a:rPr>
              <a:t>+/18 vị Vua Hùng đã có công dựng nước. Vậy để nhớ ơn các vị Vua Hùng, mỗi người chúng ta cần phải làm gì?</a:t>
            </a:r>
          </a:p>
          <a:p>
            <a:r>
              <a:rPr lang="vi-VN" dirty="0">
                <a:solidFill>
                  <a:srgbClr val="002060"/>
                </a:solidFill>
                <a:latin typeface="Times New Roman" pitchFamily="18" charset="0"/>
                <a:cs typeface="Times New Roman" pitchFamily="18" charset="0"/>
              </a:rPr>
              <a:t>=&gt;Giáo dục: Chúng ta phải biết ơn các vị Vua </a:t>
            </a:r>
            <a:r>
              <a:rPr lang="vi-VN" dirty="0" smtClean="0">
                <a:solidFill>
                  <a:srgbClr val="002060"/>
                </a:solidFill>
                <a:latin typeface="Times New Roman" pitchFamily="18" charset="0"/>
                <a:cs typeface="Times New Roman" pitchFamily="18" charset="0"/>
              </a:rPr>
              <a:t>Hùng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đã</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có</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công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dựng</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nước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và</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các</a:t>
            </a:r>
            <a:r>
              <a:rPr lang="en-US" dirty="0" smtClean="0">
                <a:solidFill>
                  <a:srgbClr val="002060"/>
                </a:solidFill>
                <a:latin typeface="Times New Roman" pitchFamily="18" charset="0"/>
                <a:cs typeface="Times New Roman" pitchFamily="18" charset="0"/>
              </a:rPr>
              <a:t> con </a:t>
            </a:r>
            <a:r>
              <a:rPr lang="en-US" dirty="0" err="1" smtClean="0">
                <a:solidFill>
                  <a:srgbClr val="002060"/>
                </a:solidFill>
                <a:latin typeface="Times New Roman" pitchFamily="18" charset="0"/>
                <a:cs typeface="Times New Roman" pitchFamily="18" charset="0"/>
              </a:rPr>
              <a:t>học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thật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giỏi</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để</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sau</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này</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lớp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lên</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sẽ</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giúp</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ích</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cho</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đất</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nước</a:t>
            </a:r>
            <a:r>
              <a:rPr lang="en-US" dirty="0" smtClean="0">
                <a:solidFill>
                  <a:srgbClr val="002060"/>
                </a:solidFill>
                <a:latin typeface="Times New Roman" pitchFamily="18" charset="0"/>
                <a:cs typeface="Times New Roman" pitchFamily="18" charset="0"/>
              </a:rPr>
              <a:t> </a:t>
            </a:r>
            <a:r>
              <a:rPr lang="en-US" dirty="0" err="1" smtClean="0">
                <a:solidFill>
                  <a:srgbClr val="002060"/>
                </a:solidFill>
                <a:latin typeface="Times New Roman" pitchFamily="18" charset="0"/>
                <a:cs typeface="Times New Roman" pitchFamily="18" charset="0"/>
              </a:rPr>
              <a:t>nhé</a:t>
            </a:r>
            <a:r>
              <a:rPr lang="en-US" dirty="0" smtClean="0">
                <a:solidFill>
                  <a:srgbClr val="002060"/>
                </a:solidFill>
                <a:latin typeface="Times New Roman" pitchFamily="18" charset="0"/>
                <a:cs typeface="Times New Roman" pitchFamily="18" charset="0"/>
              </a:rPr>
              <a:t> ! </a:t>
            </a:r>
            <a:endParaRPr lang="vi-VN" dirty="0">
              <a:solidFill>
                <a:srgbClr val="002060"/>
              </a:solidFill>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edge">
                                      <p:cBhvr>
                                        <p:cTn id="10" dur="2000"/>
                                        <p:tgtEl>
                                          <p:spTgt spid="3">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edge">
                                      <p:cBhvr>
                                        <p:cTn id="13"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solidFill>
                  <a:srgbClr val="7030A0"/>
                </a:solidFill>
                <a:latin typeface="Times New Roman" pitchFamily="18" charset="0"/>
                <a:cs typeface="Times New Roman" pitchFamily="18" charset="0"/>
              </a:rPr>
              <a:t>Trò</a:t>
            </a:r>
            <a:r>
              <a:rPr lang="en-US" b="1" dirty="0" smtClean="0">
                <a:solidFill>
                  <a:srgbClr val="7030A0"/>
                </a:solidFill>
                <a:latin typeface="Times New Roman" pitchFamily="18" charset="0"/>
                <a:cs typeface="Times New Roman" pitchFamily="18" charset="0"/>
              </a:rPr>
              <a:t> </a:t>
            </a:r>
            <a:r>
              <a:rPr lang="en-US" b="1" dirty="0" err="1" smtClean="0">
                <a:solidFill>
                  <a:srgbClr val="7030A0"/>
                </a:solidFill>
                <a:latin typeface="Times New Roman" pitchFamily="18" charset="0"/>
                <a:cs typeface="Times New Roman" pitchFamily="18" charset="0"/>
              </a:rPr>
              <a:t>chơi</a:t>
            </a:r>
            <a:r>
              <a:rPr lang="en-US" b="1" dirty="0" smtClean="0">
                <a:solidFill>
                  <a:srgbClr val="7030A0"/>
                </a:solidFill>
                <a:latin typeface="Times New Roman" pitchFamily="18" charset="0"/>
                <a:cs typeface="Times New Roman" pitchFamily="18" charset="0"/>
              </a:rPr>
              <a:t> </a:t>
            </a:r>
            <a:endParaRPr lang="en-US" b="1" dirty="0">
              <a:solidFill>
                <a:srgbClr val="7030A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r>
              <a:rPr lang="vi-VN" dirty="0">
                <a:solidFill>
                  <a:srgbClr val="002060"/>
                </a:solidFill>
                <a:latin typeface="Times New Roman" pitchFamily="18" charset="0"/>
                <a:cs typeface="Times New Roman" pitchFamily="18" charset="0"/>
              </a:rPr>
              <a:t>*TC: Chọi gà</a:t>
            </a:r>
          </a:p>
          <a:p>
            <a:r>
              <a:rPr lang="vi-VN" dirty="0">
                <a:solidFill>
                  <a:srgbClr val="002060"/>
                </a:solidFill>
                <a:latin typeface="Times New Roman" pitchFamily="18" charset="0"/>
                <a:cs typeface="Times New Roman" pitchFamily="18" charset="0"/>
              </a:rPr>
              <a:t>+ Cách chơi: Chơi theo từng cặp. Cầm tay nhau, đứng một chân theo tư thế nhảy lò cò. Hai người chạm đầu gối chân co lên vào nhau, ai thả chân xuống trước hoặc ngã sẽ thua cuộc.</a:t>
            </a:r>
          </a:p>
          <a:p>
            <a:r>
              <a:rPr lang="vi-VN" dirty="0">
                <a:solidFill>
                  <a:srgbClr val="002060"/>
                </a:solidFill>
                <a:latin typeface="Times New Roman" pitchFamily="18" charset="0"/>
                <a:cs typeface="Times New Roman" pitchFamily="18" charset="0"/>
              </a:rPr>
              <a:t>+ Luật chơi: không được dùng tay đẩy nhau</a:t>
            </a:r>
          </a:p>
          <a:p>
            <a:endParaRPr lang="en-US" dirty="0"/>
          </a:p>
        </p:txBody>
      </p:sp>
      <p:pic>
        <p:nvPicPr>
          <p:cNvPr id="4" name="Noi-Trong-Len-Ban-Oi-Various-Artists.mp3">
            <a:hlinkClick r:id="" action="ppaction://media"/>
          </p:cNvPr>
          <p:cNvPicPr>
            <a:picLocks noRot="1" noChangeAspect="1"/>
          </p:cNvPicPr>
          <p:nvPr>
            <a:audioFile r:link="rId1"/>
          </p:nvPr>
        </p:nvPicPr>
        <p:blipFill>
          <a:blip r:embed="rId4"/>
          <a:stretch>
            <a:fillRect/>
          </a:stretch>
        </p:blipFill>
        <p:spPr>
          <a:xfrm>
            <a:off x="8305800" y="59436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785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367</Words>
  <Application>Microsoft Office PowerPoint</Application>
  <PresentationFormat>On-screen Show (4:3)</PresentationFormat>
  <Paragraphs>41</Paragraphs>
  <Slides>10</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Times New Roman</vt:lpstr>
      <vt:lpstr>Office Theme</vt:lpstr>
      <vt:lpstr>KHÁM PHÁ XÃ HỘI</vt:lpstr>
      <vt:lpstr>I.MỤC ĐÍCH – YÊU CẦU </vt:lpstr>
      <vt:lpstr>II.CHUẨN BỊ </vt:lpstr>
      <vt:lpstr>III TIẾN HÀNH </vt:lpstr>
      <vt:lpstr>PowerPoint Presentation</vt:lpstr>
      <vt:lpstr>PowerPoint Presentation</vt:lpstr>
      <vt:lpstr>PowerPoint Presentation</vt:lpstr>
      <vt:lpstr>PowerPoint Presentation</vt:lpstr>
      <vt:lpstr>Trò chơi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KHÁM PHÁ XÃ HỘI</dc:title>
  <dc:creator>Welcome</dc:creator>
  <cp:lastModifiedBy>Microsoft account</cp:lastModifiedBy>
  <cp:revision>6</cp:revision>
  <dcterms:created xsi:type="dcterms:W3CDTF">2021-05-06T04:35:40Z</dcterms:created>
  <dcterms:modified xsi:type="dcterms:W3CDTF">2022-06-10T15:04:59Z</dcterms:modified>
</cp:coreProperties>
</file>