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9" r:id="rId3"/>
    <p:sldId id="268" r:id="rId4"/>
    <p:sldId id="260" r:id="rId5"/>
    <p:sldId id="261" r:id="rId6"/>
    <p:sldId id="262" r:id="rId7"/>
    <p:sldId id="271" r:id="rId8"/>
    <p:sldId id="272" r:id="rId9"/>
    <p:sldId id="273" r:id="rId10"/>
    <p:sldId id="263" r:id="rId11"/>
    <p:sldId id="274" r:id="rId12"/>
    <p:sldId id="264" r:id="rId13"/>
    <p:sldId id="270" r:id="rId14"/>
    <p:sldId id="265"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4" autoAdjust="0"/>
  </p:normalViewPr>
  <p:slideViewPr>
    <p:cSldViewPr>
      <p:cViewPr varScale="1">
        <p:scale>
          <a:sx n="70" d="100"/>
          <a:sy n="70" d="100"/>
        </p:scale>
        <p:origin x="102" y="72"/>
      </p:cViewPr>
      <p:guideLst>
        <p:guide orient="horz" pos="2160"/>
        <p:guide pos="2880"/>
      </p:guideLst>
    </p:cSldViewPr>
  </p:slideViewPr>
  <p:outlineViewPr>
    <p:cViewPr>
      <p:scale>
        <a:sx n="33" d="100"/>
        <a:sy n="33" d="100"/>
      </p:scale>
      <p:origin x="0" y="86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AF8504-91D6-4FBA-8074-57A126FFBE4B}" type="datetimeFigureOut">
              <a:rPr lang="en-US" smtClean="0"/>
              <a:pPr/>
              <a:t>9/6/2022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AF8504-91D6-4FBA-8074-57A126FFBE4B}" type="datetimeFigureOut">
              <a:rPr lang="en-US" smtClean="0"/>
              <a:pPr/>
              <a:t>9/6/2022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AF8504-91D6-4FBA-8074-57A126FFBE4B}" type="datetimeFigureOut">
              <a:rPr lang="en-US" smtClean="0"/>
              <a:pPr/>
              <a:t>9/6/2022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AF8504-91D6-4FBA-8074-57A126FFBE4B}" type="datetimeFigureOut">
              <a:rPr lang="en-US" smtClean="0"/>
              <a:pPr/>
              <a:t>9/6/2022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AF8504-91D6-4FBA-8074-57A126FFBE4B}" type="datetimeFigureOut">
              <a:rPr lang="en-US" smtClean="0"/>
              <a:pPr/>
              <a:t>9/6/2022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AF8504-91D6-4FBA-8074-57A126FFBE4B}" type="datetimeFigureOut">
              <a:rPr lang="en-US" smtClean="0"/>
              <a:pPr/>
              <a:t>9/6/2022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AF8504-91D6-4FBA-8074-57A126FFBE4B}" type="datetimeFigureOut">
              <a:rPr lang="en-US" smtClean="0"/>
              <a:pPr/>
              <a:t>9/6/2022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AF8504-91D6-4FBA-8074-57A126FFBE4B}" type="datetimeFigureOut">
              <a:rPr lang="en-US" smtClean="0"/>
              <a:pPr/>
              <a:t>9/6/2022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AF8504-91D6-4FBA-8074-57A126FFBE4B}" type="datetimeFigureOut">
              <a:rPr lang="en-US" smtClean="0"/>
              <a:pPr/>
              <a:t>9/6/2022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AF8504-91D6-4FBA-8074-57A126FFBE4B}" type="datetimeFigureOut">
              <a:rPr lang="en-US" smtClean="0"/>
              <a:pPr/>
              <a:t>9/6/2022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AF8504-91D6-4FBA-8074-57A126FFBE4B}" type="datetimeFigureOut">
              <a:rPr lang="en-US" smtClean="0"/>
              <a:pPr/>
              <a:t>9/6/2022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AF8504-91D6-4FBA-8074-57A126FFBE4B}" type="datetimeFigureOut">
              <a:rPr lang="en-US" smtClean="0"/>
              <a:pPr/>
              <a:t>9/6/2022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69A644-6D88-4897-A087-74EAB0B94FB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13.pn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13.png"/><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13.pn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audio" Target="file:///C:\Users\Welcome\Documents\CungMuaHatMungXuanBeatCut-VA-4750932.mp3" TargetMode="Externa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Users\Admin\Desktop\New%20folder\GDAN%20Ng&#224;y%20vui%2083\GDAN%20Ng&#224;y%20vui%2083\nhac\Nh&#7841;c%20Thi&#7871;u%20Nhi%20-%20Ng&#224;y%20Vui%20M&#7891;ng%208-3.mp3" TargetMode="External"/><Relationship Id="rId1" Type="http://schemas.microsoft.com/office/2007/relationships/media" Target="file:///C:\Users\Admin\Desktop\New%20folder\GDAN%20Ng&#224;y%20vui%2083\GDAN%20Ng&#224;y%20vui%2083\nhac\Nh&#7841;c%20Thi&#7871;u%20Nhi%20-%20Ng&#224;y%20Vui%20M&#7891;ng%208-3.mp3" TargetMode="External"/><Relationship Id="rId5" Type="http://schemas.openxmlformats.org/officeDocument/2006/relationships/image" Target="../media/image10.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3.png"/><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3.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083" name="WordArt 11"/>
          <p:cNvSpPr>
            <a:spLocks noChangeArrowheads="1" noChangeShapeType="1" noTextEdit="1"/>
          </p:cNvSpPr>
          <p:nvPr/>
        </p:nvSpPr>
        <p:spPr bwMode="auto">
          <a:xfrm>
            <a:off x="838200" y="1752600"/>
            <a:ext cx="7019925" cy="838200"/>
          </a:xfrm>
          <a:prstGeom prst="rect">
            <a:avLst/>
          </a:prstGeom>
        </p:spPr>
        <p:txBody>
          <a:bodyPr wrap="none" fromWordArt="1">
            <a:prstTxWarp prst="textPlain">
              <a:avLst>
                <a:gd name="adj" fmla="val 50000"/>
              </a:avLst>
            </a:prstTxWarp>
          </a:bodyPr>
          <a:lstStyle/>
          <a:p>
            <a:pPr algn="ctr"/>
            <a:endPar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VnTimeH"/>
            </a:endParaRPr>
          </a:p>
        </p:txBody>
      </p:sp>
      <p:sp>
        <p:nvSpPr>
          <p:cNvPr id="3084" name="WordArt 12"/>
          <p:cNvSpPr>
            <a:spLocks noChangeArrowheads="1" noChangeShapeType="1" noTextEdit="1"/>
          </p:cNvSpPr>
          <p:nvPr/>
        </p:nvSpPr>
        <p:spPr bwMode="auto">
          <a:xfrm>
            <a:off x="457200" y="2895600"/>
            <a:ext cx="1676400" cy="457200"/>
          </a:xfrm>
          <a:prstGeom prst="rect">
            <a:avLst/>
          </a:prstGeom>
        </p:spPr>
        <p:txBody>
          <a:bodyPr wrap="none" fromWordArt="1">
            <a:prstTxWarp prst="textDoubleWave1">
              <a:avLst>
                <a:gd name="adj1" fmla="val 6500"/>
                <a:gd name="adj2" fmla="val 0"/>
              </a:avLst>
            </a:prstTxWarp>
          </a:bodyPr>
          <a:lstStyle/>
          <a:p>
            <a:pPr algn="ctr"/>
            <a:endParaRPr lang="en-US" sz="3600" kern="10" spc="-360" dirty="0">
              <a:ln w="12700">
                <a:solidFill>
                  <a:srgbClr val="000099"/>
                </a:solidFill>
                <a:round/>
                <a:headEnd/>
                <a:tailEnd/>
              </a:ln>
              <a:solidFill>
                <a:srgbClr val="33CCFF"/>
              </a:solidFill>
              <a:effectLst>
                <a:outerShdw dist="125724" dir="18900000" algn="ctr" rotWithShape="0">
                  <a:srgbClr val="000099"/>
                </a:outerShdw>
              </a:effectLst>
              <a:latin typeface=".VnTimeH"/>
            </a:endParaRPr>
          </a:p>
        </p:txBody>
      </p:sp>
      <p:sp>
        <p:nvSpPr>
          <p:cNvPr id="3085" name="WordArt 13" descr="Paper bag"/>
          <p:cNvSpPr>
            <a:spLocks noChangeArrowheads="1" noChangeShapeType="1" noTextEdit="1"/>
          </p:cNvSpPr>
          <p:nvPr/>
        </p:nvSpPr>
        <p:spPr bwMode="auto">
          <a:xfrm>
            <a:off x="2438400" y="2895600"/>
            <a:ext cx="5753100" cy="381000"/>
          </a:xfrm>
          <a:prstGeom prst="rect">
            <a:avLst/>
          </a:prstGeom>
        </p:spPr>
        <p:txBody>
          <a:bodyPr wrap="none" fromWordArt="1">
            <a:prstTxWarp prst="textPlain">
              <a:avLst>
                <a:gd name="adj" fmla="val 50000"/>
              </a:avLst>
            </a:prstTxWarp>
          </a:bodyPr>
          <a:lstStyle/>
          <a:p>
            <a:pPr algn="ctr"/>
            <a:endParaRPr lang="pt-BR" sz="3600" kern="10" dirty="0" smtClean="0">
              <a:ln w="9525">
                <a:solidFill>
                  <a:srgbClr val="008000"/>
                </a:solidFill>
                <a:round/>
                <a:headEnd/>
                <a:tailEnd/>
              </a:ln>
              <a:blipFill dpi="0" rotWithShape="0">
                <a:blip r:embed="rId3"/>
                <a:srcRect/>
                <a:tile tx="0" ty="0" sx="100000" sy="100000" flip="none" algn="tl"/>
              </a:blipFill>
              <a:effectLst>
                <a:outerShdw dist="563972" dir="14049741" sx="125000" sy="125000" algn="tl" rotWithShape="0">
                  <a:srgbClr val="C7DFD3">
                    <a:alpha val="80000"/>
                  </a:srgbClr>
                </a:outerShdw>
              </a:effectLst>
              <a:latin typeface="Times New Roman" pitchFamily="18" charset="0"/>
            </a:endParaRPr>
          </a:p>
        </p:txBody>
      </p:sp>
      <p:sp>
        <p:nvSpPr>
          <p:cNvPr id="3086" name="WordArt 14"/>
          <p:cNvSpPr>
            <a:spLocks noChangeArrowheads="1" noChangeShapeType="1" noTextEdit="1"/>
          </p:cNvSpPr>
          <p:nvPr/>
        </p:nvSpPr>
        <p:spPr bwMode="auto">
          <a:xfrm>
            <a:off x="304800" y="3733800"/>
            <a:ext cx="1828800" cy="457200"/>
          </a:xfrm>
          <a:prstGeom prst="rect">
            <a:avLst/>
          </a:prstGeom>
        </p:spPr>
        <p:txBody>
          <a:bodyPr wrap="none" fromWordArt="1">
            <a:prstTxWarp prst="textPlain">
              <a:avLst>
                <a:gd name="adj" fmla="val 50000"/>
              </a:avLst>
            </a:prstTxWarp>
          </a:bodyPr>
          <a:lstStyle/>
          <a:p>
            <a:pPr algn="ctr"/>
            <a:endPar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VnTime"/>
            </a:endParaRPr>
          </a:p>
        </p:txBody>
      </p:sp>
      <p:sp>
        <p:nvSpPr>
          <p:cNvPr id="3087" name="WordArt 15"/>
          <p:cNvSpPr>
            <a:spLocks noChangeArrowheads="1" noChangeShapeType="1" noTextEdit="1"/>
          </p:cNvSpPr>
          <p:nvPr/>
        </p:nvSpPr>
        <p:spPr bwMode="auto">
          <a:xfrm>
            <a:off x="609600" y="4572000"/>
            <a:ext cx="7924800" cy="457200"/>
          </a:xfrm>
          <a:prstGeom prst="rect">
            <a:avLst/>
          </a:prstGeom>
        </p:spPr>
        <p:txBody>
          <a:bodyPr wrap="none" fromWordArt="1">
            <a:prstTxWarp prst="textPlain">
              <a:avLst>
                <a:gd name="adj" fmla="val 50000"/>
              </a:avLst>
            </a:prstTxWarp>
          </a:bodyPr>
          <a:lstStyle/>
          <a:p>
            <a:pPr algn="ctr"/>
            <a:endPar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VnTimeH"/>
            </a:endParaRPr>
          </a:p>
        </p:txBody>
      </p:sp>
      <p:sp>
        <p:nvSpPr>
          <p:cNvPr id="3088" name="WordArt 16"/>
          <p:cNvSpPr>
            <a:spLocks noChangeArrowheads="1" noChangeShapeType="1" noTextEdit="1"/>
          </p:cNvSpPr>
          <p:nvPr/>
        </p:nvSpPr>
        <p:spPr bwMode="auto">
          <a:xfrm>
            <a:off x="2438400" y="3581400"/>
            <a:ext cx="6324600" cy="685800"/>
          </a:xfrm>
          <a:prstGeom prst="rect">
            <a:avLst/>
          </a:prstGeom>
        </p:spPr>
        <p:txBody>
          <a:bodyPr wrap="none" fromWordArt="1">
            <a:prstTxWarp prst="textPlain">
              <a:avLst>
                <a:gd name="adj" fmla="val 49375"/>
              </a:avLst>
            </a:prstTxWarp>
          </a:bodyPr>
          <a:lstStyle/>
          <a:p>
            <a:pPr algn="ctr"/>
            <a:endPar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Times New Roman" pitchFamily="18" charset="0"/>
              <a:cs typeface="Times New Roman" pitchFamily="18" charset="0"/>
            </a:endParaRPr>
          </a:p>
        </p:txBody>
      </p:sp>
      <p:sp>
        <p:nvSpPr>
          <p:cNvPr id="18" name="Title 1"/>
          <p:cNvSpPr>
            <a:spLocks noGrp="1"/>
          </p:cNvSpPr>
          <p:nvPr>
            <p:ph type="title"/>
          </p:nvPr>
        </p:nvSpPr>
        <p:spPr>
          <a:xfrm>
            <a:off x="1676400" y="76200"/>
            <a:ext cx="5943600" cy="762000"/>
          </a:xfrm>
        </p:spPr>
        <p:txBody>
          <a:bodyPr>
            <a:normAutofit fontScale="90000"/>
          </a:bodyPr>
          <a:lstStyle/>
          <a:p>
            <a:r>
              <a:rPr lang="en-US" sz="2000" b="1" dirty="0" smtClean="0">
                <a:solidFill>
                  <a:srgbClr val="0070C0"/>
                </a:solidFill>
                <a:latin typeface="Times New Roman" pitchFamily="18" charset="0"/>
                <a:cs typeface="Times New Roman" pitchFamily="18" charset="0"/>
              </a:rPr>
              <a:t>PHÒNG GIÁO DỤC VÀ ĐÀO TAO QUẬN LONG BIÊN </a:t>
            </a:r>
            <a:br>
              <a:rPr lang="en-US" sz="2000" b="1" dirty="0" smtClean="0">
                <a:solidFill>
                  <a:srgbClr val="0070C0"/>
                </a:solidFill>
                <a:latin typeface="Times New Roman" pitchFamily="18" charset="0"/>
                <a:cs typeface="Times New Roman" pitchFamily="18" charset="0"/>
              </a:rPr>
            </a:br>
            <a:r>
              <a:rPr lang="en-US" sz="2000" b="1" dirty="0" smtClean="0">
                <a:solidFill>
                  <a:srgbClr val="0070C0"/>
                </a:solidFill>
                <a:latin typeface="Times New Roman" pitchFamily="18" charset="0"/>
                <a:cs typeface="Times New Roman" pitchFamily="18" charset="0"/>
              </a:rPr>
              <a:t>TRƯỜNG MẦM NON GIA THƯỢNG</a:t>
            </a:r>
            <a:endParaRPr lang="en-US" sz="2000" b="1" dirty="0">
              <a:solidFill>
                <a:srgbClr val="0070C0"/>
              </a:solidFill>
              <a:latin typeface="Times New Roman" pitchFamily="18" charset="0"/>
              <a:cs typeface="Times New Roman" pitchFamily="18" charset="0"/>
            </a:endParaRPr>
          </a:p>
        </p:txBody>
      </p:sp>
      <p:pic>
        <p:nvPicPr>
          <p:cNvPr id="19" name="Picture 18" descr="LOGO MNGT.jpg"/>
          <p:cNvPicPr>
            <a:picLocks noChangeAspect="1"/>
          </p:cNvPicPr>
          <p:nvPr/>
        </p:nvPicPr>
        <p:blipFill>
          <a:blip r:embed="rId4" cstate="print">
            <a:clrChange>
              <a:clrFrom>
                <a:srgbClr val="FFFFFF"/>
              </a:clrFrom>
              <a:clrTo>
                <a:srgbClr val="FFFFFF">
                  <a:alpha val="0"/>
                </a:srgbClr>
              </a:clrTo>
            </a:clrChange>
          </a:blip>
          <a:stretch>
            <a:fillRect/>
          </a:stretch>
        </p:blipFill>
        <p:spPr>
          <a:xfrm>
            <a:off x="3886200" y="914400"/>
            <a:ext cx="1524000" cy="1524000"/>
          </a:xfrm>
          <a:prstGeom prst="rect">
            <a:avLst/>
          </a:prstGeom>
        </p:spPr>
      </p:pic>
      <p:sp>
        <p:nvSpPr>
          <p:cNvPr id="20" name="TextBox 19"/>
          <p:cNvSpPr txBox="1"/>
          <p:nvPr/>
        </p:nvSpPr>
        <p:spPr>
          <a:xfrm>
            <a:off x="1752600" y="2667000"/>
            <a:ext cx="5867400" cy="646331"/>
          </a:xfrm>
          <a:prstGeom prst="rect">
            <a:avLst/>
          </a:prstGeom>
          <a:noFill/>
        </p:spPr>
        <p:txBody>
          <a:bodyPr wrap="square" rtlCol="0">
            <a:spAutoFit/>
          </a:bodyPr>
          <a:lstStyle/>
          <a:p>
            <a:r>
              <a:rPr lang="en-US" sz="36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PHÁT TRIỂN THẨM MỸ</a:t>
            </a:r>
          </a:p>
        </p:txBody>
      </p:sp>
      <p:sp>
        <p:nvSpPr>
          <p:cNvPr id="21" name="TextBox 20"/>
          <p:cNvSpPr txBox="1"/>
          <p:nvPr/>
        </p:nvSpPr>
        <p:spPr>
          <a:xfrm>
            <a:off x="228600" y="3581400"/>
            <a:ext cx="8763000" cy="3847207"/>
          </a:xfrm>
          <a:prstGeom prst="rect">
            <a:avLst/>
          </a:prstGeom>
          <a:noFill/>
        </p:spPr>
        <p:txBody>
          <a:bodyPr wrap="square" rtlCol="0">
            <a:spAutoFit/>
          </a:bodyPr>
          <a:lstStyle/>
          <a:p>
            <a:pPr algn="just"/>
            <a:r>
              <a:rPr lang="en-US" sz="2000" dirty="0" smtClean="0">
                <a:solidFill>
                  <a:schemeClr val="tx1">
                    <a:lumMod val="95000"/>
                    <a:lumOff val="5000"/>
                  </a:schemeClr>
                </a:solidFill>
                <a:latin typeface="Times New Roman" pitchFamily="18" charset="0"/>
                <a:cs typeface="Times New Roman" pitchFamily="18" charset="0"/>
              </a:rPr>
              <a:t>                </a:t>
            </a:r>
            <a:r>
              <a:rPr lang="en-US" sz="2400" dirty="0" smtClean="0">
                <a:solidFill>
                  <a:srgbClr val="002060"/>
                </a:solidFill>
                <a:latin typeface="Times New Roman" pitchFamily="18" charset="0"/>
                <a:cs typeface="Times New Roman" pitchFamily="18" charset="0"/>
              </a:rPr>
              <a:t>CHỦ ĐỀ : NGÀY HỘI 8/3</a:t>
            </a:r>
          </a:p>
          <a:p>
            <a:pPr algn="just"/>
            <a:r>
              <a:rPr lang="en-US" sz="2400" dirty="0" smtClean="0">
                <a:solidFill>
                  <a:srgbClr val="002060"/>
                </a:solidFill>
                <a:latin typeface="Times New Roman" pitchFamily="18" charset="0"/>
                <a:cs typeface="Times New Roman" pitchFamily="18" charset="0"/>
              </a:rPr>
              <a:t>                ĐỀ TÀI:  </a:t>
            </a:r>
            <a:r>
              <a:rPr lang="en-US" sz="2400" dirty="0" err="1" smtClean="0">
                <a:solidFill>
                  <a:srgbClr val="002060"/>
                </a:solidFill>
                <a:latin typeface="Times New Roman" pitchFamily="18" charset="0"/>
                <a:cs typeface="Times New Roman" pitchFamily="18" charset="0"/>
              </a:rPr>
              <a:t>Hát</a:t>
            </a:r>
            <a:r>
              <a:rPr lang="en-US" sz="2400" dirty="0" smtClean="0">
                <a:solidFill>
                  <a:srgbClr val="002060"/>
                </a:solidFill>
                <a:latin typeface="Times New Roman" pitchFamily="18" charset="0"/>
                <a:cs typeface="Times New Roman" pitchFamily="18" charset="0"/>
              </a:rPr>
              <a:t> : </a:t>
            </a:r>
            <a:r>
              <a:rPr lang="en-US" sz="2400" dirty="0" err="1" smtClean="0">
                <a:solidFill>
                  <a:srgbClr val="002060"/>
                </a:solidFill>
                <a:latin typeface="Times New Roman" pitchFamily="18" charset="0"/>
                <a:cs typeface="Times New Roman" pitchFamily="18" charset="0"/>
              </a:rPr>
              <a:t>Ngày</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vui</a:t>
            </a:r>
            <a:r>
              <a:rPr lang="en-US" sz="2400" dirty="0" smtClean="0">
                <a:solidFill>
                  <a:srgbClr val="002060"/>
                </a:solidFill>
                <a:latin typeface="Times New Roman" pitchFamily="18" charset="0"/>
                <a:cs typeface="Times New Roman" pitchFamily="18" charset="0"/>
              </a:rPr>
              <a:t> 8/3</a:t>
            </a:r>
          </a:p>
          <a:p>
            <a:pPr algn="just"/>
            <a:r>
              <a:rPr lang="en-US" sz="2400" dirty="0" smtClean="0">
                <a:solidFill>
                  <a:srgbClr val="002060"/>
                </a:solidFill>
                <a:latin typeface="Times New Roman" pitchFamily="18" charset="0"/>
                <a:cs typeface="Times New Roman" pitchFamily="18" charset="0"/>
              </a:rPr>
              <a:t>                                NH: </a:t>
            </a:r>
            <a:r>
              <a:rPr lang="en-US" sz="2400" dirty="0" err="1" smtClean="0">
                <a:solidFill>
                  <a:srgbClr val="002060"/>
                </a:solidFill>
                <a:latin typeface="Times New Roman" pitchFamily="18" charset="0"/>
                <a:cs typeface="Times New Roman" pitchFamily="18" charset="0"/>
              </a:rPr>
              <a:t>Bông</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hoa</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tặng</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cô</a:t>
            </a:r>
            <a:endParaRPr lang="en-US" sz="2400" dirty="0" smtClean="0">
              <a:solidFill>
                <a:srgbClr val="002060"/>
              </a:solidFill>
              <a:latin typeface="Times New Roman" pitchFamily="18" charset="0"/>
              <a:cs typeface="Times New Roman" pitchFamily="18" charset="0"/>
            </a:endParaRPr>
          </a:p>
          <a:p>
            <a:pPr algn="just"/>
            <a:r>
              <a:rPr lang="en-US" sz="2400" dirty="0">
                <a:solidFill>
                  <a:srgbClr val="002060"/>
                </a:solidFill>
                <a:latin typeface="Times New Roman" pitchFamily="18" charset="0"/>
                <a:cs typeface="Times New Roman" pitchFamily="18" charset="0"/>
              </a:rPr>
              <a:t> </a:t>
            </a:r>
            <a:r>
              <a:rPr lang="en-US" sz="2400" dirty="0" smtClean="0">
                <a:solidFill>
                  <a:srgbClr val="002060"/>
                </a:solidFill>
                <a:latin typeface="Times New Roman" pitchFamily="18" charset="0"/>
                <a:cs typeface="Times New Roman" pitchFamily="18" charset="0"/>
              </a:rPr>
              <a:t>                               TC: </a:t>
            </a:r>
            <a:r>
              <a:rPr lang="en-US" sz="2400" dirty="0" err="1" smtClean="0">
                <a:solidFill>
                  <a:srgbClr val="002060"/>
                </a:solidFill>
                <a:latin typeface="Times New Roman" pitchFamily="18" charset="0"/>
                <a:cs typeface="Times New Roman" pitchFamily="18" charset="0"/>
              </a:rPr>
              <a:t>Những</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bông</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hoa</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nở</a:t>
            </a:r>
            <a:endParaRPr lang="en-US" sz="2400" dirty="0" smtClean="0">
              <a:solidFill>
                <a:srgbClr val="002060"/>
              </a:solidFill>
              <a:latin typeface="Times New Roman" pitchFamily="18" charset="0"/>
              <a:cs typeface="Times New Roman" pitchFamily="18" charset="0"/>
            </a:endParaRPr>
          </a:p>
          <a:p>
            <a:pPr algn="just"/>
            <a:r>
              <a:rPr lang="en-US" sz="2400" dirty="0" smtClean="0">
                <a:solidFill>
                  <a:srgbClr val="002060"/>
                </a:solidFill>
                <a:latin typeface="Times New Roman" pitchFamily="18" charset="0"/>
                <a:cs typeface="Times New Roman" pitchFamily="18" charset="0"/>
              </a:rPr>
              <a:t>                LỨA TUỔI: 5 - 6 </a:t>
            </a:r>
            <a:r>
              <a:rPr lang="en-US" sz="2400" dirty="0" err="1" smtClean="0">
                <a:solidFill>
                  <a:srgbClr val="002060"/>
                </a:solidFill>
                <a:latin typeface="Times New Roman" pitchFamily="18" charset="0"/>
                <a:cs typeface="Times New Roman" pitchFamily="18" charset="0"/>
              </a:rPr>
              <a:t>Tuổi</a:t>
            </a:r>
            <a:endParaRPr lang="en-US" sz="2400" dirty="0" smtClean="0">
              <a:solidFill>
                <a:srgbClr val="002060"/>
              </a:solidFill>
              <a:latin typeface="Times New Roman" pitchFamily="18" charset="0"/>
              <a:cs typeface="Times New Roman" pitchFamily="18" charset="0"/>
            </a:endParaRPr>
          </a:p>
          <a:p>
            <a:pPr algn="just"/>
            <a:r>
              <a:rPr lang="en-US" sz="2400" dirty="0" smtClean="0">
                <a:solidFill>
                  <a:srgbClr val="002060"/>
                </a:solidFill>
                <a:latin typeface="Times New Roman" pitchFamily="18" charset="0"/>
                <a:cs typeface="Times New Roman" pitchFamily="18" charset="0"/>
              </a:rPr>
              <a:t>                NGƯỜI DẠY:  NGUYỄN THỊ KIM THANH</a:t>
            </a:r>
          </a:p>
          <a:p>
            <a:endParaRPr lang="en-US" sz="2000" dirty="0" smtClean="0">
              <a:solidFill>
                <a:schemeClr val="tx1">
                  <a:lumMod val="95000"/>
                  <a:lumOff val="5000"/>
                </a:schemeClr>
              </a:solidFill>
              <a:latin typeface="Times New Roman" pitchFamily="18" charset="0"/>
              <a:cs typeface="Times New Roman" pitchFamily="18" charset="0"/>
            </a:endParaRPr>
          </a:p>
          <a:p>
            <a:endParaRPr lang="en-US" sz="2000" dirty="0" smtClean="0">
              <a:solidFill>
                <a:schemeClr val="tx1">
                  <a:lumMod val="95000"/>
                  <a:lumOff val="5000"/>
                </a:schemeClr>
              </a:solidFill>
              <a:latin typeface="Times New Roman" pitchFamily="18" charset="0"/>
              <a:cs typeface="Times New Roman" pitchFamily="18" charset="0"/>
            </a:endParaRPr>
          </a:p>
          <a:p>
            <a:endParaRPr lang="en-US" sz="2000" dirty="0" smtClean="0">
              <a:solidFill>
                <a:schemeClr val="tx1">
                  <a:lumMod val="95000"/>
                  <a:lumOff val="5000"/>
                </a:schemeClr>
              </a:solidFill>
              <a:latin typeface="Times New Roman" pitchFamily="18" charset="0"/>
              <a:cs typeface="Times New Roman" pitchFamily="18" charset="0"/>
            </a:endParaRPr>
          </a:p>
          <a:p>
            <a:endParaRPr lang="en-US" sz="2000" dirty="0" smtClean="0">
              <a:solidFill>
                <a:schemeClr val="tx1">
                  <a:lumMod val="95000"/>
                  <a:lumOff val="5000"/>
                </a:schemeClr>
              </a:solidFill>
              <a:latin typeface="Times New Roman" pitchFamily="18" charset="0"/>
              <a:cs typeface="Times New Roman" pitchFamily="18" charset="0"/>
            </a:endParaRPr>
          </a:p>
          <a:p>
            <a:endParaRPr lang="en-US" sz="2000" dirty="0">
              <a:solidFill>
                <a:schemeClr val="tx1">
                  <a:lumMod val="95000"/>
                  <a:lumOff val="5000"/>
                </a:schemeClr>
              </a:solidFill>
              <a:latin typeface="Times New Roman" pitchFamily="18" charset="0"/>
              <a:cs typeface="Times New Roman" pitchFamily="18" charset="0"/>
            </a:endParaRPr>
          </a:p>
        </p:txBody>
      </p:sp>
      <p:sp>
        <p:nvSpPr>
          <p:cNvPr id="22" name="TextBox 21"/>
          <p:cNvSpPr txBox="1"/>
          <p:nvPr/>
        </p:nvSpPr>
        <p:spPr>
          <a:xfrm>
            <a:off x="3581400" y="6172200"/>
            <a:ext cx="2743200" cy="369332"/>
          </a:xfrm>
          <a:prstGeom prst="rect">
            <a:avLst/>
          </a:prstGeom>
          <a:noFill/>
        </p:spPr>
        <p:txBody>
          <a:bodyPr wrap="square" rtlCol="0">
            <a:spAutoFit/>
          </a:bodyPr>
          <a:lstStyle/>
          <a:p>
            <a:r>
              <a:rPr lang="en-US" b="1" dirty="0" smtClean="0">
                <a:solidFill>
                  <a:srgbClr val="0070C0"/>
                </a:solidFill>
              </a:rPr>
              <a:t>NĂM HỌC</a:t>
            </a:r>
            <a:r>
              <a:rPr lang="en-US" b="1" smtClean="0">
                <a:solidFill>
                  <a:srgbClr val="0070C0"/>
                </a:solidFill>
              </a:rPr>
              <a:t>: </a:t>
            </a:r>
            <a:r>
              <a:rPr lang="vi-VN" b="1" smtClean="0">
                <a:solidFill>
                  <a:srgbClr val="0070C0"/>
                </a:solidFill>
              </a:rPr>
              <a:t>2021-2022</a:t>
            </a:r>
            <a:endParaRPr lang="en-US" b="1" dirty="0">
              <a:solidFill>
                <a:srgbClr val="0070C0"/>
              </a:solidFill>
            </a:endParaRPr>
          </a:p>
        </p:txBody>
      </p:sp>
    </p:spTree>
  </p:cSld>
  <p:clrMapOvr>
    <a:masterClrMapping/>
  </p:clrMapOvr>
  <p:transition>
    <p:wipe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1447800"/>
            <a:ext cx="8229600" cy="1143000"/>
          </a:xfrm>
        </p:spPr>
        <p:txBody>
          <a:bodyPr/>
          <a:lstStyle/>
          <a:p>
            <a:r>
              <a:rPr lang="en-US" dirty="0" err="1" smtClean="0">
                <a:solidFill>
                  <a:srgbClr val="002060"/>
                </a:solidFill>
                <a:latin typeface="Times New Roman" pitchFamily="18" charset="0"/>
                <a:cs typeface="Times New Roman" pitchFamily="18" charset="0"/>
              </a:rPr>
              <a:t>Nghe</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hát</a:t>
            </a:r>
            <a:r>
              <a:rPr lang="en-US" dirty="0" smtClean="0">
                <a:solidFill>
                  <a:srgbClr val="002060"/>
                </a:solidFill>
                <a:latin typeface="Times New Roman" pitchFamily="18" charset="0"/>
                <a:cs typeface="Times New Roman" pitchFamily="18" charset="0"/>
              </a:rPr>
              <a:t> </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Bông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hoa</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tặng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cô</a:t>
            </a:r>
            <a:endParaRPr lang="en-US" dirty="0">
              <a:solidFill>
                <a:srgbClr val="FF0000"/>
              </a:solidFill>
              <a:latin typeface="Times New Roman" pitchFamily="18" charset="0"/>
              <a:cs typeface="Times New Roman" pitchFamily="18" charset="0"/>
            </a:endParaRPr>
          </a:p>
        </p:txBody>
      </p:sp>
      <p:pic>
        <p:nvPicPr>
          <p:cNvPr id="3" name="Thanh Thảo - Bông Hồng Tặng Cô">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806287" y="33528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8815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000" r="-2000"/>
          </a:stretch>
        </a:blipFill>
        <a:effectLst/>
      </p:bgPr>
    </p:bg>
    <p:spTree>
      <p:nvGrpSpPr>
        <p:cNvPr id="1" name=""/>
        <p:cNvGrpSpPr/>
        <p:nvPr/>
      </p:nvGrpSpPr>
      <p:grpSpPr>
        <a:xfrm>
          <a:off x="0" y="0"/>
          <a:ext cx="0" cy="0"/>
          <a:chOff x="0" y="0"/>
          <a:chExt cx="0" cy="0"/>
        </a:xfrm>
      </p:grpSpPr>
      <p:pic>
        <p:nvPicPr>
          <p:cNvPr id="3" name="Thanh Thảo - Bông Hồng Tặng Cô">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43400" y="2514600"/>
            <a:ext cx="609600" cy="609600"/>
          </a:xfrm>
          <a:prstGeom prst="rect">
            <a:avLst/>
          </a:prstGeom>
        </p:spPr>
      </p:pic>
    </p:spTree>
    <p:extLst>
      <p:ext uri="{BB962C8B-B14F-4D97-AF65-F5344CB8AC3E}">
        <p14:creationId xmlns:p14="http://schemas.microsoft.com/office/powerpoint/2010/main" val="3545165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8815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676400"/>
            <a:ext cx="8229600" cy="1143000"/>
          </a:xfrm>
        </p:spPr>
        <p:txBody>
          <a:bodyPr>
            <a:noAutofit/>
          </a:bodyPr>
          <a:lstStyle/>
          <a:p>
            <a:pPr algn="l"/>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dirty="0" err="1" smtClean="0">
                <a:solidFill>
                  <a:srgbClr val="FF0000"/>
                </a:solidFill>
                <a:latin typeface="Times New Roman" pitchFamily="18" charset="0"/>
                <a:cs typeface="Times New Roman" pitchFamily="18" charset="0"/>
              </a:rPr>
              <a:t>Trò</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Chơi</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Những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bông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hoa</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nở</a:t>
            </a:r>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dirty="0" smtClean="0">
                <a:solidFill>
                  <a:srgbClr val="002060"/>
                </a:solidFill>
                <a:latin typeface="Times New Roman" pitchFamily="18" charset="0"/>
                <a:cs typeface="Times New Roman" pitchFamily="18" charset="0"/>
              </a:rPr>
              <a:t> </a:t>
            </a:r>
            <a:r>
              <a:rPr lang="en-US" sz="3200" i="1" dirty="0" smtClean="0">
                <a:solidFill>
                  <a:srgbClr val="002060"/>
                </a:solidFill>
              </a:rPr>
              <a:t>- </a:t>
            </a:r>
            <a:r>
              <a:rPr lang="en-US" sz="3200" i="1" dirty="0" err="1" smtClean="0">
                <a:solidFill>
                  <a:srgbClr val="002060"/>
                </a:solidFill>
              </a:rPr>
              <a:t>Cách</a:t>
            </a:r>
            <a:r>
              <a:rPr lang="en-US" sz="3200" i="1" dirty="0" smtClean="0">
                <a:solidFill>
                  <a:srgbClr val="002060"/>
                </a:solidFill>
              </a:rPr>
              <a:t> </a:t>
            </a:r>
            <a:r>
              <a:rPr lang="en-US" sz="3200" i="1" dirty="0" err="1" smtClean="0">
                <a:solidFill>
                  <a:srgbClr val="002060"/>
                </a:solidFill>
              </a:rPr>
              <a:t>chơi</a:t>
            </a:r>
            <a:r>
              <a:rPr lang="en-US" sz="3200" dirty="0" smtClean="0">
                <a:solidFill>
                  <a:srgbClr val="002060"/>
                </a:solidFill>
              </a:rPr>
              <a:t>: </a:t>
            </a:r>
            <a:r>
              <a:rPr lang="en-US" sz="3200" dirty="0" err="1" smtClean="0">
                <a:solidFill>
                  <a:srgbClr val="002060"/>
                </a:solidFill>
              </a:rPr>
              <a:t>Cô</a:t>
            </a:r>
            <a:r>
              <a:rPr lang="en-US" sz="3200" dirty="0" smtClean="0">
                <a:solidFill>
                  <a:srgbClr val="002060"/>
                </a:solidFill>
              </a:rPr>
              <a:t> </a:t>
            </a:r>
            <a:r>
              <a:rPr lang="en-US" sz="3200" dirty="0" err="1" smtClean="0">
                <a:solidFill>
                  <a:srgbClr val="002060"/>
                </a:solidFill>
              </a:rPr>
              <a:t>chia</a:t>
            </a:r>
            <a:r>
              <a:rPr lang="en-US" sz="3200" dirty="0" smtClean="0">
                <a:solidFill>
                  <a:srgbClr val="002060"/>
                </a:solidFill>
              </a:rPr>
              <a:t> </a:t>
            </a:r>
            <a:r>
              <a:rPr lang="en-US" sz="3200" dirty="0" err="1" smtClean="0">
                <a:solidFill>
                  <a:srgbClr val="002060"/>
                </a:solidFill>
              </a:rPr>
              <a:t>cả</a:t>
            </a:r>
            <a:r>
              <a:rPr lang="en-US" sz="3200" dirty="0" smtClean="0">
                <a:solidFill>
                  <a:srgbClr val="002060"/>
                </a:solidFill>
              </a:rPr>
              <a:t> </a:t>
            </a:r>
            <a:r>
              <a:rPr lang="en-US" sz="3200" dirty="0" err="1" smtClean="0">
                <a:solidFill>
                  <a:srgbClr val="002060"/>
                </a:solidFill>
              </a:rPr>
              <a:t>lớp</a:t>
            </a:r>
            <a:r>
              <a:rPr lang="en-US" sz="3200" dirty="0" smtClean="0">
                <a:solidFill>
                  <a:srgbClr val="002060"/>
                </a:solidFill>
              </a:rPr>
              <a:t> </a:t>
            </a:r>
            <a:r>
              <a:rPr lang="en-US" sz="3200" dirty="0" err="1" smtClean="0">
                <a:solidFill>
                  <a:srgbClr val="002060"/>
                </a:solidFill>
              </a:rPr>
              <a:t>làm</a:t>
            </a:r>
            <a:r>
              <a:rPr lang="en-US" sz="3200" dirty="0" smtClean="0">
                <a:solidFill>
                  <a:srgbClr val="002060"/>
                </a:solidFill>
              </a:rPr>
              <a:t> 3 </a:t>
            </a:r>
            <a:r>
              <a:rPr lang="en-US" sz="3200" dirty="0" err="1" smtClean="0">
                <a:solidFill>
                  <a:srgbClr val="002060"/>
                </a:solidFill>
              </a:rPr>
              <a:t>đội</a:t>
            </a:r>
            <a:r>
              <a:rPr lang="en-US" sz="3200" dirty="0" smtClean="0">
                <a:solidFill>
                  <a:srgbClr val="002060"/>
                </a:solidFill>
              </a:rPr>
              <a:t> </a:t>
            </a:r>
            <a:r>
              <a:rPr lang="en-US" sz="3200" dirty="0" err="1" smtClean="0">
                <a:solidFill>
                  <a:srgbClr val="002060"/>
                </a:solidFill>
              </a:rPr>
              <a:t>chơi</a:t>
            </a:r>
            <a:r>
              <a:rPr lang="en-US" sz="3200" dirty="0" smtClean="0">
                <a:solidFill>
                  <a:srgbClr val="002060"/>
                </a:solidFill>
              </a:rPr>
              <a:t>, </a:t>
            </a:r>
            <a:r>
              <a:rPr lang="en-US" sz="3200" dirty="0" err="1" smtClean="0">
                <a:solidFill>
                  <a:srgbClr val="002060"/>
                </a:solidFill>
              </a:rPr>
              <a:t>mỗi</a:t>
            </a:r>
            <a:r>
              <a:rPr lang="en-US" sz="3200" dirty="0" smtClean="0">
                <a:solidFill>
                  <a:srgbClr val="002060"/>
                </a:solidFill>
              </a:rPr>
              <a:t> </a:t>
            </a:r>
            <a:r>
              <a:rPr lang="en-US" sz="3200" dirty="0" err="1" smtClean="0">
                <a:solidFill>
                  <a:srgbClr val="002060"/>
                </a:solidFill>
              </a:rPr>
              <a:t>đội</a:t>
            </a:r>
            <a:r>
              <a:rPr lang="en-US" sz="3200" dirty="0" smtClean="0">
                <a:solidFill>
                  <a:srgbClr val="002060"/>
                </a:solidFill>
              </a:rPr>
              <a:t> </a:t>
            </a:r>
            <a:r>
              <a:rPr lang="en-US" sz="3200" dirty="0" err="1" smtClean="0">
                <a:solidFill>
                  <a:srgbClr val="002060"/>
                </a:solidFill>
              </a:rPr>
              <a:t>được</a:t>
            </a:r>
            <a:r>
              <a:rPr lang="en-US" sz="3200" dirty="0" smtClean="0">
                <a:solidFill>
                  <a:srgbClr val="002060"/>
                </a:solidFill>
              </a:rPr>
              <a:t> </a:t>
            </a:r>
            <a:r>
              <a:rPr lang="en-US" sz="3200" dirty="0" err="1" smtClean="0">
                <a:solidFill>
                  <a:srgbClr val="002060"/>
                </a:solidFill>
              </a:rPr>
              <a:t>nhận</a:t>
            </a:r>
            <a:r>
              <a:rPr lang="en-US" sz="3200" dirty="0" smtClean="0">
                <a:solidFill>
                  <a:srgbClr val="002060"/>
                </a:solidFill>
              </a:rPr>
              <a:t> 1 </a:t>
            </a:r>
            <a:r>
              <a:rPr lang="en-US" sz="3200" dirty="0" err="1" smtClean="0">
                <a:solidFill>
                  <a:srgbClr val="002060"/>
                </a:solidFill>
              </a:rPr>
              <a:t>xắc</a:t>
            </a:r>
            <a:r>
              <a:rPr lang="en-US" sz="3200" dirty="0" smtClean="0">
                <a:solidFill>
                  <a:srgbClr val="002060"/>
                </a:solidFill>
              </a:rPr>
              <a:t> </a:t>
            </a:r>
            <a:r>
              <a:rPr lang="en-US" sz="3200" dirty="0" err="1" smtClean="0">
                <a:solidFill>
                  <a:srgbClr val="002060"/>
                </a:solidFill>
              </a:rPr>
              <a:t>xô</a:t>
            </a:r>
            <a:r>
              <a:rPr lang="en-US" sz="3200" dirty="0" smtClean="0">
                <a:solidFill>
                  <a:srgbClr val="002060"/>
                </a:solidFill>
              </a:rPr>
              <a:t>, </a:t>
            </a:r>
            <a:r>
              <a:rPr lang="en-US" sz="3200" dirty="0" err="1" smtClean="0">
                <a:solidFill>
                  <a:srgbClr val="002060"/>
                </a:solidFill>
              </a:rPr>
              <a:t>cử</a:t>
            </a:r>
            <a:r>
              <a:rPr lang="en-US" sz="3200" dirty="0" smtClean="0">
                <a:solidFill>
                  <a:srgbClr val="002060"/>
                </a:solidFill>
              </a:rPr>
              <a:t> </a:t>
            </a:r>
            <a:r>
              <a:rPr lang="en-US" sz="3200" dirty="0" err="1" smtClean="0">
                <a:solidFill>
                  <a:srgbClr val="002060"/>
                </a:solidFill>
              </a:rPr>
              <a:t>ra</a:t>
            </a:r>
            <a:r>
              <a:rPr lang="en-US" sz="3200" dirty="0" smtClean="0">
                <a:solidFill>
                  <a:srgbClr val="002060"/>
                </a:solidFill>
              </a:rPr>
              <a:t> 1 </a:t>
            </a:r>
            <a:r>
              <a:rPr lang="en-US" sz="3200" dirty="0" err="1" smtClean="0">
                <a:solidFill>
                  <a:srgbClr val="002060"/>
                </a:solidFill>
              </a:rPr>
              <a:t>bạn</a:t>
            </a:r>
            <a:r>
              <a:rPr lang="en-US" sz="3200" dirty="0" smtClean="0">
                <a:solidFill>
                  <a:srgbClr val="002060"/>
                </a:solidFill>
              </a:rPr>
              <a:t> </a:t>
            </a:r>
            <a:r>
              <a:rPr lang="en-US" sz="3200" dirty="0" err="1" smtClean="0">
                <a:solidFill>
                  <a:srgbClr val="002060"/>
                </a:solidFill>
              </a:rPr>
              <a:t>đội</a:t>
            </a:r>
            <a:r>
              <a:rPr lang="en-US" sz="3200" dirty="0" smtClean="0">
                <a:solidFill>
                  <a:srgbClr val="002060"/>
                </a:solidFill>
              </a:rPr>
              <a:t> </a:t>
            </a:r>
            <a:r>
              <a:rPr lang="en-US" sz="3200" dirty="0" err="1" smtClean="0">
                <a:solidFill>
                  <a:srgbClr val="002060"/>
                </a:solidFill>
              </a:rPr>
              <a:t>trưởng</a:t>
            </a:r>
            <a:r>
              <a:rPr lang="en-US" sz="3200" dirty="0" smtClean="0">
                <a:solidFill>
                  <a:srgbClr val="002060"/>
                </a:solidFill>
              </a:rPr>
              <a:t>. </a:t>
            </a:r>
            <a:r>
              <a:rPr lang="en-US" sz="3200" dirty="0" err="1" smtClean="0">
                <a:solidFill>
                  <a:srgbClr val="002060"/>
                </a:solidFill>
              </a:rPr>
              <a:t>Nhiệm</a:t>
            </a:r>
            <a:r>
              <a:rPr lang="en-US" sz="3200" dirty="0" smtClean="0">
                <a:solidFill>
                  <a:srgbClr val="002060"/>
                </a:solidFill>
              </a:rPr>
              <a:t> </a:t>
            </a:r>
            <a:r>
              <a:rPr lang="en-US" sz="3200" dirty="0" err="1" smtClean="0">
                <a:solidFill>
                  <a:srgbClr val="002060"/>
                </a:solidFill>
              </a:rPr>
              <a:t>vụ</a:t>
            </a:r>
            <a:r>
              <a:rPr lang="en-US" sz="3200" dirty="0" smtClean="0">
                <a:solidFill>
                  <a:srgbClr val="002060"/>
                </a:solidFill>
              </a:rPr>
              <a:t> </a:t>
            </a:r>
            <a:r>
              <a:rPr lang="en-US" sz="3200" dirty="0" err="1" smtClean="0">
                <a:solidFill>
                  <a:srgbClr val="002060"/>
                </a:solidFill>
              </a:rPr>
              <a:t>của</a:t>
            </a:r>
            <a:r>
              <a:rPr lang="en-US" sz="3200" dirty="0" smtClean="0">
                <a:solidFill>
                  <a:srgbClr val="002060"/>
                </a:solidFill>
              </a:rPr>
              <a:t> </a:t>
            </a:r>
            <a:r>
              <a:rPr lang="en-US" sz="3200" dirty="0" err="1" smtClean="0">
                <a:solidFill>
                  <a:srgbClr val="002060"/>
                </a:solidFill>
              </a:rPr>
              <a:t>mỗi</a:t>
            </a:r>
            <a:r>
              <a:rPr lang="en-US" sz="3200" dirty="0" smtClean="0">
                <a:solidFill>
                  <a:srgbClr val="002060"/>
                </a:solidFill>
              </a:rPr>
              <a:t> </a:t>
            </a:r>
            <a:r>
              <a:rPr lang="en-US" sz="3200" dirty="0" err="1" smtClean="0">
                <a:solidFill>
                  <a:srgbClr val="002060"/>
                </a:solidFill>
              </a:rPr>
              <a:t>đội</a:t>
            </a:r>
            <a:r>
              <a:rPr lang="en-US" sz="3200" dirty="0" smtClean="0">
                <a:solidFill>
                  <a:srgbClr val="002060"/>
                </a:solidFill>
              </a:rPr>
              <a:t> </a:t>
            </a:r>
            <a:r>
              <a:rPr lang="en-US" sz="3200" dirty="0" err="1" smtClean="0">
                <a:solidFill>
                  <a:srgbClr val="002060"/>
                </a:solidFill>
              </a:rPr>
              <a:t>là</a:t>
            </a:r>
            <a:r>
              <a:rPr lang="en-US" sz="3200" dirty="0" smtClean="0">
                <a:solidFill>
                  <a:srgbClr val="002060"/>
                </a:solidFill>
              </a:rPr>
              <a:t> </a:t>
            </a:r>
            <a:r>
              <a:rPr lang="en-US" sz="3200" dirty="0" err="1" smtClean="0">
                <a:solidFill>
                  <a:srgbClr val="002060"/>
                </a:solidFill>
              </a:rPr>
              <a:t>nghe</a:t>
            </a:r>
            <a:r>
              <a:rPr lang="en-US" sz="3200" dirty="0" smtClean="0">
                <a:solidFill>
                  <a:srgbClr val="002060"/>
                </a:solidFill>
              </a:rPr>
              <a:t> </a:t>
            </a:r>
            <a:r>
              <a:rPr lang="en-US" sz="3200" dirty="0" err="1" smtClean="0">
                <a:solidFill>
                  <a:srgbClr val="002060"/>
                </a:solidFill>
              </a:rPr>
              <a:t>xem</a:t>
            </a:r>
            <a:r>
              <a:rPr lang="en-US" sz="3200" dirty="0" smtClean="0">
                <a:solidFill>
                  <a:srgbClr val="002060"/>
                </a:solidFill>
              </a:rPr>
              <a:t> </a:t>
            </a:r>
            <a:r>
              <a:rPr lang="en-US" sz="3200" dirty="0" err="1" smtClean="0">
                <a:solidFill>
                  <a:srgbClr val="002060"/>
                </a:solidFill>
              </a:rPr>
              <a:t>trong</a:t>
            </a:r>
            <a:r>
              <a:rPr lang="en-US" sz="3200" dirty="0" smtClean="0">
                <a:solidFill>
                  <a:srgbClr val="002060"/>
                </a:solidFill>
              </a:rPr>
              <a:t> </a:t>
            </a:r>
            <a:r>
              <a:rPr lang="en-US" sz="3200" dirty="0" err="1" smtClean="0">
                <a:solidFill>
                  <a:srgbClr val="002060"/>
                </a:solidFill>
              </a:rPr>
              <a:t>các</a:t>
            </a:r>
            <a:r>
              <a:rPr lang="en-US" sz="3200" dirty="0" smtClean="0">
                <a:solidFill>
                  <a:srgbClr val="002060"/>
                </a:solidFill>
              </a:rPr>
              <a:t> </a:t>
            </a:r>
            <a:r>
              <a:rPr lang="en-US" sz="3200" dirty="0" err="1" smtClean="0">
                <a:solidFill>
                  <a:srgbClr val="002060"/>
                </a:solidFill>
              </a:rPr>
              <a:t>bài</a:t>
            </a:r>
            <a:r>
              <a:rPr lang="en-US" sz="3200" dirty="0" smtClean="0">
                <a:solidFill>
                  <a:srgbClr val="002060"/>
                </a:solidFill>
              </a:rPr>
              <a:t> </a:t>
            </a:r>
            <a:r>
              <a:rPr lang="en-US" sz="3200" dirty="0" err="1" smtClean="0">
                <a:solidFill>
                  <a:srgbClr val="002060"/>
                </a:solidFill>
              </a:rPr>
              <a:t>hát</a:t>
            </a:r>
            <a:r>
              <a:rPr lang="en-US" sz="3200" dirty="0" smtClean="0">
                <a:solidFill>
                  <a:srgbClr val="002060"/>
                </a:solidFill>
              </a:rPr>
              <a:t> </a:t>
            </a:r>
            <a:r>
              <a:rPr lang="en-US" sz="3200" dirty="0" err="1" smtClean="0">
                <a:solidFill>
                  <a:srgbClr val="002060"/>
                </a:solidFill>
              </a:rPr>
              <a:t>có</a:t>
            </a:r>
            <a:r>
              <a:rPr lang="en-US" sz="3200" dirty="0" smtClean="0">
                <a:solidFill>
                  <a:srgbClr val="002060"/>
                </a:solidFill>
              </a:rPr>
              <a:t> </a:t>
            </a:r>
            <a:r>
              <a:rPr lang="en-US" sz="3200" dirty="0" err="1" smtClean="0">
                <a:solidFill>
                  <a:srgbClr val="002060"/>
                </a:solidFill>
              </a:rPr>
              <a:t>nói</a:t>
            </a:r>
            <a:r>
              <a:rPr lang="en-US" sz="3200" dirty="0" smtClean="0">
                <a:solidFill>
                  <a:srgbClr val="002060"/>
                </a:solidFill>
              </a:rPr>
              <a:t> </a:t>
            </a:r>
            <a:r>
              <a:rPr lang="en-US" sz="3200" dirty="0" err="1" smtClean="0">
                <a:solidFill>
                  <a:srgbClr val="002060"/>
                </a:solidFill>
              </a:rPr>
              <a:t>đến</a:t>
            </a:r>
            <a:r>
              <a:rPr lang="en-US" sz="3200" dirty="0" smtClean="0">
                <a:solidFill>
                  <a:srgbClr val="002060"/>
                </a:solidFill>
              </a:rPr>
              <a:t> </a:t>
            </a:r>
            <a:r>
              <a:rPr lang="en-US" sz="3200" dirty="0" err="1" smtClean="0">
                <a:solidFill>
                  <a:srgbClr val="002060"/>
                </a:solidFill>
              </a:rPr>
              <a:t>những</a:t>
            </a:r>
            <a:r>
              <a:rPr lang="en-US" sz="3200" dirty="0" smtClean="0">
                <a:solidFill>
                  <a:srgbClr val="002060"/>
                </a:solidFill>
              </a:rPr>
              <a:t> </a:t>
            </a:r>
            <a:r>
              <a:rPr lang="en-US" sz="3200" dirty="0" err="1" smtClean="0">
                <a:solidFill>
                  <a:srgbClr val="002060"/>
                </a:solidFill>
              </a:rPr>
              <a:t>loại</a:t>
            </a:r>
            <a:r>
              <a:rPr lang="en-US" sz="3200" dirty="0" smtClean="0">
                <a:solidFill>
                  <a:srgbClr val="002060"/>
                </a:solidFill>
              </a:rPr>
              <a:t> </a:t>
            </a:r>
            <a:r>
              <a:rPr lang="en-US" sz="3200" dirty="0" err="1" smtClean="0">
                <a:solidFill>
                  <a:srgbClr val="002060"/>
                </a:solidFill>
              </a:rPr>
              <a:t>hoa</a:t>
            </a:r>
            <a:r>
              <a:rPr lang="en-US" sz="3200" dirty="0" smtClean="0">
                <a:solidFill>
                  <a:srgbClr val="002060"/>
                </a:solidFill>
              </a:rPr>
              <a:t> </a:t>
            </a:r>
            <a:r>
              <a:rPr lang="en-US" sz="3200" dirty="0" err="1" smtClean="0">
                <a:solidFill>
                  <a:srgbClr val="002060"/>
                </a:solidFill>
              </a:rPr>
              <a:t>gì</a:t>
            </a:r>
            <a:r>
              <a:rPr lang="en-US" sz="3200" dirty="0" smtClean="0">
                <a:solidFill>
                  <a:srgbClr val="002060"/>
                </a:solidFill>
              </a:rPr>
              <a:t> </a:t>
            </a:r>
            <a:r>
              <a:rPr lang="en-US" sz="3200" dirty="0" err="1" smtClean="0">
                <a:solidFill>
                  <a:srgbClr val="002060"/>
                </a:solidFill>
              </a:rPr>
              <a:t>thì</a:t>
            </a:r>
            <a:r>
              <a:rPr lang="en-US" sz="3200" dirty="0" smtClean="0">
                <a:solidFill>
                  <a:srgbClr val="002060"/>
                </a:solidFill>
              </a:rPr>
              <a:t> </a:t>
            </a:r>
            <a:r>
              <a:rPr lang="en-US" sz="3200" dirty="0" err="1" smtClean="0">
                <a:solidFill>
                  <a:srgbClr val="002060"/>
                </a:solidFill>
              </a:rPr>
              <a:t>lắc</a:t>
            </a:r>
            <a:r>
              <a:rPr lang="en-US" sz="3200" dirty="0" smtClean="0">
                <a:solidFill>
                  <a:srgbClr val="002060"/>
                </a:solidFill>
              </a:rPr>
              <a:t> </a:t>
            </a:r>
            <a:r>
              <a:rPr lang="en-US" sz="3200" dirty="0" err="1" smtClean="0">
                <a:solidFill>
                  <a:srgbClr val="002060"/>
                </a:solidFill>
              </a:rPr>
              <a:t>xắc</a:t>
            </a:r>
            <a:r>
              <a:rPr lang="en-US" sz="3200" dirty="0" smtClean="0">
                <a:solidFill>
                  <a:srgbClr val="002060"/>
                </a:solidFill>
              </a:rPr>
              <a:t> </a:t>
            </a:r>
            <a:r>
              <a:rPr lang="en-US" sz="3200" dirty="0" err="1" smtClean="0">
                <a:solidFill>
                  <a:srgbClr val="002060"/>
                </a:solidFill>
              </a:rPr>
              <a:t>xô</a:t>
            </a:r>
            <a:r>
              <a:rPr lang="en-US" sz="3200" dirty="0" smtClean="0">
                <a:solidFill>
                  <a:srgbClr val="002060"/>
                </a:solidFill>
              </a:rPr>
              <a:t> </a:t>
            </a:r>
            <a:r>
              <a:rPr lang="en-US" sz="3200" dirty="0" err="1" smtClean="0">
                <a:solidFill>
                  <a:srgbClr val="002060"/>
                </a:solidFill>
              </a:rPr>
              <a:t>giành</a:t>
            </a:r>
            <a:r>
              <a:rPr lang="en-US" sz="3200" dirty="0" smtClean="0">
                <a:solidFill>
                  <a:srgbClr val="002060"/>
                </a:solidFill>
              </a:rPr>
              <a:t> </a:t>
            </a:r>
            <a:r>
              <a:rPr lang="en-US" sz="3200" dirty="0" err="1" smtClean="0">
                <a:solidFill>
                  <a:srgbClr val="002060"/>
                </a:solidFill>
              </a:rPr>
              <a:t>quyền</a:t>
            </a:r>
            <a:r>
              <a:rPr lang="en-US" sz="3200" dirty="0" smtClean="0">
                <a:solidFill>
                  <a:srgbClr val="002060"/>
                </a:solidFill>
              </a:rPr>
              <a:t> </a:t>
            </a:r>
            <a:r>
              <a:rPr lang="en-US" sz="3200" dirty="0" err="1" smtClean="0">
                <a:solidFill>
                  <a:srgbClr val="002060"/>
                </a:solidFill>
              </a:rPr>
              <a:t>trả</a:t>
            </a:r>
            <a:r>
              <a:rPr lang="en-US" sz="3200" dirty="0" smtClean="0">
                <a:solidFill>
                  <a:srgbClr val="002060"/>
                </a:solidFill>
              </a:rPr>
              <a:t> </a:t>
            </a:r>
            <a:r>
              <a:rPr lang="en-US" sz="3200" dirty="0" err="1" smtClean="0">
                <a:solidFill>
                  <a:srgbClr val="002060"/>
                </a:solidFill>
              </a:rPr>
              <a:t>lời</a:t>
            </a:r>
            <a:r>
              <a:rPr lang="en-US" sz="3200" dirty="0" smtClean="0">
                <a:solidFill>
                  <a:srgbClr val="002060"/>
                </a:solidFill>
              </a:rPr>
              <a:t> </a:t>
            </a:r>
            <a:r>
              <a:rPr lang="en-US" sz="3200" dirty="0" err="1" smtClean="0">
                <a:solidFill>
                  <a:srgbClr val="002060"/>
                </a:solidFill>
              </a:rPr>
              <a:t>và</a:t>
            </a:r>
            <a:r>
              <a:rPr lang="en-US" sz="3200" dirty="0" smtClean="0">
                <a:solidFill>
                  <a:srgbClr val="002060"/>
                </a:solidFill>
              </a:rPr>
              <a:t> </a:t>
            </a:r>
            <a:r>
              <a:rPr lang="en-US" sz="3200" dirty="0" err="1" smtClean="0">
                <a:solidFill>
                  <a:srgbClr val="002060"/>
                </a:solidFill>
              </a:rPr>
              <a:t>hát</a:t>
            </a:r>
            <a:r>
              <a:rPr lang="en-US" sz="3200" dirty="0" smtClean="0">
                <a:solidFill>
                  <a:srgbClr val="002060"/>
                </a:solidFill>
              </a:rPr>
              <a:t> </a:t>
            </a:r>
            <a:r>
              <a:rPr lang="en-US" sz="3200" dirty="0" err="1" smtClean="0">
                <a:solidFill>
                  <a:srgbClr val="002060"/>
                </a:solidFill>
              </a:rPr>
              <a:t>lại</a:t>
            </a:r>
            <a:r>
              <a:rPr lang="en-US" sz="3200" dirty="0" smtClean="0">
                <a:solidFill>
                  <a:srgbClr val="002060"/>
                </a:solidFill>
              </a:rPr>
              <a:t> </a:t>
            </a:r>
            <a:r>
              <a:rPr lang="en-US" sz="3200" dirty="0" err="1" smtClean="0">
                <a:solidFill>
                  <a:srgbClr val="002060"/>
                </a:solidFill>
              </a:rPr>
              <a:t>câu</a:t>
            </a:r>
            <a:r>
              <a:rPr lang="en-US" sz="3200" dirty="0" smtClean="0">
                <a:solidFill>
                  <a:srgbClr val="002060"/>
                </a:solidFill>
              </a:rPr>
              <a:t> </a:t>
            </a:r>
            <a:r>
              <a:rPr lang="en-US" sz="3200" dirty="0" err="1" smtClean="0">
                <a:solidFill>
                  <a:srgbClr val="002060"/>
                </a:solidFill>
              </a:rPr>
              <a:t>hát</a:t>
            </a:r>
            <a:r>
              <a:rPr lang="en-US" sz="3200" dirty="0" smtClean="0">
                <a:solidFill>
                  <a:srgbClr val="002060"/>
                </a:solidFill>
              </a:rPr>
              <a:t> </a:t>
            </a:r>
            <a:r>
              <a:rPr lang="en-US" sz="3200" dirty="0" err="1" smtClean="0">
                <a:solidFill>
                  <a:srgbClr val="002060"/>
                </a:solidFill>
              </a:rPr>
              <a:t>có</a:t>
            </a:r>
            <a:r>
              <a:rPr lang="en-US" sz="3200" dirty="0" smtClean="0">
                <a:solidFill>
                  <a:srgbClr val="002060"/>
                </a:solidFill>
              </a:rPr>
              <a:t> </a:t>
            </a:r>
            <a:r>
              <a:rPr lang="en-US" sz="3200" dirty="0" err="1" smtClean="0">
                <a:solidFill>
                  <a:srgbClr val="002060"/>
                </a:solidFill>
              </a:rPr>
              <a:t>nhắc</a:t>
            </a:r>
            <a:r>
              <a:rPr lang="en-US" sz="3200" dirty="0" smtClean="0">
                <a:solidFill>
                  <a:srgbClr val="002060"/>
                </a:solidFill>
              </a:rPr>
              <a:t> </a:t>
            </a:r>
            <a:r>
              <a:rPr lang="en-US" sz="3200" dirty="0" err="1" smtClean="0">
                <a:solidFill>
                  <a:srgbClr val="002060"/>
                </a:solidFill>
              </a:rPr>
              <a:t>đến</a:t>
            </a:r>
            <a:r>
              <a:rPr lang="en-US" sz="3200" dirty="0" smtClean="0">
                <a:solidFill>
                  <a:srgbClr val="002060"/>
                </a:solidFill>
              </a:rPr>
              <a:t> </a:t>
            </a:r>
            <a:r>
              <a:rPr lang="en-US" sz="3200" dirty="0" err="1" smtClean="0">
                <a:solidFill>
                  <a:srgbClr val="002060"/>
                </a:solidFill>
              </a:rPr>
              <a:t>loại</a:t>
            </a:r>
            <a:r>
              <a:rPr lang="en-US" sz="3200" dirty="0" smtClean="0">
                <a:solidFill>
                  <a:srgbClr val="002060"/>
                </a:solidFill>
              </a:rPr>
              <a:t> </a:t>
            </a:r>
            <a:r>
              <a:rPr lang="en-US" sz="3200" dirty="0" err="1" smtClean="0">
                <a:solidFill>
                  <a:srgbClr val="002060"/>
                </a:solidFill>
              </a:rPr>
              <a:t>hoa</a:t>
            </a:r>
            <a:r>
              <a:rPr lang="en-US" sz="3200" dirty="0" smtClean="0">
                <a:solidFill>
                  <a:srgbClr val="002060"/>
                </a:solidFill>
              </a:rPr>
              <a:t> </a:t>
            </a:r>
            <a:r>
              <a:rPr lang="en-US" sz="3200" dirty="0" err="1" smtClean="0">
                <a:solidFill>
                  <a:srgbClr val="002060"/>
                </a:solidFill>
              </a:rPr>
              <a:t>đó</a:t>
            </a:r>
            <a:r>
              <a:rPr lang="en-US" sz="3200" dirty="0" smtClean="0">
                <a:solidFill>
                  <a:srgbClr val="002060"/>
                </a:solidFill>
              </a:rPr>
              <a:t>. </a:t>
            </a:r>
            <a:br>
              <a:rPr lang="en-US" sz="3200" dirty="0" smtClean="0">
                <a:solidFill>
                  <a:srgbClr val="002060"/>
                </a:solidFill>
              </a:rPr>
            </a:br>
            <a:r>
              <a:rPr lang="en-US" sz="3200" dirty="0" smtClean="0">
                <a:solidFill>
                  <a:srgbClr val="002060"/>
                </a:solidFill>
              </a:rPr>
              <a:t>- </a:t>
            </a:r>
            <a:r>
              <a:rPr lang="en-US" sz="3200" i="1" dirty="0" err="1" smtClean="0">
                <a:solidFill>
                  <a:srgbClr val="002060"/>
                </a:solidFill>
              </a:rPr>
              <a:t>Luật</a:t>
            </a:r>
            <a:r>
              <a:rPr lang="en-US" sz="3200" i="1" dirty="0" smtClean="0">
                <a:solidFill>
                  <a:srgbClr val="002060"/>
                </a:solidFill>
              </a:rPr>
              <a:t> </a:t>
            </a:r>
            <a:r>
              <a:rPr lang="en-US" sz="3200" i="1" dirty="0" err="1" smtClean="0">
                <a:solidFill>
                  <a:srgbClr val="002060"/>
                </a:solidFill>
              </a:rPr>
              <a:t>chơi</a:t>
            </a:r>
            <a:r>
              <a:rPr lang="en-US" sz="3200" dirty="0" smtClean="0">
                <a:solidFill>
                  <a:srgbClr val="002060"/>
                </a:solidFill>
              </a:rPr>
              <a:t>: </a:t>
            </a:r>
            <a:r>
              <a:rPr lang="en-US" sz="3200" dirty="0" err="1" smtClean="0">
                <a:solidFill>
                  <a:srgbClr val="002060"/>
                </a:solidFill>
              </a:rPr>
              <a:t>Đội</a:t>
            </a:r>
            <a:r>
              <a:rPr lang="en-US" sz="3200" dirty="0" smtClean="0">
                <a:solidFill>
                  <a:srgbClr val="002060"/>
                </a:solidFill>
              </a:rPr>
              <a:t> </a:t>
            </a:r>
            <a:r>
              <a:rPr lang="en-US" sz="3200" dirty="0" err="1" smtClean="0">
                <a:solidFill>
                  <a:srgbClr val="002060"/>
                </a:solidFill>
              </a:rPr>
              <a:t>nào</a:t>
            </a:r>
            <a:r>
              <a:rPr lang="en-US" sz="3200" dirty="0" smtClean="0">
                <a:solidFill>
                  <a:srgbClr val="002060"/>
                </a:solidFill>
              </a:rPr>
              <a:t> </a:t>
            </a:r>
            <a:r>
              <a:rPr lang="en-US" sz="3200" dirty="0" err="1" smtClean="0">
                <a:solidFill>
                  <a:srgbClr val="002060"/>
                </a:solidFill>
              </a:rPr>
              <a:t>dành</a:t>
            </a:r>
            <a:r>
              <a:rPr lang="en-US" sz="3200" dirty="0" smtClean="0">
                <a:solidFill>
                  <a:srgbClr val="002060"/>
                </a:solidFill>
              </a:rPr>
              <a:t> </a:t>
            </a:r>
            <a:r>
              <a:rPr lang="en-US" sz="3200" dirty="0" err="1" smtClean="0">
                <a:solidFill>
                  <a:srgbClr val="002060"/>
                </a:solidFill>
              </a:rPr>
              <a:t>được</a:t>
            </a:r>
            <a:r>
              <a:rPr lang="en-US" sz="3200" dirty="0" smtClean="0">
                <a:solidFill>
                  <a:srgbClr val="002060"/>
                </a:solidFill>
              </a:rPr>
              <a:t> </a:t>
            </a:r>
            <a:r>
              <a:rPr lang="en-US" sz="3200" dirty="0" err="1" smtClean="0">
                <a:solidFill>
                  <a:srgbClr val="002060"/>
                </a:solidFill>
              </a:rPr>
              <a:t>quyền</a:t>
            </a:r>
            <a:r>
              <a:rPr lang="en-US" sz="3200" dirty="0" smtClean="0">
                <a:solidFill>
                  <a:srgbClr val="002060"/>
                </a:solidFill>
              </a:rPr>
              <a:t> </a:t>
            </a:r>
            <a:r>
              <a:rPr lang="en-US" sz="3200" dirty="0" err="1" smtClean="0">
                <a:solidFill>
                  <a:srgbClr val="002060"/>
                </a:solidFill>
              </a:rPr>
              <a:t>trả</a:t>
            </a:r>
            <a:r>
              <a:rPr lang="en-US" sz="3200" dirty="0" smtClean="0">
                <a:solidFill>
                  <a:srgbClr val="002060"/>
                </a:solidFill>
              </a:rPr>
              <a:t> </a:t>
            </a:r>
            <a:r>
              <a:rPr lang="en-US" sz="3200" dirty="0" err="1" smtClean="0">
                <a:solidFill>
                  <a:srgbClr val="002060"/>
                </a:solidFill>
              </a:rPr>
              <a:t>lời</a:t>
            </a:r>
            <a:r>
              <a:rPr lang="en-US" sz="3200" dirty="0" smtClean="0">
                <a:solidFill>
                  <a:srgbClr val="002060"/>
                </a:solidFill>
              </a:rPr>
              <a:t> </a:t>
            </a:r>
            <a:r>
              <a:rPr lang="en-US" sz="3200" dirty="0" err="1" smtClean="0">
                <a:solidFill>
                  <a:srgbClr val="002060"/>
                </a:solidFill>
              </a:rPr>
              <a:t>nhanh</a:t>
            </a:r>
            <a:r>
              <a:rPr lang="en-US" sz="3200" dirty="0" smtClean="0">
                <a:solidFill>
                  <a:srgbClr val="002060"/>
                </a:solidFill>
              </a:rPr>
              <a:t> </a:t>
            </a:r>
            <a:r>
              <a:rPr lang="en-US" sz="3200" dirty="0" err="1" smtClean="0">
                <a:solidFill>
                  <a:srgbClr val="002060"/>
                </a:solidFill>
              </a:rPr>
              <a:t>nhất</a:t>
            </a:r>
            <a:r>
              <a:rPr lang="en-US" sz="3200" dirty="0" smtClean="0">
                <a:solidFill>
                  <a:srgbClr val="002060"/>
                </a:solidFill>
              </a:rPr>
              <a:t> </a:t>
            </a:r>
            <a:r>
              <a:rPr lang="en-US" sz="3200" dirty="0" err="1" smtClean="0">
                <a:solidFill>
                  <a:srgbClr val="002060"/>
                </a:solidFill>
              </a:rPr>
              <a:t>và</a:t>
            </a:r>
            <a:r>
              <a:rPr lang="en-US" sz="3200" dirty="0" smtClean="0">
                <a:solidFill>
                  <a:srgbClr val="002060"/>
                </a:solidFill>
              </a:rPr>
              <a:t> </a:t>
            </a:r>
            <a:r>
              <a:rPr lang="en-US" sz="3200" dirty="0" err="1" smtClean="0">
                <a:solidFill>
                  <a:srgbClr val="002060"/>
                </a:solidFill>
              </a:rPr>
              <a:t>trả</a:t>
            </a:r>
            <a:r>
              <a:rPr lang="en-US" sz="3200" dirty="0" smtClean="0">
                <a:solidFill>
                  <a:srgbClr val="002060"/>
                </a:solidFill>
              </a:rPr>
              <a:t> </a:t>
            </a:r>
            <a:r>
              <a:rPr lang="en-US" sz="3200" dirty="0" err="1" smtClean="0">
                <a:solidFill>
                  <a:srgbClr val="002060"/>
                </a:solidFill>
              </a:rPr>
              <a:t>lời</a:t>
            </a:r>
            <a:r>
              <a:rPr lang="en-US" sz="3200" dirty="0" smtClean="0">
                <a:solidFill>
                  <a:srgbClr val="002060"/>
                </a:solidFill>
              </a:rPr>
              <a:t> </a:t>
            </a:r>
            <a:r>
              <a:rPr lang="en-US" sz="3200" dirty="0" err="1" smtClean="0">
                <a:solidFill>
                  <a:srgbClr val="002060"/>
                </a:solidFill>
              </a:rPr>
              <a:t>đúng</a:t>
            </a:r>
            <a:r>
              <a:rPr lang="en-US" sz="3200" dirty="0" smtClean="0">
                <a:solidFill>
                  <a:srgbClr val="002060"/>
                </a:solidFill>
              </a:rPr>
              <a:t> </a:t>
            </a:r>
            <a:r>
              <a:rPr lang="en-US" sz="3200" dirty="0" err="1" smtClean="0">
                <a:solidFill>
                  <a:srgbClr val="002060"/>
                </a:solidFill>
              </a:rPr>
              <a:t>nhiều</a:t>
            </a:r>
            <a:r>
              <a:rPr lang="en-US" sz="3200" dirty="0" smtClean="0">
                <a:solidFill>
                  <a:srgbClr val="002060"/>
                </a:solidFill>
              </a:rPr>
              <a:t> </a:t>
            </a:r>
            <a:r>
              <a:rPr lang="en-US" sz="3200" dirty="0" err="1" smtClean="0">
                <a:solidFill>
                  <a:srgbClr val="002060"/>
                </a:solidFill>
              </a:rPr>
              <a:t>nhất</a:t>
            </a:r>
            <a:r>
              <a:rPr lang="en-US" sz="3200" dirty="0" smtClean="0">
                <a:solidFill>
                  <a:srgbClr val="002060"/>
                </a:solidFill>
              </a:rPr>
              <a:t> </a:t>
            </a:r>
            <a:r>
              <a:rPr lang="en-US" sz="3200" dirty="0" err="1" smtClean="0">
                <a:solidFill>
                  <a:srgbClr val="002060"/>
                </a:solidFill>
              </a:rPr>
              <a:t>đội</a:t>
            </a:r>
            <a:r>
              <a:rPr lang="en-US" sz="3200" dirty="0" smtClean="0">
                <a:solidFill>
                  <a:srgbClr val="002060"/>
                </a:solidFill>
              </a:rPr>
              <a:t> </a:t>
            </a:r>
            <a:r>
              <a:rPr lang="en-US" sz="3200" dirty="0" err="1" smtClean="0">
                <a:solidFill>
                  <a:srgbClr val="002060"/>
                </a:solidFill>
              </a:rPr>
              <a:t>đó</a:t>
            </a:r>
            <a:r>
              <a:rPr lang="en-US" sz="3200" dirty="0" smtClean="0">
                <a:solidFill>
                  <a:srgbClr val="002060"/>
                </a:solidFill>
              </a:rPr>
              <a:t> </a:t>
            </a:r>
            <a:r>
              <a:rPr lang="en-US" sz="3200" dirty="0" err="1" smtClean="0">
                <a:solidFill>
                  <a:srgbClr val="002060"/>
                </a:solidFill>
              </a:rPr>
              <a:t>sẽ</a:t>
            </a:r>
            <a:r>
              <a:rPr lang="en-US" sz="3200" dirty="0" smtClean="0">
                <a:solidFill>
                  <a:srgbClr val="002060"/>
                </a:solidFill>
              </a:rPr>
              <a:t> </a:t>
            </a:r>
            <a:r>
              <a:rPr lang="en-US" sz="3200" dirty="0" err="1" smtClean="0">
                <a:solidFill>
                  <a:srgbClr val="002060"/>
                </a:solidFill>
              </a:rPr>
              <a:t>là</a:t>
            </a:r>
            <a:r>
              <a:rPr lang="en-US" sz="3200" dirty="0" smtClean="0">
                <a:solidFill>
                  <a:srgbClr val="002060"/>
                </a:solidFill>
              </a:rPr>
              <a:t> </a:t>
            </a:r>
            <a:r>
              <a:rPr lang="en-US" sz="3200" dirty="0" err="1" smtClean="0">
                <a:solidFill>
                  <a:srgbClr val="002060"/>
                </a:solidFill>
              </a:rPr>
              <a:t>đội</a:t>
            </a:r>
            <a:r>
              <a:rPr lang="en-US" sz="3200" dirty="0" smtClean="0">
                <a:solidFill>
                  <a:srgbClr val="002060"/>
                </a:solidFill>
              </a:rPr>
              <a:t> </a:t>
            </a:r>
            <a:r>
              <a:rPr lang="en-US" sz="3200" dirty="0" err="1" smtClean="0">
                <a:solidFill>
                  <a:srgbClr val="002060"/>
                </a:solidFill>
              </a:rPr>
              <a:t>dành</a:t>
            </a:r>
            <a:r>
              <a:rPr lang="en-US" sz="3200" dirty="0" smtClean="0">
                <a:solidFill>
                  <a:srgbClr val="002060"/>
                </a:solidFill>
              </a:rPr>
              <a:t> </a:t>
            </a:r>
            <a:r>
              <a:rPr lang="en-US" sz="3200" dirty="0" err="1" smtClean="0">
                <a:solidFill>
                  <a:srgbClr val="002060"/>
                </a:solidFill>
              </a:rPr>
              <a:t>chiến</a:t>
            </a:r>
            <a:r>
              <a:rPr lang="en-US" sz="3200" dirty="0" smtClean="0">
                <a:solidFill>
                  <a:srgbClr val="002060"/>
                </a:solidFill>
              </a:rPr>
              <a:t> </a:t>
            </a:r>
            <a:r>
              <a:rPr lang="en-US" sz="3200" dirty="0" err="1" smtClean="0">
                <a:solidFill>
                  <a:srgbClr val="002060"/>
                </a:solidFill>
              </a:rPr>
              <a:t>thắng</a:t>
            </a:r>
            <a:r>
              <a:rPr lang="en-US" sz="3200" dirty="0" smtClean="0"/>
              <a:t/>
            </a:r>
            <a:br>
              <a:rPr lang="en-US" sz="3200" dirty="0" smtClean="0"/>
            </a:br>
            <a:endParaRPr lang="en-US" sz="36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Bé Trúc Linh – Hoa Kết Trá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29600" y="58674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4800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133600"/>
            <a:ext cx="8229600" cy="1143000"/>
          </a:xfrm>
        </p:spPr>
        <p:txBody>
          <a:bodyPr>
            <a:normAutofit fontScale="90000"/>
          </a:bodyPr>
          <a:lstStyle/>
          <a:p>
            <a:r>
              <a:rPr lang="en-US" dirty="0" smtClean="0">
                <a:solidFill>
                  <a:srgbClr val="FF0000"/>
                </a:solidFill>
                <a:latin typeface="Times New Roman" pitchFamily="18" charset="0"/>
                <a:cs typeface="Times New Roman" pitchFamily="18" charset="0"/>
              </a:rPr>
              <a:t>3. </a:t>
            </a:r>
            <a:r>
              <a:rPr lang="en-US" dirty="0" err="1" smtClean="0">
                <a:solidFill>
                  <a:srgbClr val="FF0000"/>
                </a:solidFill>
                <a:latin typeface="Times New Roman" pitchFamily="18" charset="0"/>
                <a:cs typeface="Times New Roman" pitchFamily="18" charset="0"/>
              </a:rPr>
              <a:t>Kết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thúc</a:t>
            </a:r>
            <a:r>
              <a:rPr lang="en-US" dirty="0" smtClean="0">
                <a:solidFill>
                  <a:srgbClr val="FF0000"/>
                </a:solidFill>
                <a:latin typeface="Times New Roman" pitchFamily="18" charset="0"/>
                <a:cs typeface="Times New Roman" pitchFamily="18" charset="0"/>
              </a:rPr>
              <a:t> </a:t>
            </a:r>
            <a:r>
              <a:rPr lang="en-US" smtClean="0">
                <a:solidFill>
                  <a:srgbClr val="FF0000"/>
                </a:solidFill>
                <a:latin typeface="Times New Roman" pitchFamily="18" charset="0"/>
                <a:cs typeface="Times New Roman" pitchFamily="18" charset="0"/>
              </a:rPr>
              <a:t>: </a:t>
            </a:r>
            <a:r>
              <a:rPr lang="vi-VN" smtClean="0">
                <a:solidFill>
                  <a:srgbClr val="FF0000"/>
                </a:solidFill>
                <a:latin typeface="Times New Roman" pitchFamily="18" charset="0"/>
                <a:cs typeface="Times New Roman" pitchFamily="18" charset="0"/>
              </a:rPr>
              <a:t/>
            </a:r>
            <a:br>
              <a:rPr lang="vi-VN" smtClean="0">
                <a:solidFill>
                  <a:srgbClr val="FF0000"/>
                </a:solidFill>
                <a:latin typeface="Times New Roman" pitchFamily="18" charset="0"/>
                <a:cs typeface="Times New Roman" pitchFamily="18" charset="0"/>
              </a:rPr>
            </a:br>
            <a:r>
              <a:rPr lang="en-US" smtClean="0">
                <a:solidFill>
                  <a:srgbClr val="FF0000"/>
                </a:solidFill>
                <a:latin typeface="Times New Roman" pitchFamily="18" charset="0"/>
                <a:cs typeface="Times New Roman" pitchFamily="18" charset="0"/>
              </a:rPr>
              <a:t>Cô </a:t>
            </a:r>
            <a:r>
              <a:rPr lang="en-US" dirty="0" err="1" smtClean="0">
                <a:solidFill>
                  <a:srgbClr val="FF0000"/>
                </a:solidFill>
                <a:latin typeface="Times New Roman" pitchFamily="18" charset="0"/>
                <a:cs typeface="Times New Roman" pitchFamily="18" charset="0"/>
              </a:rPr>
              <a:t>nhận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xét</a:t>
            </a:r>
            <a:r>
              <a:rPr lang="en-US" dirty="0" smtClean="0">
                <a:solidFill>
                  <a:srgbClr val="FF0000"/>
                </a:solidFill>
                <a:latin typeface="Times New Roman" pitchFamily="18" charset="0"/>
                <a:cs typeface="Times New Roman" pitchFamily="18" charset="0"/>
              </a:rPr>
              <a:t> </a:t>
            </a:r>
            <a:r>
              <a:rPr lang="en-US" err="1" smtClean="0">
                <a:solidFill>
                  <a:srgbClr val="FF0000"/>
                </a:solidFill>
                <a:latin typeface="Times New Roman" pitchFamily="18" charset="0"/>
                <a:cs typeface="Times New Roman" pitchFamily="18" charset="0"/>
              </a:rPr>
              <a:t>giờ</a:t>
            </a:r>
            <a:r>
              <a:rPr lang="en-US" smtClean="0">
                <a:solidFill>
                  <a:srgbClr val="FF0000"/>
                </a:solidFill>
                <a:latin typeface="Times New Roman" pitchFamily="18" charset="0"/>
                <a:cs typeface="Times New Roman" pitchFamily="18" charset="0"/>
              </a:rPr>
              <a:t> </a:t>
            </a:r>
            <a:r>
              <a:rPr lang="en-US" smtClean="0">
                <a:solidFill>
                  <a:srgbClr val="FF0000"/>
                </a:solidFill>
                <a:latin typeface="Times New Roman" pitchFamily="18" charset="0"/>
                <a:cs typeface="Times New Roman" pitchFamily="18" charset="0"/>
              </a:rPr>
              <a:t>học</a:t>
            </a:r>
            <a:r>
              <a:rPr lang="vi-VN" smtClean="0">
                <a:solidFill>
                  <a:srgbClr val="FF0000"/>
                </a:solidFill>
                <a:latin typeface="Times New Roman" pitchFamily="18" charset="0"/>
                <a:cs typeface="Times New Roman" pitchFamily="18" charset="0"/>
              </a:rPr>
              <a:t> -</a:t>
            </a:r>
            <a:r>
              <a:rPr lang="en-US"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Tuyên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dương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trẻ</a:t>
            </a:r>
            <a:endParaRPr lang="en-US"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533400" y="457200"/>
            <a:ext cx="4461606" cy="646331"/>
          </a:xfrm>
          <a:prstGeom prst="rect">
            <a:avLst/>
          </a:prstGeom>
          <a:noFill/>
        </p:spPr>
        <p:txBody>
          <a:bodyPr wrap="none" lIns="91440" tIns="45720" rIns="91440" bIns="45720">
            <a:spAutoFit/>
          </a:bodyPr>
          <a:lstStyle/>
          <a:p>
            <a:pPr algn="ct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Mục</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đích</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yêu</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cầu</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025" name="Rectangle 1"/>
          <p:cNvSpPr>
            <a:spLocks noChangeArrowheads="1"/>
          </p:cNvSpPr>
          <p:nvPr/>
        </p:nvSpPr>
        <p:spPr bwMode="auto">
          <a:xfrm>
            <a:off x="457200" y="990600"/>
            <a:ext cx="84582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3200" dirty="0" smtClean="0">
                <a:solidFill>
                  <a:srgbClr val="FF0000"/>
                </a:solidFill>
              </a:rPr>
              <a:t>* </a:t>
            </a:r>
            <a:r>
              <a:rPr lang="en-US" sz="3200" b="1" dirty="0" err="1" smtClean="0">
                <a:solidFill>
                  <a:srgbClr val="FF0000"/>
                </a:solidFill>
              </a:rPr>
              <a:t>Kiến</a:t>
            </a:r>
            <a:r>
              <a:rPr lang="en-US" sz="3200" b="1" dirty="0" smtClean="0">
                <a:solidFill>
                  <a:srgbClr val="FF0000"/>
                </a:solidFill>
              </a:rPr>
              <a:t> </a:t>
            </a:r>
            <a:r>
              <a:rPr lang="en-US" sz="3200" b="1" dirty="0" err="1" smtClean="0">
                <a:solidFill>
                  <a:srgbClr val="FF0000"/>
                </a:solidFill>
              </a:rPr>
              <a:t>thức</a:t>
            </a:r>
            <a:r>
              <a:rPr lang="en-US" sz="3200" b="1" dirty="0" smtClean="0">
                <a:solidFill>
                  <a:srgbClr val="FF0000"/>
                </a:solidFill>
              </a:rPr>
              <a:t>: </a:t>
            </a:r>
            <a:endParaRPr lang="en-US" sz="3200" dirty="0" smtClean="0">
              <a:solidFill>
                <a:srgbClr val="FF0000"/>
              </a:solidFill>
            </a:endParaRPr>
          </a:p>
          <a:p>
            <a:r>
              <a:rPr lang="en-US" sz="3200" dirty="0" smtClean="0">
                <a:solidFill>
                  <a:srgbClr val="0070C0"/>
                </a:solidFill>
              </a:rPr>
              <a:t>- </a:t>
            </a:r>
            <a:r>
              <a:rPr lang="en-US" sz="3200" dirty="0" err="1" smtClean="0">
                <a:solidFill>
                  <a:srgbClr val="0070C0"/>
                </a:solidFill>
              </a:rPr>
              <a:t>Trẻ</a:t>
            </a:r>
            <a:r>
              <a:rPr lang="en-US" sz="3200" dirty="0" smtClean="0">
                <a:solidFill>
                  <a:srgbClr val="0070C0"/>
                </a:solidFill>
              </a:rPr>
              <a:t> </a:t>
            </a:r>
            <a:r>
              <a:rPr lang="en-US" sz="3200" dirty="0" err="1" smtClean="0">
                <a:solidFill>
                  <a:srgbClr val="0070C0"/>
                </a:solidFill>
              </a:rPr>
              <a:t>nhớ</a:t>
            </a:r>
            <a:r>
              <a:rPr lang="en-US" sz="3200" dirty="0" smtClean="0">
                <a:solidFill>
                  <a:srgbClr val="0070C0"/>
                </a:solidFill>
              </a:rPr>
              <a:t> </a:t>
            </a:r>
            <a:r>
              <a:rPr lang="en-US" sz="3200" dirty="0" err="1" smtClean="0">
                <a:solidFill>
                  <a:srgbClr val="0070C0"/>
                </a:solidFill>
              </a:rPr>
              <a:t>tên</a:t>
            </a:r>
            <a:r>
              <a:rPr lang="en-US" sz="3200" dirty="0" smtClean="0">
                <a:solidFill>
                  <a:srgbClr val="0070C0"/>
                </a:solidFill>
              </a:rPr>
              <a:t> </a:t>
            </a:r>
            <a:r>
              <a:rPr lang="en-US" sz="3200" dirty="0" err="1" smtClean="0">
                <a:solidFill>
                  <a:srgbClr val="0070C0"/>
                </a:solidFill>
              </a:rPr>
              <a:t>bài</a:t>
            </a:r>
            <a:r>
              <a:rPr lang="en-US" sz="3200" dirty="0" smtClean="0">
                <a:solidFill>
                  <a:srgbClr val="0070C0"/>
                </a:solidFill>
              </a:rPr>
              <a:t> </a:t>
            </a:r>
            <a:r>
              <a:rPr lang="en-US" sz="3200" dirty="0" err="1" smtClean="0">
                <a:solidFill>
                  <a:srgbClr val="0070C0"/>
                </a:solidFill>
              </a:rPr>
              <a:t>bài</a:t>
            </a:r>
            <a:r>
              <a:rPr lang="en-US" sz="3200" dirty="0" smtClean="0">
                <a:solidFill>
                  <a:srgbClr val="0070C0"/>
                </a:solidFill>
              </a:rPr>
              <a:t> </a:t>
            </a:r>
            <a:r>
              <a:rPr lang="en-US" sz="3200" dirty="0" err="1" smtClean="0">
                <a:solidFill>
                  <a:srgbClr val="0070C0"/>
                </a:solidFill>
              </a:rPr>
              <a:t>hát</a:t>
            </a:r>
            <a:r>
              <a:rPr lang="en-US" sz="3200" dirty="0" smtClean="0">
                <a:solidFill>
                  <a:srgbClr val="0070C0"/>
                </a:solidFill>
              </a:rPr>
              <a:t>, </a:t>
            </a:r>
            <a:r>
              <a:rPr lang="en-US" sz="3200" dirty="0" err="1" smtClean="0">
                <a:solidFill>
                  <a:srgbClr val="0070C0"/>
                </a:solidFill>
              </a:rPr>
              <a:t>tên</a:t>
            </a:r>
            <a:r>
              <a:rPr lang="en-US" sz="3200" dirty="0" smtClean="0">
                <a:solidFill>
                  <a:srgbClr val="0070C0"/>
                </a:solidFill>
              </a:rPr>
              <a:t> </a:t>
            </a:r>
            <a:r>
              <a:rPr lang="en-US" sz="3200" dirty="0" err="1" smtClean="0">
                <a:solidFill>
                  <a:srgbClr val="0070C0"/>
                </a:solidFill>
              </a:rPr>
              <a:t>tác</a:t>
            </a:r>
            <a:r>
              <a:rPr lang="en-US" sz="3200" dirty="0" smtClean="0">
                <a:solidFill>
                  <a:srgbClr val="0070C0"/>
                </a:solidFill>
              </a:rPr>
              <a:t> </a:t>
            </a:r>
            <a:r>
              <a:rPr lang="en-US" sz="3200" dirty="0" err="1" smtClean="0">
                <a:solidFill>
                  <a:srgbClr val="0070C0"/>
                </a:solidFill>
              </a:rPr>
              <a:t>giả</a:t>
            </a:r>
            <a:r>
              <a:rPr lang="en-US" sz="3200" dirty="0" smtClean="0">
                <a:solidFill>
                  <a:srgbClr val="0070C0"/>
                </a:solidFill>
              </a:rPr>
              <a:t>.</a:t>
            </a:r>
          </a:p>
          <a:p>
            <a:r>
              <a:rPr lang="en-US" sz="3200" dirty="0" smtClean="0">
                <a:solidFill>
                  <a:srgbClr val="0070C0"/>
                </a:solidFill>
              </a:rPr>
              <a:t>- </a:t>
            </a:r>
            <a:r>
              <a:rPr lang="en-US" sz="3200" dirty="0" err="1" smtClean="0">
                <a:solidFill>
                  <a:srgbClr val="0070C0"/>
                </a:solidFill>
              </a:rPr>
              <a:t>Trẻ</a:t>
            </a:r>
            <a:r>
              <a:rPr lang="en-US" sz="3200" dirty="0" smtClean="0">
                <a:solidFill>
                  <a:srgbClr val="0070C0"/>
                </a:solidFill>
              </a:rPr>
              <a:t> </a:t>
            </a:r>
            <a:r>
              <a:rPr lang="en-US" sz="3200" dirty="0" err="1" smtClean="0">
                <a:solidFill>
                  <a:srgbClr val="0070C0"/>
                </a:solidFill>
              </a:rPr>
              <a:t>hiểu</a:t>
            </a:r>
            <a:r>
              <a:rPr lang="en-US" sz="3200" dirty="0" smtClean="0">
                <a:solidFill>
                  <a:srgbClr val="0070C0"/>
                </a:solidFill>
              </a:rPr>
              <a:t> </a:t>
            </a:r>
            <a:r>
              <a:rPr lang="en-US" sz="3200" dirty="0" err="1" smtClean="0">
                <a:solidFill>
                  <a:srgbClr val="0070C0"/>
                </a:solidFill>
              </a:rPr>
              <a:t>được</a:t>
            </a:r>
            <a:r>
              <a:rPr lang="en-US" sz="3200" dirty="0" smtClean="0">
                <a:solidFill>
                  <a:srgbClr val="0070C0"/>
                </a:solidFill>
              </a:rPr>
              <a:t> </a:t>
            </a:r>
            <a:r>
              <a:rPr lang="en-US" sz="3200" dirty="0" err="1" smtClean="0">
                <a:solidFill>
                  <a:srgbClr val="0070C0"/>
                </a:solidFill>
              </a:rPr>
              <a:t>nội</a:t>
            </a:r>
            <a:r>
              <a:rPr lang="en-US" sz="3200" dirty="0" smtClean="0">
                <a:solidFill>
                  <a:srgbClr val="0070C0"/>
                </a:solidFill>
              </a:rPr>
              <a:t> dung </a:t>
            </a:r>
            <a:r>
              <a:rPr lang="en-US" sz="3200" dirty="0" err="1" smtClean="0">
                <a:solidFill>
                  <a:srgbClr val="0070C0"/>
                </a:solidFill>
              </a:rPr>
              <a:t>bài</a:t>
            </a:r>
            <a:r>
              <a:rPr lang="en-US" sz="3200" dirty="0" smtClean="0">
                <a:solidFill>
                  <a:srgbClr val="0070C0"/>
                </a:solidFill>
              </a:rPr>
              <a:t> </a:t>
            </a:r>
            <a:r>
              <a:rPr lang="en-US" sz="3200" dirty="0" err="1" smtClean="0">
                <a:solidFill>
                  <a:srgbClr val="0070C0"/>
                </a:solidFill>
              </a:rPr>
              <a:t>hát</a:t>
            </a:r>
            <a:r>
              <a:rPr lang="en-US" sz="3200" dirty="0" smtClean="0">
                <a:solidFill>
                  <a:srgbClr val="0070C0"/>
                </a:solidFill>
              </a:rPr>
              <a:t>.</a:t>
            </a:r>
            <a:r>
              <a:rPr lang="en-US" sz="3200" dirty="0" smtClean="0"/>
              <a:t> </a:t>
            </a:r>
          </a:p>
          <a:p>
            <a:r>
              <a:rPr lang="pt-BR" sz="3200" dirty="0" smtClean="0">
                <a:solidFill>
                  <a:srgbClr val="FF0000"/>
                </a:solidFill>
              </a:rPr>
              <a:t>* </a:t>
            </a:r>
            <a:r>
              <a:rPr lang="pt-BR" sz="3200" b="1" dirty="0" smtClean="0">
                <a:solidFill>
                  <a:srgbClr val="FF0000"/>
                </a:solidFill>
              </a:rPr>
              <a:t>Kỹ năng:</a:t>
            </a:r>
            <a:endParaRPr lang="en-US" sz="3200" dirty="0" smtClean="0">
              <a:solidFill>
                <a:srgbClr val="FF0000"/>
              </a:solidFill>
            </a:endParaRPr>
          </a:p>
          <a:p>
            <a:r>
              <a:rPr lang="pt-BR" sz="3200" dirty="0" smtClean="0">
                <a:solidFill>
                  <a:srgbClr val="0070C0"/>
                </a:solidFill>
              </a:rPr>
              <a:t>- Trẻ hát đúng nhạc, đúng giai điệu của bài hát.</a:t>
            </a:r>
            <a:endParaRPr lang="en-US" sz="3200" dirty="0" smtClean="0">
              <a:solidFill>
                <a:srgbClr val="0070C0"/>
              </a:solidFill>
            </a:endParaRPr>
          </a:p>
          <a:p>
            <a:r>
              <a:rPr lang="pt-BR" sz="3200" dirty="0" smtClean="0">
                <a:solidFill>
                  <a:srgbClr val="0070C0"/>
                </a:solidFill>
              </a:rPr>
              <a:t>- Trẻ hát rõ lời, đúng nhạc và biểu diễn tự nhiên.</a:t>
            </a:r>
            <a:r>
              <a:rPr lang="pt-BR" sz="3200" dirty="0" smtClean="0"/>
              <a:t> </a:t>
            </a:r>
            <a:endParaRPr lang="en-US" sz="3200" dirty="0" smtClean="0"/>
          </a:p>
          <a:p>
            <a:r>
              <a:rPr lang="pt-BR" sz="3200" dirty="0" smtClean="0">
                <a:solidFill>
                  <a:srgbClr val="FF0000"/>
                </a:solidFill>
              </a:rPr>
              <a:t>* </a:t>
            </a:r>
            <a:r>
              <a:rPr lang="pt-BR" sz="3200" b="1" dirty="0" smtClean="0">
                <a:solidFill>
                  <a:srgbClr val="FF0000"/>
                </a:solidFill>
              </a:rPr>
              <a:t>Thái độ:</a:t>
            </a:r>
            <a:endParaRPr lang="en-US" sz="3200" dirty="0" smtClean="0">
              <a:solidFill>
                <a:srgbClr val="FF0000"/>
              </a:solidFill>
            </a:endParaRPr>
          </a:p>
          <a:p>
            <a:r>
              <a:rPr lang="pt-BR" sz="3200" dirty="0" smtClean="0">
                <a:solidFill>
                  <a:srgbClr val="0070C0"/>
                </a:solidFill>
              </a:rPr>
              <a:t>- Qua nội dung bài hát trẻ biết yêu quý bà, mẹ, cô giáo và các bạn gái.</a:t>
            </a:r>
            <a:endParaRPr lang="en-US" sz="3200" dirty="0">
              <a:solidFill>
                <a:srgbClr val="0070C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295400" y="152400"/>
            <a:ext cx="3236079" cy="769441"/>
          </a:xfrm>
          <a:prstGeom prst="rect">
            <a:avLst/>
          </a:prstGeom>
          <a:noFill/>
        </p:spPr>
        <p:txBody>
          <a:bodyPr wrap="none" lIns="91440" tIns="45720" rIns="91440" bIns="45720">
            <a:spAutoFit/>
          </a:bodyPr>
          <a:lstStyle/>
          <a:p>
            <a:pPr algn="ctr"/>
            <a:r>
              <a:rPr lang="en-US"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II. </a:t>
            </a:r>
            <a:r>
              <a:rPr lang="en-US" sz="4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Chuẩn</a:t>
            </a:r>
            <a:r>
              <a:rPr lang="en-US"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bị</a:t>
            </a:r>
            <a:r>
              <a:rPr lang="en-US"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en-US" sz="4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graphicFrame>
        <p:nvGraphicFramePr>
          <p:cNvPr id="5" name="Table 4"/>
          <p:cNvGraphicFramePr>
            <a:graphicFrameLocks noGrp="1"/>
          </p:cNvGraphicFramePr>
          <p:nvPr/>
        </p:nvGraphicFramePr>
        <p:xfrm>
          <a:off x="762000" y="1066800"/>
          <a:ext cx="8382000" cy="5541264"/>
        </p:xfrm>
        <a:graphic>
          <a:graphicData uri="http://schemas.openxmlformats.org/drawingml/2006/table">
            <a:tbl>
              <a:tblPr/>
              <a:tblGrid>
                <a:gridCol w="8382000"/>
              </a:tblGrid>
              <a:tr h="5541264">
                <a:tc>
                  <a:txBody>
                    <a:bodyPr/>
                    <a:lstStyle/>
                    <a:p>
                      <a:pPr>
                        <a:spcAft>
                          <a:spcPts val="0"/>
                        </a:spcAft>
                      </a:pPr>
                      <a:r>
                        <a:rPr lang="en-US" sz="3200" b="1" dirty="0">
                          <a:solidFill>
                            <a:srgbClr val="FF0000"/>
                          </a:solidFill>
                          <a:latin typeface="Times New Roman"/>
                          <a:ea typeface="Times New Roman"/>
                          <a:cs typeface="Times New Roman"/>
                        </a:rPr>
                        <a:t>*</a:t>
                      </a:r>
                      <a:r>
                        <a:rPr lang="en-US" sz="3200" b="1" dirty="0" err="1">
                          <a:solidFill>
                            <a:srgbClr val="FF0000"/>
                          </a:solidFill>
                          <a:latin typeface="Times New Roman"/>
                          <a:ea typeface="Times New Roman"/>
                          <a:cs typeface="Times New Roman"/>
                        </a:rPr>
                        <a:t>Đồ</a:t>
                      </a:r>
                      <a:r>
                        <a:rPr lang="en-US" sz="3200" b="1" dirty="0">
                          <a:solidFill>
                            <a:srgbClr val="FF0000"/>
                          </a:solidFill>
                          <a:latin typeface="Times New Roman"/>
                          <a:ea typeface="Times New Roman"/>
                          <a:cs typeface="Times New Roman"/>
                        </a:rPr>
                        <a:t> </a:t>
                      </a:r>
                      <a:r>
                        <a:rPr lang="en-US" sz="3200" b="1" dirty="0" err="1">
                          <a:solidFill>
                            <a:srgbClr val="FF0000"/>
                          </a:solidFill>
                          <a:latin typeface="Times New Roman"/>
                          <a:ea typeface="Times New Roman"/>
                          <a:cs typeface="Times New Roman"/>
                        </a:rPr>
                        <a:t>dùng</a:t>
                      </a:r>
                      <a:r>
                        <a:rPr lang="en-US" sz="3200" b="1" dirty="0">
                          <a:solidFill>
                            <a:srgbClr val="FF0000"/>
                          </a:solidFill>
                          <a:latin typeface="Times New Roman"/>
                          <a:ea typeface="Times New Roman"/>
                          <a:cs typeface="Times New Roman"/>
                        </a:rPr>
                        <a:t> </a:t>
                      </a:r>
                      <a:r>
                        <a:rPr lang="en-US" sz="3200" b="1" dirty="0" err="1">
                          <a:solidFill>
                            <a:srgbClr val="FF0000"/>
                          </a:solidFill>
                          <a:latin typeface="Times New Roman"/>
                          <a:ea typeface="Times New Roman"/>
                          <a:cs typeface="Times New Roman"/>
                        </a:rPr>
                        <a:t>của</a:t>
                      </a:r>
                      <a:r>
                        <a:rPr lang="en-US" sz="3200" b="1" dirty="0">
                          <a:solidFill>
                            <a:srgbClr val="FF0000"/>
                          </a:solidFill>
                          <a:latin typeface="Times New Roman"/>
                          <a:ea typeface="Times New Roman"/>
                          <a:cs typeface="Times New Roman"/>
                        </a:rPr>
                        <a:t> </a:t>
                      </a:r>
                      <a:r>
                        <a:rPr lang="en-US" sz="3200" b="1" dirty="0" err="1">
                          <a:solidFill>
                            <a:srgbClr val="FF0000"/>
                          </a:solidFill>
                          <a:latin typeface="Times New Roman"/>
                          <a:ea typeface="Times New Roman"/>
                          <a:cs typeface="Times New Roman"/>
                        </a:rPr>
                        <a:t>cô</a:t>
                      </a:r>
                      <a:r>
                        <a:rPr lang="en-US" sz="3200" b="1" dirty="0">
                          <a:solidFill>
                            <a:srgbClr val="FF0000"/>
                          </a:solidFill>
                          <a:latin typeface="Times New Roman"/>
                          <a:ea typeface="Times New Roman"/>
                          <a:cs typeface="Times New Roman"/>
                        </a:rPr>
                        <a:t>:</a:t>
                      </a:r>
                      <a:endParaRPr lang="en-US" sz="3200" dirty="0">
                        <a:solidFill>
                          <a:srgbClr val="FF0000"/>
                        </a:solidFill>
                        <a:latin typeface="Times New Roman"/>
                        <a:ea typeface="Times New Roman"/>
                        <a:cs typeface="Times New Roman"/>
                      </a:endParaRPr>
                    </a:p>
                    <a:p>
                      <a:pPr>
                        <a:lnSpc>
                          <a:spcPct val="115000"/>
                        </a:lnSpc>
                        <a:spcAft>
                          <a:spcPts val="0"/>
                        </a:spcAft>
                      </a:pPr>
                      <a:r>
                        <a:rPr lang="en-US" sz="3200" b="1" dirty="0">
                          <a:solidFill>
                            <a:srgbClr val="002060"/>
                          </a:solidFill>
                          <a:latin typeface="Times New Roman"/>
                          <a:ea typeface="Times New Roman"/>
                          <a:cs typeface="Times New Roman"/>
                        </a:rPr>
                        <a:t>-</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Đàn</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đệm</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giai</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điệu</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bài</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hát</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Ngày</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vui</a:t>
                      </a:r>
                      <a:r>
                        <a:rPr lang="en-US" sz="3200" dirty="0">
                          <a:solidFill>
                            <a:srgbClr val="002060"/>
                          </a:solidFill>
                          <a:latin typeface="Times New Roman"/>
                          <a:ea typeface="Times New Roman"/>
                          <a:cs typeface="Times New Roman"/>
                        </a:rPr>
                        <a:t> </a:t>
                      </a:r>
                      <a:r>
                        <a:rPr lang="en-US" sz="3200" dirty="0" smtClean="0">
                          <a:solidFill>
                            <a:srgbClr val="002060"/>
                          </a:solidFill>
                          <a:latin typeface="Times New Roman"/>
                          <a:ea typeface="Times New Roman"/>
                          <a:cs typeface="Times New Roman"/>
                        </a:rPr>
                        <a:t>8/3, </a:t>
                      </a:r>
                      <a:r>
                        <a:rPr lang="en-US" sz="3200" dirty="0" err="1" smtClean="0">
                          <a:solidFill>
                            <a:srgbClr val="002060"/>
                          </a:solidFill>
                          <a:latin typeface="Times New Roman"/>
                          <a:ea typeface="Times New Roman"/>
                          <a:cs typeface="Times New Roman"/>
                        </a:rPr>
                        <a:t>Bông</a:t>
                      </a:r>
                      <a:r>
                        <a:rPr lang="en-US" sz="3200" baseline="0" dirty="0" smtClean="0">
                          <a:solidFill>
                            <a:srgbClr val="002060"/>
                          </a:solidFill>
                          <a:latin typeface="Times New Roman"/>
                          <a:ea typeface="Times New Roman"/>
                          <a:cs typeface="Times New Roman"/>
                        </a:rPr>
                        <a:t> </a:t>
                      </a:r>
                      <a:r>
                        <a:rPr lang="en-US" sz="3200" baseline="0" dirty="0" err="1" smtClean="0">
                          <a:solidFill>
                            <a:srgbClr val="002060"/>
                          </a:solidFill>
                          <a:latin typeface="Times New Roman"/>
                          <a:ea typeface="Times New Roman"/>
                          <a:cs typeface="Times New Roman"/>
                        </a:rPr>
                        <a:t>hoa</a:t>
                      </a:r>
                      <a:r>
                        <a:rPr lang="en-US" sz="3200" baseline="0" dirty="0" smtClean="0">
                          <a:solidFill>
                            <a:srgbClr val="002060"/>
                          </a:solidFill>
                          <a:latin typeface="Times New Roman"/>
                          <a:ea typeface="Times New Roman"/>
                          <a:cs typeface="Times New Roman"/>
                        </a:rPr>
                        <a:t> </a:t>
                      </a:r>
                      <a:r>
                        <a:rPr lang="en-US" sz="3200" baseline="0" dirty="0" err="1" smtClean="0">
                          <a:solidFill>
                            <a:srgbClr val="002060"/>
                          </a:solidFill>
                          <a:latin typeface="Times New Roman"/>
                          <a:ea typeface="Times New Roman"/>
                          <a:cs typeface="Times New Roman"/>
                        </a:rPr>
                        <a:t>tặng</a:t>
                      </a:r>
                      <a:r>
                        <a:rPr lang="en-US" sz="3200" baseline="0" dirty="0" smtClean="0">
                          <a:solidFill>
                            <a:srgbClr val="002060"/>
                          </a:solidFill>
                          <a:latin typeface="Times New Roman"/>
                          <a:ea typeface="Times New Roman"/>
                          <a:cs typeface="Times New Roman"/>
                        </a:rPr>
                        <a:t> </a:t>
                      </a:r>
                      <a:r>
                        <a:rPr lang="en-US" sz="3200" baseline="0" dirty="0" err="1" smtClean="0">
                          <a:solidFill>
                            <a:srgbClr val="002060"/>
                          </a:solidFill>
                          <a:latin typeface="Times New Roman"/>
                          <a:ea typeface="Times New Roman"/>
                          <a:cs typeface="Times New Roman"/>
                        </a:rPr>
                        <a:t>cô</a:t>
                      </a:r>
                      <a:r>
                        <a:rPr lang="en-US" sz="3200" baseline="0" dirty="0" smtClean="0">
                          <a:solidFill>
                            <a:srgbClr val="002060"/>
                          </a:solidFill>
                          <a:latin typeface="Times New Roman"/>
                          <a:ea typeface="Times New Roman"/>
                          <a:cs typeface="Times New Roman"/>
                        </a:rPr>
                        <a:t>.</a:t>
                      </a:r>
                      <a:endParaRPr lang="en-US" sz="3200" dirty="0">
                        <a:solidFill>
                          <a:srgbClr val="002060"/>
                        </a:solidFill>
                        <a:latin typeface="Times New Roman"/>
                        <a:ea typeface="Times New Roman"/>
                        <a:cs typeface="Times New Roman"/>
                      </a:endParaRPr>
                    </a:p>
                    <a:p>
                      <a:pPr>
                        <a:lnSpc>
                          <a:spcPct val="115000"/>
                        </a:lnSpc>
                        <a:spcAft>
                          <a:spcPts val="0"/>
                        </a:spcAft>
                      </a:pPr>
                      <a:r>
                        <a:rPr lang="en-US" sz="3200" b="1" dirty="0">
                          <a:solidFill>
                            <a:srgbClr val="002060"/>
                          </a:solidFill>
                          <a:latin typeface="Times New Roman"/>
                          <a:ea typeface="Times New Roman"/>
                          <a:cs typeface="Times New Roman"/>
                        </a:rPr>
                        <a:t>-</a:t>
                      </a:r>
                      <a:r>
                        <a:rPr lang="en-US" sz="3200" dirty="0">
                          <a:solidFill>
                            <a:srgbClr val="002060"/>
                          </a:solidFill>
                          <a:latin typeface="Times New Roman"/>
                          <a:ea typeface="Times New Roman"/>
                          <a:cs typeface="Times New Roman"/>
                        </a:rPr>
                        <a:t> </a:t>
                      </a:r>
                      <a:r>
                        <a:rPr lang="en-US" sz="3200" dirty="0" err="1" smtClean="0">
                          <a:solidFill>
                            <a:srgbClr val="002060"/>
                          </a:solidFill>
                          <a:latin typeface="Times New Roman"/>
                          <a:ea typeface="Times New Roman"/>
                          <a:cs typeface="Times New Roman"/>
                        </a:rPr>
                        <a:t>Dụng</a:t>
                      </a:r>
                      <a:r>
                        <a:rPr lang="en-US" sz="3200" dirty="0" smtClean="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cụ</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âm</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nhạc</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phách</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gỗ</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xắc</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xô</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trống</a:t>
                      </a:r>
                      <a:r>
                        <a:rPr lang="en-US" sz="3200" dirty="0">
                          <a:solidFill>
                            <a:srgbClr val="002060"/>
                          </a:solidFill>
                          <a:latin typeface="Times New Roman"/>
                          <a:ea typeface="Times New Roman"/>
                          <a:cs typeface="Times New Roman"/>
                        </a:rPr>
                        <a:t>…</a:t>
                      </a:r>
                    </a:p>
                    <a:p>
                      <a:pPr>
                        <a:lnSpc>
                          <a:spcPct val="115000"/>
                        </a:lnSpc>
                        <a:spcAft>
                          <a:spcPts val="0"/>
                        </a:spcAft>
                      </a:pPr>
                      <a:r>
                        <a:rPr lang="en-US" sz="3200" dirty="0">
                          <a:solidFill>
                            <a:srgbClr val="002060"/>
                          </a:solidFill>
                          <a:latin typeface="Times New Roman"/>
                          <a:ea typeface="Times New Roman"/>
                          <a:cs typeface="Times New Roman"/>
                        </a:rPr>
                        <a:t>- Video </a:t>
                      </a:r>
                      <a:r>
                        <a:rPr lang="en-US" sz="3200" dirty="0" err="1">
                          <a:solidFill>
                            <a:srgbClr val="002060"/>
                          </a:solidFill>
                          <a:latin typeface="Times New Roman"/>
                          <a:ea typeface="Times New Roman"/>
                          <a:cs typeface="Times New Roman"/>
                        </a:rPr>
                        <a:t>hoặc</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bản</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nhạc</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có</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lời</a:t>
                      </a:r>
                      <a:r>
                        <a:rPr lang="en-US" sz="3200" dirty="0">
                          <a:solidFill>
                            <a:srgbClr val="002060"/>
                          </a:solidFill>
                          <a:latin typeface="Times New Roman"/>
                          <a:ea typeface="Times New Roman"/>
                          <a:cs typeface="Times New Roman"/>
                        </a:rPr>
                        <a:t> 1 </a:t>
                      </a:r>
                      <a:r>
                        <a:rPr lang="en-US" sz="3200" dirty="0" err="1">
                          <a:solidFill>
                            <a:srgbClr val="002060"/>
                          </a:solidFill>
                          <a:latin typeface="Times New Roman"/>
                          <a:ea typeface="Times New Roman"/>
                          <a:cs typeface="Times New Roman"/>
                        </a:rPr>
                        <a:t>số</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bài</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hát</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Hoa</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kết</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trái</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Bông</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hoa</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mừng</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cô</a:t>
                      </a:r>
                      <a:r>
                        <a:rPr lang="en-US" sz="3200" dirty="0">
                          <a:solidFill>
                            <a:srgbClr val="002060"/>
                          </a:solidFill>
                          <a:latin typeface="Times New Roman"/>
                          <a:ea typeface="Times New Roman"/>
                          <a:cs typeface="Times New Roman"/>
                        </a:rPr>
                        <a:t>, Ra </a:t>
                      </a:r>
                      <a:r>
                        <a:rPr lang="en-US" sz="3200" dirty="0" err="1">
                          <a:solidFill>
                            <a:srgbClr val="002060"/>
                          </a:solidFill>
                          <a:latin typeface="Times New Roman"/>
                          <a:ea typeface="Times New Roman"/>
                          <a:cs typeface="Times New Roman"/>
                        </a:rPr>
                        <a:t>chơi</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vườn</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hoa</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hoa</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sen</a:t>
                      </a:r>
                      <a:endParaRPr lang="en-US" sz="3200" dirty="0">
                        <a:solidFill>
                          <a:srgbClr val="002060"/>
                        </a:solidFill>
                        <a:latin typeface="Times New Roman"/>
                        <a:ea typeface="Times New Roman"/>
                        <a:cs typeface="Times New Roman"/>
                      </a:endParaRPr>
                    </a:p>
                    <a:p>
                      <a:pPr>
                        <a:lnSpc>
                          <a:spcPct val="115000"/>
                        </a:lnSpc>
                        <a:spcAft>
                          <a:spcPts val="0"/>
                        </a:spcAft>
                      </a:pPr>
                      <a:r>
                        <a:rPr lang="en-US" sz="3200" dirty="0">
                          <a:solidFill>
                            <a:srgbClr val="FF0000"/>
                          </a:solidFill>
                          <a:latin typeface="Times New Roman"/>
                          <a:ea typeface="Times New Roman"/>
                          <a:cs typeface="Times New Roman"/>
                        </a:rPr>
                        <a:t>* </a:t>
                      </a:r>
                      <a:r>
                        <a:rPr lang="en-US" sz="3200" b="1" dirty="0" err="1">
                          <a:solidFill>
                            <a:srgbClr val="FF0000"/>
                          </a:solidFill>
                          <a:latin typeface="Times New Roman"/>
                          <a:ea typeface="Times New Roman"/>
                          <a:cs typeface="Times New Roman"/>
                        </a:rPr>
                        <a:t>Đồ</a:t>
                      </a:r>
                      <a:r>
                        <a:rPr lang="en-US" sz="3200" b="1" dirty="0">
                          <a:solidFill>
                            <a:srgbClr val="FF0000"/>
                          </a:solidFill>
                          <a:latin typeface="Times New Roman"/>
                          <a:ea typeface="Times New Roman"/>
                          <a:cs typeface="Times New Roman"/>
                        </a:rPr>
                        <a:t> </a:t>
                      </a:r>
                      <a:r>
                        <a:rPr lang="en-US" sz="3200" b="1" dirty="0" err="1">
                          <a:solidFill>
                            <a:srgbClr val="FF0000"/>
                          </a:solidFill>
                          <a:latin typeface="Times New Roman"/>
                          <a:ea typeface="Times New Roman"/>
                          <a:cs typeface="Times New Roman"/>
                        </a:rPr>
                        <a:t>dùng</a:t>
                      </a:r>
                      <a:r>
                        <a:rPr lang="en-US" sz="3200" b="1" dirty="0">
                          <a:solidFill>
                            <a:srgbClr val="FF0000"/>
                          </a:solidFill>
                          <a:latin typeface="Times New Roman"/>
                          <a:ea typeface="Times New Roman"/>
                          <a:cs typeface="Times New Roman"/>
                        </a:rPr>
                        <a:t> </a:t>
                      </a:r>
                      <a:r>
                        <a:rPr lang="en-US" sz="3200" b="1" dirty="0" err="1">
                          <a:solidFill>
                            <a:srgbClr val="FF0000"/>
                          </a:solidFill>
                          <a:latin typeface="Times New Roman"/>
                          <a:ea typeface="Times New Roman"/>
                          <a:cs typeface="Times New Roman"/>
                        </a:rPr>
                        <a:t>của</a:t>
                      </a:r>
                      <a:r>
                        <a:rPr lang="en-US" sz="3200" b="1" dirty="0">
                          <a:solidFill>
                            <a:srgbClr val="FF0000"/>
                          </a:solidFill>
                          <a:latin typeface="Times New Roman"/>
                          <a:ea typeface="Times New Roman"/>
                          <a:cs typeface="Times New Roman"/>
                        </a:rPr>
                        <a:t> </a:t>
                      </a:r>
                      <a:r>
                        <a:rPr lang="en-US" sz="3200" b="1" dirty="0" err="1">
                          <a:solidFill>
                            <a:srgbClr val="FF0000"/>
                          </a:solidFill>
                          <a:latin typeface="Times New Roman"/>
                          <a:ea typeface="Times New Roman"/>
                          <a:cs typeface="Times New Roman"/>
                        </a:rPr>
                        <a:t>trẻ</a:t>
                      </a:r>
                      <a:r>
                        <a:rPr lang="en-US" sz="3200" b="1" dirty="0">
                          <a:solidFill>
                            <a:srgbClr val="FF0000"/>
                          </a:solidFill>
                          <a:latin typeface="Times New Roman"/>
                          <a:ea typeface="Times New Roman"/>
                          <a:cs typeface="Times New Roman"/>
                        </a:rPr>
                        <a:t>:</a:t>
                      </a:r>
                      <a:endParaRPr lang="en-US" sz="3200" dirty="0">
                        <a:solidFill>
                          <a:srgbClr val="FF0000"/>
                        </a:solidFill>
                        <a:latin typeface="Times New Roman"/>
                        <a:ea typeface="Times New Roman"/>
                        <a:cs typeface="Times New Roman"/>
                      </a:endParaRPr>
                    </a:p>
                    <a:p>
                      <a:pPr>
                        <a:spcAft>
                          <a:spcPts val="0"/>
                        </a:spcAft>
                      </a:pPr>
                      <a:r>
                        <a:rPr lang="en-US" sz="3200" b="1" dirty="0">
                          <a:solidFill>
                            <a:srgbClr val="002060"/>
                          </a:solidFill>
                          <a:latin typeface="Times New Roman"/>
                          <a:ea typeface="Times New Roman"/>
                          <a:cs typeface="Times New Roman"/>
                        </a:rPr>
                        <a:t>-</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Trang</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phục</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biểu</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diễn</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bằng</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giấy</a:t>
                      </a:r>
                      <a:r>
                        <a:rPr lang="en-US" sz="3200" dirty="0">
                          <a:solidFill>
                            <a:srgbClr val="002060"/>
                          </a:solidFill>
                          <a:latin typeface="Times New Roman"/>
                          <a:ea typeface="Times New Roman"/>
                          <a:cs typeface="Times New Roman"/>
                        </a:rPr>
                        <a:t>.</a:t>
                      </a:r>
                    </a:p>
                    <a:p>
                      <a:pPr>
                        <a:spcAft>
                          <a:spcPts val="0"/>
                        </a:spcAft>
                      </a:pP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Bảng</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tương</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tác</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que</a:t>
                      </a:r>
                      <a:r>
                        <a:rPr lang="en-US" sz="3200" dirty="0">
                          <a:solidFill>
                            <a:srgbClr val="002060"/>
                          </a:solidFill>
                          <a:latin typeface="Times New Roman"/>
                          <a:ea typeface="Times New Roman"/>
                          <a:cs typeface="Times New Roman"/>
                        </a:rPr>
                        <a:t> </a:t>
                      </a:r>
                      <a:r>
                        <a:rPr lang="en-US" sz="3200" dirty="0" err="1">
                          <a:solidFill>
                            <a:srgbClr val="002060"/>
                          </a:solidFill>
                          <a:latin typeface="Times New Roman"/>
                          <a:ea typeface="Times New Roman"/>
                          <a:cs typeface="Times New Roman"/>
                        </a:rPr>
                        <a:t>chỉ</a:t>
                      </a:r>
                      <a:r>
                        <a:rPr lang="en-US" sz="3200" dirty="0">
                          <a:solidFill>
                            <a:srgbClr val="002060"/>
                          </a:solidFill>
                          <a:latin typeface="Times New Roman"/>
                          <a:ea typeface="Times New Roman"/>
                          <a:cs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normAutofit/>
          </a:bodyPr>
          <a:lstStyle/>
          <a:p>
            <a:pPr marL="514350" indent="-514350" algn="ctr">
              <a:buNone/>
            </a:pPr>
            <a:r>
              <a:rPr lang="vi-VN" sz="4800" dirty="0" smtClean="0">
                <a:solidFill>
                  <a:srgbClr val="002060"/>
                </a:solidFill>
                <a:latin typeface="+mj-lt"/>
              </a:rPr>
              <a:t>1. Ổn định tổ chức</a:t>
            </a:r>
            <a:r>
              <a:rPr lang="en-US" sz="4800" dirty="0" smtClean="0">
                <a:solidFill>
                  <a:srgbClr val="002060"/>
                </a:solidFill>
                <a:latin typeface="+mj-lt"/>
              </a:rPr>
              <a:t>:</a:t>
            </a:r>
            <a:endParaRPr lang="vi-VN" sz="4800" dirty="0" smtClean="0">
              <a:solidFill>
                <a:srgbClr val="002060"/>
              </a:solidFill>
              <a:latin typeface="+mj-lt"/>
            </a:endParaRPr>
          </a:p>
          <a:p>
            <a:pPr marL="514350" indent="-514350" algn="ctr">
              <a:buNone/>
            </a:pPr>
            <a:r>
              <a:rPr lang="en-US" sz="6600" dirty="0" err="1" smtClean="0">
                <a:solidFill>
                  <a:srgbClr val="00B0F0"/>
                </a:solidFill>
                <a:latin typeface="Times New Roman" pitchFamily="18" charset="0"/>
                <a:cs typeface="Times New Roman" pitchFamily="18" charset="0"/>
              </a:rPr>
              <a:t>Cô</a:t>
            </a:r>
            <a:r>
              <a:rPr lang="en-US" sz="6600" dirty="0" smtClean="0">
                <a:solidFill>
                  <a:srgbClr val="00B0F0"/>
                </a:solidFill>
                <a:latin typeface="Times New Roman" pitchFamily="18" charset="0"/>
                <a:cs typeface="Times New Roman" pitchFamily="18" charset="0"/>
              </a:rPr>
              <a:t> </a:t>
            </a:r>
            <a:r>
              <a:rPr lang="en-US" sz="6600" dirty="0" err="1" smtClean="0">
                <a:solidFill>
                  <a:srgbClr val="00B0F0"/>
                </a:solidFill>
                <a:latin typeface="Times New Roman" pitchFamily="18" charset="0"/>
                <a:cs typeface="Times New Roman" pitchFamily="18" charset="0"/>
              </a:rPr>
              <a:t>và</a:t>
            </a:r>
            <a:r>
              <a:rPr lang="en-US" sz="6600" dirty="0" smtClean="0">
                <a:solidFill>
                  <a:srgbClr val="00B0F0"/>
                </a:solidFill>
                <a:latin typeface="Times New Roman" pitchFamily="18" charset="0"/>
                <a:cs typeface="Times New Roman" pitchFamily="18" charset="0"/>
              </a:rPr>
              <a:t> </a:t>
            </a:r>
            <a:r>
              <a:rPr lang="en-US" sz="6600" dirty="0" err="1" smtClean="0">
                <a:solidFill>
                  <a:srgbClr val="00B0F0"/>
                </a:solidFill>
                <a:latin typeface="Times New Roman" pitchFamily="18" charset="0"/>
                <a:cs typeface="Times New Roman" pitchFamily="18" charset="0"/>
              </a:rPr>
              <a:t>trẻ</a:t>
            </a:r>
            <a:r>
              <a:rPr lang="en-US" sz="6600" dirty="0" smtClean="0">
                <a:solidFill>
                  <a:srgbClr val="00B0F0"/>
                </a:solidFill>
                <a:latin typeface="Times New Roman" pitchFamily="18" charset="0"/>
                <a:cs typeface="Times New Roman" pitchFamily="18" charset="0"/>
              </a:rPr>
              <a:t> </a:t>
            </a:r>
            <a:r>
              <a:rPr lang="en-US" sz="6600" dirty="0" err="1" smtClean="0">
                <a:solidFill>
                  <a:srgbClr val="00B0F0"/>
                </a:solidFill>
                <a:latin typeface="Times New Roman" pitchFamily="18" charset="0"/>
                <a:cs typeface="Times New Roman" pitchFamily="18" charset="0"/>
              </a:rPr>
              <a:t>đọc</a:t>
            </a:r>
            <a:r>
              <a:rPr lang="en-US" sz="6600" dirty="0" smtClean="0">
                <a:solidFill>
                  <a:srgbClr val="00B0F0"/>
                </a:solidFill>
                <a:latin typeface="Times New Roman" pitchFamily="18" charset="0"/>
                <a:cs typeface="Times New Roman" pitchFamily="18" charset="0"/>
              </a:rPr>
              <a:t> </a:t>
            </a:r>
            <a:r>
              <a:rPr lang="en-US" sz="6600" dirty="0" err="1" smtClean="0">
                <a:solidFill>
                  <a:srgbClr val="00B0F0"/>
                </a:solidFill>
                <a:latin typeface="Times New Roman" pitchFamily="18" charset="0"/>
                <a:cs typeface="Times New Roman" pitchFamily="18" charset="0"/>
              </a:rPr>
              <a:t>bài</a:t>
            </a:r>
            <a:r>
              <a:rPr lang="en-US" sz="6600" dirty="0" smtClean="0">
                <a:solidFill>
                  <a:srgbClr val="00B0F0"/>
                </a:solidFill>
                <a:latin typeface="Times New Roman" pitchFamily="18" charset="0"/>
                <a:cs typeface="Times New Roman" pitchFamily="18" charset="0"/>
              </a:rPr>
              <a:t> </a:t>
            </a:r>
            <a:r>
              <a:rPr lang="en-US" sz="6600" dirty="0" err="1" smtClean="0">
                <a:solidFill>
                  <a:srgbClr val="00B0F0"/>
                </a:solidFill>
                <a:latin typeface="Times New Roman" pitchFamily="18" charset="0"/>
                <a:cs typeface="Times New Roman" pitchFamily="18" charset="0"/>
              </a:rPr>
              <a:t>thơ</a:t>
            </a:r>
            <a:r>
              <a:rPr lang="en-US" sz="6600" dirty="0" smtClean="0">
                <a:solidFill>
                  <a:srgbClr val="00B0F0"/>
                </a:solidFill>
                <a:latin typeface="Times New Roman" pitchFamily="18" charset="0"/>
                <a:cs typeface="Times New Roman" pitchFamily="18" charset="0"/>
              </a:rPr>
              <a:t>:</a:t>
            </a:r>
          </a:p>
          <a:p>
            <a:pPr marL="514350" indent="-514350" algn="ctr">
              <a:buNone/>
            </a:pPr>
            <a:r>
              <a:rPr lang="en-US" sz="6600" dirty="0" smtClean="0">
                <a:solidFill>
                  <a:srgbClr val="FF0000"/>
                </a:solidFill>
                <a:latin typeface="Times New Roman" pitchFamily="18" charset="0"/>
                <a:cs typeface="Times New Roman" pitchFamily="18" charset="0"/>
              </a:rPr>
              <a:t>“</a:t>
            </a:r>
            <a:r>
              <a:rPr lang="en-US" sz="6600" dirty="0" err="1" smtClean="0">
                <a:solidFill>
                  <a:srgbClr val="FF0000"/>
                </a:solidFill>
                <a:latin typeface="Times New Roman" pitchFamily="18" charset="0"/>
                <a:cs typeface="Times New Roman" pitchFamily="18" charset="0"/>
              </a:rPr>
              <a:t>Bó</a:t>
            </a:r>
            <a:r>
              <a:rPr lang="en-US" sz="6600" dirty="0" smtClean="0">
                <a:solidFill>
                  <a:srgbClr val="FF0000"/>
                </a:solidFill>
                <a:latin typeface="Times New Roman" pitchFamily="18" charset="0"/>
                <a:cs typeface="Times New Roman" pitchFamily="18" charset="0"/>
              </a:rPr>
              <a:t> </a:t>
            </a:r>
            <a:r>
              <a:rPr lang="en-US" sz="6600" dirty="0" err="1" smtClean="0">
                <a:solidFill>
                  <a:srgbClr val="FF0000"/>
                </a:solidFill>
                <a:latin typeface="Times New Roman" pitchFamily="18" charset="0"/>
                <a:cs typeface="Times New Roman" pitchFamily="18" charset="0"/>
              </a:rPr>
              <a:t>hoa</a:t>
            </a:r>
            <a:r>
              <a:rPr lang="en-US" sz="6600" dirty="0" smtClean="0">
                <a:solidFill>
                  <a:srgbClr val="FF0000"/>
                </a:solidFill>
                <a:latin typeface="Times New Roman" pitchFamily="18" charset="0"/>
                <a:cs typeface="Times New Roman" pitchFamily="18" charset="0"/>
              </a:rPr>
              <a:t> </a:t>
            </a:r>
            <a:r>
              <a:rPr lang="en-US" sz="6600" dirty="0" err="1" smtClean="0">
                <a:solidFill>
                  <a:srgbClr val="FF0000"/>
                </a:solidFill>
                <a:latin typeface="Times New Roman" pitchFamily="18" charset="0"/>
                <a:cs typeface="Times New Roman" pitchFamily="18" charset="0"/>
              </a:rPr>
              <a:t>tặng</a:t>
            </a:r>
            <a:r>
              <a:rPr lang="en-US" sz="6600" dirty="0" smtClean="0">
                <a:solidFill>
                  <a:srgbClr val="FF0000"/>
                </a:solidFill>
                <a:latin typeface="Times New Roman" pitchFamily="18" charset="0"/>
                <a:cs typeface="Times New Roman" pitchFamily="18" charset="0"/>
              </a:rPr>
              <a:t> </a:t>
            </a:r>
            <a:r>
              <a:rPr lang="en-US" sz="6600" dirty="0" err="1" smtClean="0">
                <a:solidFill>
                  <a:srgbClr val="FF0000"/>
                </a:solidFill>
                <a:latin typeface="Times New Roman" pitchFamily="18" charset="0"/>
                <a:cs typeface="Times New Roman" pitchFamily="18" charset="0"/>
              </a:rPr>
              <a:t>cô</a:t>
            </a:r>
            <a:r>
              <a:rPr lang="en-US" sz="6600" dirty="0" smtClean="0">
                <a:solidFill>
                  <a:srgbClr val="FF0000"/>
                </a:solidFill>
                <a:latin typeface="Times New Roman" pitchFamily="18" charset="0"/>
                <a:cs typeface="Times New Roman" pitchFamily="18" charset="0"/>
              </a:rPr>
              <a:t>”</a:t>
            </a:r>
            <a:endParaRPr lang="vi-VN" sz="6600" dirty="0" smtClean="0">
              <a:solidFill>
                <a:srgbClr val="FF0000"/>
              </a:solidFill>
              <a:latin typeface="Times New Roman" pitchFamily="18" charset="0"/>
              <a:cs typeface="Times New Roman" pitchFamily="18" charset="0"/>
            </a:endParaRPr>
          </a:p>
          <a:p>
            <a:pPr marL="514350" indent="-514350">
              <a:buNone/>
            </a:pPr>
            <a:endParaRPr lang="vi-VN" dirty="0" smtClean="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000" b="-2000"/>
          </a:stretch>
        </a:blipFill>
        <a:effectLst/>
      </p:bgPr>
    </p:bg>
    <p:spTree>
      <p:nvGrpSpPr>
        <p:cNvPr id="1" name=""/>
        <p:cNvGrpSpPr/>
        <p:nvPr/>
      </p:nvGrpSpPr>
      <p:grpSpPr>
        <a:xfrm>
          <a:off x="0" y="0"/>
          <a:ext cx="0" cy="0"/>
          <a:chOff x="0" y="0"/>
          <a:chExt cx="0" cy="0"/>
        </a:xfrm>
      </p:grpSpPr>
      <p:pic>
        <p:nvPicPr>
          <p:cNvPr id="2" name="CungMuaHatMungXuanBeatCut-VA-4750932.mp3">
            <a:hlinkClick r:id="" action="ppaction://media"/>
          </p:cNvPr>
          <p:cNvPicPr>
            <a:picLocks noRot="1" noChangeAspect="1"/>
          </p:cNvPicPr>
          <p:nvPr>
            <a:audioFile r:link="rId1"/>
          </p:nvPr>
        </p:nvPicPr>
        <p:blipFill>
          <a:blip r:embed="rId4"/>
          <a:stretch>
            <a:fillRect/>
          </a:stretch>
        </p:blipFill>
        <p:spPr>
          <a:xfrm>
            <a:off x="7467600" y="5410200"/>
            <a:ext cx="304800" cy="304800"/>
          </a:xfrm>
          <a:prstGeom prst="rect">
            <a:avLst/>
          </a:prstGeom>
        </p:spPr>
      </p:pic>
      <p:sp>
        <p:nvSpPr>
          <p:cNvPr id="3" name="Rectangle 2"/>
          <p:cNvSpPr/>
          <p:nvPr/>
        </p:nvSpPr>
        <p:spPr>
          <a:xfrm>
            <a:off x="2209800" y="228600"/>
            <a:ext cx="4572000" cy="6247864"/>
          </a:xfrm>
          <a:prstGeom prst="rect">
            <a:avLst/>
          </a:prstGeom>
        </p:spPr>
        <p:txBody>
          <a:bodyPr>
            <a:spAutoFit/>
          </a:bodyPr>
          <a:lstStyle/>
          <a:p>
            <a:pPr algn="ctr"/>
            <a:r>
              <a:rPr lang="en-US" sz="2000" b="1" dirty="0" smtClean="0">
                <a:solidFill>
                  <a:srgbClr val="FF0000"/>
                </a:solidFill>
              </a:rPr>
              <a:t>BÓ HOA TẶNG CÔ</a:t>
            </a:r>
            <a:r>
              <a:rPr lang="vi-VN" sz="2000" dirty="0" smtClean="0"/>
              <a:t/>
            </a:r>
            <a:br>
              <a:rPr lang="vi-VN" sz="2000" dirty="0" smtClean="0"/>
            </a:br>
            <a:r>
              <a:rPr lang="vi-VN" sz="2000" dirty="0" smtClean="0"/>
              <a:t/>
            </a:r>
            <a:br>
              <a:rPr lang="vi-VN" sz="2000" dirty="0" smtClean="0"/>
            </a:br>
            <a:r>
              <a:rPr lang="vi-VN" sz="2000" dirty="0" smtClean="0">
                <a:solidFill>
                  <a:srgbClr val="002060"/>
                </a:solidFill>
              </a:rPr>
              <a:t>Ngày mồng tám tháng ba</a:t>
            </a:r>
            <a:br>
              <a:rPr lang="vi-VN" sz="2000" dirty="0" smtClean="0">
                <a:solidFill>
                  <a:srgbClr val="002060"/>
                </a:solidFill>
              </a:rPr>
            </a:br>
            <a:r>
              <a:rPr lang="vi-VN" sz="2000" dirty="0" smtClean="0">
                <a:solidFill>
                  <a:srgbClr val="002060"/>
                </a:solidFill>
              </a:rPr>
              <a:t>Chúng em đi hái hoa</a:t>
            </a:r>
            <a:br>
              <a:rPr lang="vi-VN" sz="2000" dirty="0" smtClean="0">
                <a:solidFill>
                  <a:srgbClr val="002060"/>
                </a:solidFill>
              </a:rPr>
            </a:br>
            <a:r>
              <a:rPr lang="vi-VN" sz="2000" dirty="0" smtClean="0">
                <a:solidFill>
                  <a:srgbClr val="002060"/>
                </a:solidFill>
              </a:rPr>
              <a:t>Mang về tặng cô giáo</a:t>
            </a:r>
            <a:br>
              <a:rPr lang="vi-VN" sz="2000" dirty="0" smtClean="0">
                <a:solidFill>
                  <a:srgbClr val="002060"/>
                </a:solidFill>
              </a:rPr>
            </a:br>
            <a:r>
              <a:rPr lang="vi-VN" sz="2000" dirty="0" smtClean="0">
                <a:solidFill>
                  <a:srgbClr val="002060"/>
                </a:solidFill>
              </a:rPr>
              <a:t>Bó hoa của em đây</a:t>
            </a:r>
            <a:br>
              <a:rPr lang="vi-VN" sz="2000" dirty="0" smtClean="0">
                <a:solidFill>
                  <a:srgbClr val="002060"/>
                </a:solidFill>
              </a:rPr>
            </a:br>
            <a:r>
              <a:rPr lang="vi-VN" sz="2000" dirty="0" smtClean="0">
                <a:solidFill>
                  <a:srgbClr val="002060"/>
                </a:solidFill>
              </a:rPr>
              <a:t>Vàng tươi hoa cúc áo</a:t>
            </a:r>
            <a:br>
              <a:rPr lang="vi-VN" sz="2000" dirty="0" smtClean="0">
                <a:solidFill>
                  <a:srgbClr val="002060"/>
                </a:solidFill>
              </a:rPr>
            </a:br>
            <a:r>
              <a:rPr lang="vi-VN" sz="2000" dirty="0" smtClean="0">
                <a:solidFill>
                  <a:srgbClr val="002060"/>
                </a:solidFill>
              </a:rPr>
              <a:t>Hồng hồng hoa cối xay</a:t>
            </a:r>
            <a:br>
              <a:rPr lang="vi-VN" sz="2000" dirty="0" smtClean="0">
                <a:solidFill>
                  <a:srgbClr val="002060"/>
                </a:solidFill>
              </a:rPr>
            </a:br>
            <a:r>
              <a:rPr lang="vi-VN" sz="2000" dirty="0" smtClean="0">
                <a:solidFill>
                  <a:srgbClr val="002060"/>
                </a:solidFill>
              </a:rPr>
              <a:t>Đỏ rực nụ dong riềng</a:t>
            </a:r>
            <a:br>
              <a:rPr lang="vi-VN" sz="2000" dirty="0" smtClean="0">
                <a:solidFill>
                  <a:srgbClr val="002060"/>
                </a:solidFill>
              </a:rPr>
            </a:br>
            <a:r>
              <a:rPr lang="vi-VN" sz="2000" dirty="0" smtClean="0">
                <a:solidFill>
                  <a:srgbClr val="002060"/>
                </a:solidFill>
              </a:rPr>
              <a:t>Tím tím hoa bìm bìm</a:t>
            </a:r>
            <a:br>
              <a:rPr lang="vi-VN" sz="2000" dirty="0" smtClean="0">
                <a:solidFill>
                  <a:srgbClr val="002060"/>
                </a:solidFill>
              </a:rPr>
            </a:br>
            <a:r>
              <a:rPr lang="vi-VN" sz="2000" dirty="0" smtClean="0">
                <a:solidFill>
                  <a:srgbClr val="002060"/>
                </a:solidFill>
              </a:rPr>
              <a:t>Dây tơ hồng em cuốn</a:t>
            </a:r>
            <a:br>
              <a:rPr lang="vi-VN" sz="2000" dirty="0" smtClean="0">
                <a:solidFill>
                  <a:srgbClr val="002060"/>
                </a:solidFill>
              </a:rPr>
            </a:br>
            <a:r>
              <a:rPr lang="vi-VN" sz="2000" dirty="0" smtClean="0">
                <a:solidFill>
                  <a:srgbClr val="002060"/>
                </a:solidFill>
              </a:rPr>
              <a:t>Thành một bó vừa xinh</a:t>
            </a:r>
            <a:br>
              <a:rPr lang="vi-VN" sz="2000" dirty="0" smtClean="0">
                <a:solidFill>
                  <a:srgbClr val="002060"/>
                </a:solidFill>
              </a:rPr>
            </a:br>
            <a:r>
              <a:rPr lang="vi-VN" sz="2000" dirty="0" smtClean="0">
                <a:solidFill>
                  <a:srgbClr val="002060"/>
                </a:solidFill>
              </a:rPr>
              <a:t>Sao em hồi hộp thế</a:t>
            </a:r>
            <a:br>
              <a:rPr lang="vi-VN" sz="2000" dirty="0" smtClean="0">
                <a:solidFill>
                  <a:srgbClr val="002060"/>
                </a:solidFill>
              </a:rPr>
            </a:br>
            <a:r>
              <a:rPr lang="vi-VN" sz="2000" dirty="0" smtClean="0">
                <a:solidFill>
                  <a:srgbClr val="002060"/>
                </a:solidFill>
              </a:rPr>
              <a:t>Chẳng nói được câu nào</a:t>
            </a:r>
            <a:br>
              <a:rPr lang="vi-VN" sz="2000" dirty="0" smtClean="0">
                <a:solidFill>
                  <a:srgbClr val="002060"/>
                </a:solidFill>
              </a:rPr>
            </a:br>
            <a:r>
              <a:rPr lang="vi-VN" sz="2000" dirty="0" smtClean="0">
                <a:solidFill>
                  <a:srgbClr val="002060"/>
                </a:solidFill>
              </a:rPr>
              <a:t>Lời cô than thiết sao</a:t>
            </a:r>
            <a:br>
              <a:rPr lang="vi-VN" sz="2000" dirty="0" smtClean="0">
                <a:solidFill>
                  <a:srgbClr val="002060"/>
                </a:solidFill>
              </a:rPr>
            </a:br>
            <a:r>
              <a:rPr lang="vi-VN" sz="2000" dirty="0" smtClean="0">
                <a:solidFill>
                  <a:srgbClr val="002060"/>
                </a:solidFill>
              </a:rPr>
              <a:t>Vòng tay cô dịu quá</a:t>
            </a:r>
            <a:br>
              <a:rPr lang="vi-VN" sz="2000" dirty="0" smtClean="0">
                <a:solidFill>
                  <a:srgbClr val="002060"/>
                </a:solidFill>
              </a:rPr>
            </a:br>
            <a:r>
              <a:rPr lang="vi-VN" sz="2000" dirty="0" smtClean="0">
                <a:solidFill>
                  <a:srgbClr val="002060"/>
                </a:solidFill>
              </a:rPr>
              <a:t>Có phải hoa nói hộn</a:t>
            </a:r>
            <a:br>
              <a:rPr lang="vi-VN" sz="2000" dirty="0" smtClean="0">
                <a:solidFill>
                  <a:srgbClr val="002060"/>
                </a:solidFill>
              </a:rPr>
            </a:br>
            <a:r>
              <a:rPr lang="vi-VN" sz="2000" dirty="0" smtClean="0">
                <a:solidFill>
                  <a:srgbClr val="002060"/>
                </a:solidFill>
              </a:rPr>
              <a:t>Cho lòng em xôn xao</a:t>
            </a:r>
            <a:br>
              <a:rPr lang="vi-VN" sz="2000" dirty="0" smtClean="0">
                <a:solidFill>
                  <a:srgbClr val="002060"/>
                </a:solidFill>
              </a:rPr>
            </a:br>
            <a:r>
              <a:rPr lang="vi-VN" sz="2000" dirty="0" smtClean="0">
                <a:solidFill>
                  <a:srgbClr val="002060"/>
                </a:solidFill>
              </a:rPr>
              <a:t>Ôi chum hoa bé nhỏ</a:t>
            </a:r>
            <a:br>
              <a:rPr lang="vi-VN" sz="2000" dirty="0" smtClean="0">
                <a:solidFill>
                  <a:srgbClr val="002060"/>
                </a:solidFill>
              </a:rPr>
            </a:br>
            <a:r>
              <a:rPr lang="vi-VN" sz="2000" dirty="0" smtClean="0">
                <a:solidFill>
                  <a:srgbClr val="002060"/>
                </a:solidFill>
              </a:rPr>
              <a:t>Của đồng quê ngọt ngào</a:t>
            </a:r>
            <a:endParaRPr lang="en-US" sz="2000"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74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lnSpc>
                <a:spcPct val="150000"/>
              </a:lnSpc>
            </a:pP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solidFill>
                  <a:srgbClr val="FF0000"/>
                </a:solidFill>
                <a:latin typeface="Times New Roman" pitchFamily="18" charset="0"/>
                <a:cs typeface="Times New Roman" pitchFamily="18" charset="0"/>
              </a:rPr>
              <a:t>2. </a:t>
            </a:r>
            <a:r>
              <a:rPr lang="en-US" sz="4000" dirty="0" err="1" smtClean="0">
                <a:solidFill>
                  <a:srgbClr val="FF0000"/>
                </a:solidFill>
                <a:latin typeface="Times New Roman" pitchFamily="18" charset="0"/>
                <a:cs typeface="Times New Roman" pitchFamily="18" charset="0"/>
              </a:rPr>
              <a:t>Phương</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pháp</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và</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hình</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thức</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tổ</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chức</a:t>
            </a:r>
            <a:r>
              <a:rPr lang="en-US" sz="4000" dirty="0" smtClean="0">
                <a:solidFill>
                  <a:srgbClr val="FF0000"/>
                </a:solidFill>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Cô</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giới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thiệu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bài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hát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giả</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600" dirty="0" err="1" smtClean="0">
                <a:solidFill>
                  <a:srgbClr val="C00000"/>
                </a:solidFill>
                <a:latin typeface="Times New Roman" pitchFamily="18" charset="0"/>
                <a:cs typeface="Times New Roman" pitchFamily="18" charset="0"/>
              </a:rPr>
              <a:t>Bài</a:t>
            </a:r>
            <a:r>
              <a:rPr lang="en-US" sz="3600" dirty="0" smtClean="0">
                <a:solidFill>
                  <a:srgbClr val="C00000"/>
                </a:solidFill>
                <a:latin typeface="Times New Roman" pitchFamily="18" charset="0"/>
                <a:cs typeface="Times New Roman" pitchFamily="18" charset="0"/>
              </a:rPr>
              <a:t> </a:t>
            </a:r>
            <a:r>
              <a:rPr lang="en-US" sz="3600" dirty="0" err="1" smtClean="0">
                <a:solidFill>
                  <a:srgbClr val="C00000"/>
                </a:solidFill>
                <a:latin typeface="Times New Roman" pitchFamily="18" charset="0"/>
                <a:cs typeface="Times New Roman" pitchFamily="18" charset="0"/>
              </a:rPr>
              <a:t>Hát</a:t>
            </a:r>
            <a:r>
              <a:rPr lang="en-US" sz="3600" dirty="0" smtClean="0">
                <a:solidFill>
                  <a:srgbClr val="C00000"/>
                </a:solidFill>
                <a:latin typeface="Times New Roman" pitchFamily="18" charset="0"/>
                <a:cs typeface="Times New Roman" pitchFamily="18" charset="0"/>
              </a:rPr>
              <a:t> </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Ngày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vui</a:t>
            </a:r>
            <a:r>
              <a:rPr lang="en-US" sz="3600" dirty="0" smtClean="0">
                <a:latin typeface="Times New Roman" pitchFamily="18" charset="0"/>
                <a:cs typeface="Times New Roman" pitchFamily="18" charset="0"/>
              </a:rPr>
              <a:t> 8/3– </a:t>
            </a:r>
            <a:r>
              <a:rPr lang="en-US" sz="3600" dirty="0" err="1" smtClean="0">
                <a:latin typeface="Times New Roman" pitchFamily="18" charset="0"/>
                <a:cs typeface="Times New Roman" pitchFamily="18" charset="0"/>
              </a:rPr>
              <a:t>Hoàng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Văn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Yến</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endParaRPr lang="en-US" sz="3200" dirty="0">
              <a:latin typeface="Times New Roman" pitchFamily="18" charset="0"/>
              <a:cs typeface="Times New Roman" pitchFamily="18" charset="0"/>
            </a:endParaRPr>
          </a:p>
        </p:txBody>
      </p:sp>
      <p:pic>
        <p:nvPicPr>
          <p:cNvPr id="5" name="Nhạc Thiếu Nhi - Ngày Vui Mồng 8-3.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5"/>
          <a:stretch>
            <a:fillRect/>
          </a:stretch>
        </p:blipFill>
        <p:spPr>
          <a:xfrm>
            <a:off x="8458200" y="62484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275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gay vui 8-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9099" y="0"/>
            <a:ext cx="9144000" cy="6858000"/>
          </a:xfrm>
          <a:prstGeom prst="rect">
            <a:avLst/>
          </a:prstGeom>
        </p:spPr>
      </p:pic>
    </p:spTree>
    <p:extLst>
      <p:ext uri="{BB962C8B-B14F-4D97-AF65-F5344CB8AC3E}">
        <p14:creationId xmlns:p14="http://schemas.microsoft.com/office/powerpoint/2010/main" val="3164693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057400" y="1371600"/>
            <a:ext cx="6172200" cy="1938992"/>
          </a:xfrm>
          <a:prstGeom prst="rect">
            <a:avLst/>
          </a:prstGeom>
        </p:spPr>
        <p:txBody>
          <a:bodyPr wrap="square">
            <a:spAutoFit/>
          </a:bodyPr>
          <a:lstStyle/>
          <a:p>
            <a:r>
              <a:rPr lang="vi-VN" sz="2400">
                <a:solidFill>
                  <a:srgbClr val="002060"/>
                </a:solidFill>
                <a:latin typeface="+mj-lt"/>
              </a:rPr>
              <a:t>- Dạy trẻ hát</a:t>
            </a:r>
            <a:r>
              <a:rPr lang="vi-VN" sz="2400">
                <a:solidFill>
                  <a:srgbClr val="002060"/>
                </a:solidFill>
                <a:latin typeface="+mj-lt"/>
              </a:rPr>
              <a:t>: </a:t>
            </a:r>
            <a:r>
              <a:rPr lang="vi-VN" sz="2400" smtClean="0">
                <a:solidFill>
                  <a:srgbClr val="002060"/>
                </a:solidFill>
                <a:latin typeface="+mj-lt"/>
              </a:rPr>
              <a:t>Trong </a:t>
            </a:r>
            <a:r>
              <a:rPr lang="vi-VN" sz="2400">
                <a:solidFill>
                  <a:srgbClr val="002060"/>
                </a:solidFill>
                <a:latin typeface="+mj-lt"/>
              </a:rPr>
              <a:t>quá trình trẻ hát, cô sửa sai cho trẻ về phần ca từ và phần giai </a:t>
            </a:r>
            <a:r>
              <a:rPr lang="vi-VN" sz="2400">
                <a:solidFill>
                  <a:srgbClr val="002060"/>
                </a:solidFill>
                <a:latin typeface="+mj-lt"/>
              </a:rPr>
              <a:t>điệu</a:t>
            </a:r>
            <a:r>
              <a:rPr lang="vi-VN" sz="2400" smtClean="0">
                <a:solidFill>
                  <a:srgbClr val="002060"/>
                </a:solidFill>
                <a:latin typeface="+mj-lt"/>
              </a:rPr>
              <a:t>.</a:t>
            </a:r>
            <a:endParaRPr lang="vi-VN" sz="2400">
              <a:solidFill>
                <a:srgbClr val="002060"/>
              </a:solidFill>
              <a:latin typeface="+mj-lt"/>
            </a:endParaRPr>
          </a:p>
          <a:p>
            <a:r>
              <a:rPr lang="vi-VN" sz="2400">
                <a:solidFill>
                  <a:srgbClr val="002060"/>
                </a:solidFill>
                <a:latin typeface="+mj-lt"/>
              </a:rPr>
              <a:t>- Cho trẻ hát thi đua dưới nhiều hình thức khác nhau như: tổ, nhóm, cá nhân, hát theo tay nhịp, hát to nhỏ...</a:t>
            </a:r>
            <a:endParaRPr lang="en-US" sz="2400">
              <a:solidFill>
                <a:srgbClr val="002060"/>
              </a:solidFill>
              <a:latin typeface="+mj-lt"/>
            </a:endParaRPr>
          </a:p>
        </p:txBody>
      </p:sp>
      <p:pic>
        <p:nvPicPr>
          <p:cNvPr id="3" name="Nhạc Thiếu Nhi - Ngày Vui Mồng 8-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733800" y="3733800"/>
            <a:ext cx="609600" cy="609600"/>
          </a:xfrm>
          <a:prstGeom prst="rect">
            <a:avLst/>
          </a:prstGeom>
        </p:spPr>
      </p:pic>
    </p:spTree>
    <p:extLst>
      <p:ext uri="{BB962C8B-B14F-4D97-AF65-F5344CB8AC3E}">
        <p14:creationId xmlns:p14="http://schemas.microsoft.com/office/powerpoint/2010/main" val="3851039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7274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Nhạc Thiếu Nhi - Ngày Vui Mồng 8-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29600" y="6096000"/>
            <a:ext cx="609600" cy="609600"/>
          </a:xfrm>
          <a:prstGeom prst="rect">
            <a:avLst/>
          </a:prstGeom>
        </p:spPr>
      </p:pic>
    </p:spTree>
    <p:extLst>
      <p:ext uri="{BB962C8B-B14F-4D97-AF65-F5344CB8AC3E}">
        <p14:creationId xmlns:p14="http://schemas.microsoft.com/office/powerpoint/2010/main" val="1295942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7274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409</TotalTime>
  <Words>277</Words>
  <Application>Microsoft Office PowerPoint</Application>
  <PresentationFormat>On-screen Show (4:3)</PresentationFormat>
  <Paragraphs>39</Paragraphs>
  <Slides>14</Slides>
  <Notes>0</Notes>
  <HiddenSlides>0</HiddenSlides>
  <MMClips>8</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.VnTime</vt:lpstr>
      <vt:lpstr>.VnTimeH</vt:lpstr>
      <vt:lpstr>Arial</vt:lpstr>
      <vt:lpstr>Calibri</vt:lpstr>
      <vt:lpstr>Times New Roman</vt:lpstr>
      <vt:lpstr>Office Theme</vt:lpstr>
      <vt:lpstr>PHÒNG GIÁO DỤC VÀ ĐÀO TAO QUẬN LONG BIÊN  TRƯỜNG MẦM NON GIA THƯỢNG</vt:lpstr>
      <vt:lpstr>PowerPoint Presentation</vt:lpstr>
      <vt:lpstr>PowerPoint Presentation</vt:lpstr>
      <vt:lpstr>PowerPoint Presentation</vt:lpstr>
      <vt:lpstr>PowerPoint Presentation</vt:lpstr>
      <vt:lpstr>      2. Phương pháp và hình thức tổ chức: Cô giới thiệu tên bài hát tên tác giả Bài Hát : Ngày vui 8/3– Hoàng Văn Yến   </vt:lpstr>
      <vt:lpstr>PowerPoint Presentation</vt:lpstr>
      <vt:lpstr>PowerPoint Presentation</vt:lpstr>
      <vt:lpstr>PowerPoint Presentation</vt:lpstr>
      <vt:lpstr>Nghe hát : Bông hoa tặng cô</vt:lpstr>
      <vt:lpstr>PowerPoint Presentation</vt:lpstr>
      <vt:lpstr>     Trò Chơi: Những bông hoa nở  - Cách chơi: Cô chia cả lớp làm 3 đội chơi, mỗi đội được nhận 1 xắc xô, cử ra 1 bạn đội trưởng. Nhiệm vụ của mỗi đội là nghe xem trong các bài hát có nói đến những loại hoa gì thì lắc xắc xô giành quyền trả lời và hát lại câu hát có nhắc đến loại hoa đó.  - Luật chơi: Đội nào dành được quyền trả lời nhanh nhất và trả lời đúng nhiều nhất đội đó sẽ là đội dành chiến thắng </vt:lpstr>
      <vt:lpstr>PowerPoint Presentation</vt:lpstr>
      <vt:lpstr>3. Kết thúc :  Cô nhận xét giờ học - Tuyên dương trẻ</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VÀ ĐÀO TAO QUẬN LONG BIÊN  TRƯỜNG MẦM NON GIA THƯỢNG</dc:title>
  <dc:creator>Welcome</dc:creator>
  <cp:lastModifiedBy>Admin</cp:lastModifiedBy>
  <cp:revision>50</cp:revision>
  <dcterms:created xsi:type="dcterms:W3CDTF">2018-10-20T03:59:48Z</dcterms:created>
  <dcterms:modified xsi:type="dcterms:W3CDTF">2022-06-09T17:21:29Z</dcterms:modified>
</cp:coreProperties>
</file>