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57" r:id="rId4"/>
    <p:sldId id="259" r:id="rId5"/>
    <p:sldId id="260" r:id="rId6"/>
    <p:sldId id="262" r:id="rId7"/>
    <p:sldId id="268" r:id="rId8"/>
    <p:sldId id="272" r:id="rId9"/>
    <p:sldId id="263" r:id="rId10"/>
    <p:sldId id="264" r:id="rId11"/>
    <p:sldId id="265" r:id="rId12"/>
    <p:sldId id="269" r:id="rId13"/>
    <p:sldId id="270" r:id="rId14"/>
    <p:sldId id="271" r:id="rId15"/>
    <p:sldId id="26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 varScale="1">
        <p:scale>
          <a:sx n="70" d="100"/>
          <a:sy n="70" d="100"/>
        </p:scale>
        <p:origin x="53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FE71E-920E-4E9F-8349-3630B448DABA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171BFC-8F20-4DF0-89A5-AD8E6B61BB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255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171BFC-8F20-4DF0-89A5-AD8E6B61BB1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869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DC5F3-0BB8-4A92-A12E-76E485BA235C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A51A-DC9C-4F48-901B-FB287531B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44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DC5F3-0BB8-4A92-A12E-76E485BA235C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A51A-DC9C-4F48-901B-FB287531B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263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DC5F3-0BB8-4A92-A12E-76E485BA235C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A51A-DC9C-4F48-901B-FB287531B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721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DC5F3-0BB8-4A92-A12E-76E485BA235C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A51A-DC9C-4F48-901B-FB287531B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16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DC5F3-0BB8-4A92-A12E-76E485BA235C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A51A-DC9C-4F48-901B-FB287531B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74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DC5F3-0BB8-4A92-A12E-76E485BA235C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A51A-DC9C-4F48-901B-FB287531B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512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DC5F3-0BB8-4A92-A12E-76E485BA235C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A51A-DC9C-4F48-901B-FB287531B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477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DC5F3-0BB8-4A92-A12E-76E485BA235C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A51A-DC9C-4F48-901B-FB287531B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545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DC5F3-0BB8-4A92-A12E-76E485BA235C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A51A-DC9C-4F48-901B-FB287531B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63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DC5F3-0BB8-4A92-A12E-76E485BA235C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A51A-DC9C-4F48-901B-FB287531B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576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DC5F3-0BB8-4A92-A12E-76E485BA235C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FA51A-DC9C-4F48-901B-FB287531B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001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DC5F3-0BB8-4A92-A12E-76E485BA235C}" type="datetimeFigureOut">
              <a:rPr lang="en-US" smtClean="0"/>
              <a:t>2/10/2023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FA51A-DC9C-4F48-901B-FB287531B3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98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01823" y="180201"/>
            <a:ext cx="7925114" cy="88659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Triangl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iáo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quận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06661" y="1143744"/>
            <a:ext cx="55168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non Gia </a:t>
            </a:r>
            <a:r>
              <a:rPr lang="en-US" sz="3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Thượng</a:t>
            </a:r>
            <a:endParaRPr lang="en-US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34044" y="4112475"/>
            <a:ext cx="53097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Trăng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5-6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25-30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Thúy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Vân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10200" y="6133190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0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 descr="LOGO_final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850" y="1905000"/>
            <a:ext cx="1002724" cy="1002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2541042" y="3369953"/>
            <a:ext cx="42466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r>
              <a:rPr lang="en-US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4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494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4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065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588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6001" y="1079212"/>
            <a:ext cx="60959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TextBox 7"/>
          <p:cNvSpPr txBox="1"/>
          <p:nvPr/>
        </p:nvSpPr>
        <p:spPr>
          <a:xfrm>
            <a:off x="1828800" y="1981199"/>
            <a:ext cx="4700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4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4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000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endParaRPr lang="en-US" sz="40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43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1" name="Rectangle 10"/>
          <p:cNvSpPr/>
          <p:nvPr/>
        </p:nvSpPr>
        <p:spPr>
          <a:xfrm>
            <a:off x="2133600" y="3274413"/>
            <a:ext cx="5035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4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1315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1" name="Rectangle 10"/>
          <p:cNvSpPr/>
          <p:nvPr/>
        </p:nvSpPr>
        <p:spPr>
          <a:xfrm>
            <a:off x="2057400" y="1905000"/>
            <a:ext cx="51555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4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29746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9" y="6927"/>
            <a:ext cx="9144000" cy="6858000"/>
          </a:xfrm>
        </p:spPr>
      </p:pic>
      <p:sp>
        <p:nvSpPr>
          <p:cNvPr id="8" name="Rectangle 7"/>
          <p:cNvSpPr/>
          <p:nvPr/>
        </p:nvSpPr>
        <p:spPr>
          <a:xfrm>
            <a:off x="2306782" y="2057399"/>
            <a:ext cx="52370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36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trăng</a:t>
            </a:r>
            <a:r>
              <a:rPr lang="en-US" sz="3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</a:p>
        </p:txBody>
      </p:sp>
      <p:pic>
        <p:nvPicPr>
          <p:cNvPr id="9" name="BeVaTrang-BeVietHa_3uezw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429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32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28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981200" y="1219200"/>
            <a:ext cx="6934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sz="2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que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endParaRPr lang="en-US" sz="24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Tranh 1: Cảnh trăng tròn trên sân nhà, cạnh nhà là cây có quả chín hồng.</a:t>
            </a:r>
          </a:p>
          <a:p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 </a:t>
            </a:r>
            <a:r>
              <a:rPr lang="vi-VN" sz="24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Tranh </a:t>
            </a:r>
            <a:r>
              <a:rPr lang="vi-VN" sz="24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2: Cảnh trăng tròn chiếu xuống mặt nước. Một con cá đang bơi, mắt tròn.</a:t>
            </a:r>
          </a:p>
          <a:p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 </a:t>
            </a:r>
            <a:r>
              <a:rPr lang="vi-VN" sz="24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Tranh </a:t>
            </a:r>
            <a:r>
              <a:rPr lang="vi-VN" sz="24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3: Cảnh trăng tròn trên sân chơi. Trên sân một vài trẻ đá bóng</a:t>
            </a:r>
            <a:r>
              <a:rPr lang="vi-VN" sz="24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08909" y="609599"/>
            <a:ext cx="17556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II/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36618" y="4635520"/>
            <a:ext cx="29847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Ghế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Trang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thoải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mái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96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TextBox 6"/>
          <p:cNvSpPr txBox="1"/>
          <p:nvPr/>
        </p:nvSpPr>
        <p:spPr>
          <a:xfrm>
            <a:off x="2036618" y="595967"/>
            <a:ext cx="64008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 smtClean="0">
              <a:solidFill>
                <a:schemeClr val="accent2">
                  <a:lumMod val="50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endParaRPr lang="vi-VN" sz="2400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  <a:p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- </a:t>
            </a:r>
            <a:r>
              <a:rPr lang="vi-VN" sz="24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Nhận </a:t>
            </a:r>
            <a:r>
              <a:rPr lang="vi-VN" sz="2400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biết được nhịp 2/3, vần điệu êm </a:t>
            </a:r>
            <a:r>
              <a:rPr lang="vi-VN" sz="2400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dịu </a:t>
            </a:r>
            <a:endParaRPr lang="en-US" sz="2400" dirty="0" smtClean="0">
              <a:solidFill>
                <a:schemeClr val="accent2">
                  <a:lumMod val="50000"/>
                </a:schemeClr>
              </a:solidFill>
              <a:latin typeface="+mj-lt"/>
            </a:endParaRPr>
          </a:p>
          <a:p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36618" y="350246"/>
            <a:ext cx="28472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endParaRPr lang="en-US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36618" y="3297382"/>
            <a:ext cx="65601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vi-VN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trả lời được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vi-VN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câu hỏi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ràng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</a:t>
            </a:r>
            <a:endParaRPr lang="vi-VN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vi-VN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khả năng chú ý, tưởng tượng, tư duy về ngôn </a:t>
            </a:r>
            <a:r>
              <a:rPr lang="vi-VN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endParaRPr lang="vi-VN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36618" y="5401984"/>
            <a:ext cx="68025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endParaRPr lang="en-US" sz="20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58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493486" y="609600"/>
            <a:ext cx="601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đinh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endParaRPr lang="en-US" sz="3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33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3424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038600" y="838200"/>
            <a:ext cx="20007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Trăng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5" y="0"/>
            <a:ext cx="9144000" cy="6858000"/>
          </a:xfrm>
        </p:spPr>
      </p:pic>
      <p:sp>
        <p:nvSpPr>
          <p:cNvPr id="10" name="TextBox 9"/>
          <p:cNvSpPr txBox="1"/>
          <p:nvPr/>
        </p:nvSpPr>
        <p:spPr>
          <a:xfrm>
            <a:off x="2703367" y="1011382"/>
            <a:ext cx="4426527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Trăng</a:t>
            </a:r>
            <a:r>
              <a:rPr 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</a:t>
            </a:r>
            <a:r>
              <a:rPr lang="en-US" sz="32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endParaRPr lang="en-US" sz="32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vi-VN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Trăng ơi… từ đâu đến ?</a:t>
            </a:r>
            <a:br>
              <a:rPr lang="vi-VN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Hay từ cánh rừng xa</a:t>
            </a:r>
            <a:br>
              <a:rPr lang="vi-VN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Trăng hồng như quả chín</a:t>
            </a:r>
            <a:br>
              <a:rPr lang="vi-VN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Lửng lơ lên trước nhà</a:t>
            </a:r>
            <a:r>
              <a:rPr lang="vi-VN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 smtClean="0">
              <a:solidFill>
                <a:srgbClr val="FFFF00"/>
              </a:solidFill>
              <a:latin typeface="Alison" pitchFamily="2" charset="0"/>
              <a:cs typeface="Times New Roman" panose="02020603050405020304" pitchFamily="18" charset="0"/>
            </a:endParaRPr>
          </a:p>
          <a:p>
            <a:pPr fontAlgn="base"/>
            <a:endParaRPr lang="vi-VN" sz="2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vi-VN" sz="2000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Trăng ơi… từ đâu đến ?</a:t>
            </a:r>
            <a:br>
              <a:rPr lang="vi-VN" sz="2000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</a:br>
            <a:r>
              <a:rPr lang="vi-VN" sz="2000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Hay biển xanh diệu kì</a:t>
            </a:r>
            <a:br>
              <a:rPr lang="vi-VN" sz="2000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</a:br>
            <a:r>
              <a:rPr lang="vi-VN" sz="2000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Trăng tròn như mắt cá</a:t>
            </a:r>
            <a:br>
              <a:rPr lang="vi-VN" sz="2000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</a:br>
            <a:r>
              <a:rPr lang="en-US" sz="20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vi-VN" sz="2000" dirty="0" smtClean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vi-VN" sz="2000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bao giờ chớp mi</a:t>
            </a:r>
            <a:r>
              <a:rPr lang="vi-VN" sz="2000" dirty="0" smtClean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.</a:t>
            </a:r>
            <a:endParaRPr lang="en-US" sz="2000" dirty="0" smtClean="0">
              <a:solidFill>
                <a:srgbClr val="FFFF00"/>
              </a:solidFill>
              <a:latin typeface="+mj-lt"/>
              <a:cs typeface="Times New Roman" panose="02020603050405020304" pitchFamily="18" charset="0"/>
            </a:endParaRPr>
          </a:p>
          <a:p>
            <a:pPr fontAlgn="base"/>
            <a:endParaRPr lang="vi-VN" sz="2000" dirty="0">
              <a:solidFill>
                <a:srgbClr val="FFFF00"/>
              </a:solidFill>
              <a:latin typeface="+mj-lt"/>
              <a:cs typeface="Times New Roman" panose="02020603050405020304" pitchFamily="18" charset="0"/>
            </a:endParaRPr>
          </a:p>
          <a:p>
            <a:pPr fontAlgn="base"/>
            <a:r>
              <a:rPr lang="vi-VN" sz="2000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Trăng ơi, từ đâu đến ?</a:t>
            </a:r>
            <a:br>
              <a:rPr lang="vi-VN" sz="2000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</a:br>
            <a:r>
              <a:rPr lang="vi-VN" sz="2000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Hay từ một sân chơi</a:t>
            </a:r>
            <a:br>
              <a:rPr lang="vi-VN" sz="2000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</a:br>
            <a:r>
              <a:rPr lang="vi-VN" sz="2000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Trăng bay như quả bóng</a:t>
            </a:r>
            <a:br>
              <a:rPr lang="vi-VN" sz="2000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</a:br>
            <a:r>
              <a:rPr lang="vi-VN" sz="2000" dirty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Bạn nào đá lên </a:t>
            </a:r>
            <a:r>
              <a:rPr lang="vi-VN" sz="2000" dirty="0" smtClean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trời.</a:t>
            </a:r>
            <a:endParaRPr lang="en-US" sz="2000" dirty="0">
              <a:solidFill>
                <a:srgbClr val="FFFF00"/>
              </a:solidFill>
              <a:latin typeface="+mj-lt"/>
              <a:cs typeface="Times New Roman" panose="02020603050405020304" pitchFamily="18" charset="0"/>
            </a:endParaRPr>
          </a:p>
          <a:p>
            <a:pPr algn="r" fontAlgn="base"/>
            <a:r>
              <a:rPr lang="en-US" sz="2000" dirty="0" smtClean="0">
                <a:solidFill>
                  <a:srgbClr val="FFFF00"/>
                </a:solidFill>
                <a:latin typeface="+mj-lt"/>
                <a:cs typeface="Times New Roman" panose="02020603050405020304" pitchFamily="18" charset="0"/>
              </a:rPr>
              <a:t>    </a:t>
            </a:r>
            <a:r>
              <a:rPr lang="en-US" sz="20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endParaRPr lang="vi-VN" sz="20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0" y="405825"/>
            <a:ext cx="5261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04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9" name="Rectangle 8"/>
          <p:cNvSpPr/>
          <p:nvPr/>
        </p:nvSpPr>
        <p:spPr>
          <a:xfrm>
            <a:off x="1825171" y="2133600"/>
            <a:ext cx="4953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09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1" name="Rectangle 10"/>
          <p:cNvSpPr/>
          <p:nvPr/>
        </p:nvSpPr>
        <p:spPr>
          <a:xfrm>
            <a:off x="838200" y="1828800"/>
            <a:ext cx="6248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36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2256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381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</TotalTime>
  <Words>356</Words>
  <Application>Microsoft Office PowerPoint</Application>
  <PresentationFormat>On-screen Show (4:3)</PresentationFormat>
  <Paragraphs>48</Paragraphs>
  <Slides>15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Alison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phuongnguyen198vn@gmail.com</dc:creator>
  <cp:lastModifiedBy>a3</cp:lastModifiedBy>
  <cp:revision>20</cp:revision>
  <dcterms:created xsi:type="dcterms:W3CDTF">2018-09-27T13:47:49Z</dcterms:created>
  <dcterms:modified xsi:type="dcterms:W3CDTF">2023-02-10T03:20:38Z</dcterms:modified>
</cp:coreProperties>
</file>