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6" r:id="rId9"/>
    <p:sldId id="267" r:id="rId10"/>
    <p:sldId id="270" r:id="rId11"/>
    <p:sldId id="269" r:id="rId12"/>
    <p:sldId id="268" r:id="rId13"/>
    <p:sldId id="264" r:id="rId14"/>
    <p:sldId id="265"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86" d="100"/>
          <a:sy n="86" d="100"/>
        </p:scale>
        <p:origin x="-102"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8111969-0D9C-4810-81A0-29E5C8FB1B66}"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val="31402886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111969-0D9C-4810-81A0-29E5C8FB1B66}"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val="3452318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111969-0D9C-4810-81A0-29E5C8FB1B66}"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val="1039070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111969-0D9C-4810-81A0-29E5C8FB1B66}"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val="3796769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111969-0D9C-4810-81A0-29E5C8FB1B66}"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val="2822459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8111969-0D9C-4810-81A0-29E5C8FB1B66}"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val="3619520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8111969-0D9C-4810-81A0-29E5C8FB1B66}" type="datetimeFigureOut">
              <a:rPr lang="en-US" smtClean="0"/>
              <a:pPr/>
              <a:t>08/06/2022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val="3539487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8111969-0D9C-4810-81A0-29E5C8FB1B66}" type="datetimeFigureOut">
              <a:rPr lang="en-US" smtClean="0"/>
              <a:pPr/>
              <a:t>08/06/2022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val="3874690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111969-0D9C-4810-81A0-29E5C8FB1B66}" type="datetimeFigureOut">
              <a:rPr lang="en-US" smtClean="0"/>
              <a:pPr/>
              <a:t>08/06/2022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val="2971893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111969-0D9C-4810-81A0-29E5C8FB1B66}"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val="350705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111969-0D9C-4810-81A0-29E5C8FB1B66}"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val="3364821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111969-0D9C-4810-81A0-29E5C8FB1B66}" type="datetimeFigureOut">
              <a:rPr lang="en-US" smtClean="0"/>
              <a:pPr/>
              <a:t>08/06/2022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731E41-2A4C-414A-A837-ABFCF555A141}" type="slidenum">
              <a:rPr lang="en-US" smtClean="0"/>
              <a:pPr/>
              <a:t>‹#›</a:t>
            </a:fld>
            <a:endParaRPr lang="en-US"/>
          </a:p>
        </p:txBody>
      </p:sp>
    </p:spTree>
    <p:extLst>
      <p:ext uri="{BB962C8B-B14F-4D97-AF65-F5344CB8AC3E}">
        <p14:creationId xmlns:p14="http://schemas.microsoft.com/office/powerpoint/2010/main" val="32096587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audio" Target="file:///D:\L&#7899;p%20m&#7851;u%20gi&#225;o%20b&#233;%20C1\N&#259;m%20h&#7885;c%202019%20-%202020\B&#7843;ng%20t&#432;&#417;ng%20t&#225;c\Mai\BGTT%20KPXH%20BE%20YEU%20CAY%20XANH%20THANG%201%20NAM%202020\&#194;M%20THANH\EmYeuCayXanh-NganHa_35pmp.mp3" TargetMode="Externa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8.png"/><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11015"/>
            <a:ext cx="9144000" cy="1167619"/>
          </a:xfrm>
        </p:spPr>
        <p:txBody>
          <a:bodyPr>
            <a:normAutofit/>
          </a:bodyPr>
          <a:lstStyle/>
          <a:p>
            <a:r>
              <a:rPr lang="vi-VN" sz="2400" b="1" dirty="0" smtClean="0">
                <a:solidFill>
                  <a:srgbClr val="0070C0"/>
                </a:solidFill>
                <a:latin typeface="Times New Roman" panose="02020603050405020304" pitchFamily="18" charset="0"/>
                <a:cs typeface="Times New Roman" panose="02020603050405020304" pitchFamily="18" charset="0"/>
              </a:rPr>
              <a:t>PHÒNG GIÁO DỤC VÀ ĐÀO TẠO QUẬN LONG BIÊN </a:t>
            </a:r>
            <a:br>
              <a:rPr lang="vi-VN" sz="2400" b="1" dirty="0" smtClean="0">
                <a:solidFill>
                  <a:srgbClr val="0070C0"/>
                </a:solidFill>
                <a:latin typeface="Times New Roman" panose="02020603050405020304" pitchFamily="18" charset="0"/>
                <a:cs typeface="Times New Roman" panose="02020603050405020304" pitchFamily="18" charset="0"/>
              </a:rPr>
            </a:br>
            <a:r>
              <a:rPr lang="vi-VN" sz="2400" b="1" dirty="0" smtClean="0">
                <a:solidFill>
                  <a:srgbClr val="0070C0"/>
                </a:solidFill>
                <a:latin typeface="Times New Roman" panose="02020603050405020304" pitchFamily="18" charset="0"/>
                <a:cs typeface="Times New Roman" panose="02020603050405020304" pitchFamily="18" charset="0"/>
              </a:rPr>
              <a:t>TRƯỜNG MẦM NON GIA THƯỢNG </a:t>
            </a:r>
            <a:br>
              <a:rPr lang="vi-VN" sz="2400" b="1" dirty="0" smtClean="0">
                <a:solidFill>
                  <a:srgbClr val="0070C0"/>
                </a:solidFill>
                <a:latin typeface="Times New Roman" panose="02020603050405020304" pitchFamily="18" charset="0"/>
                <a:cs typeface="Times New Roman" panose="02020603050405020304" pitchFamily="18" charset="0"/>
              </a:rPr>
            </a:br>
            <a:endParaRPr lang="en-US" sz="2400" b="1" dirty="0">
              <a:solidFill>
                <a:srgbClr val="0070C0"/>
              </a:solidFill>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320800" y="3235568"/>
            <a:ext cx="9347200" cy="2873131"/>
          </a:xfrm>
        </p:spPr>
        <p:txBody>
          <a:bodyPr>
            <a:normAutofit fontScale="92500" lnSpcReduction="10000"/>
          </a:bodyPr>
          <a:lstStyle/>
          <a:p>
            <a:r>
              <a:rPr lang="vi-VN" sz="3600" b="1" dirty="0" smtClean="0">
                <a:solidFill>
                  <a:srgbClr val="FF0000"/>
                </a:solidFill>
                <a:latin typeface="Times New Roman" panose="02020603050405020304" pitchFamily="18" charset="0"/>
                <a:cs typeface="Times New Roman" panose="02020603050405020304" pitchFamily="18" charset="0"/>
              </a:rPr>
              <a:t>KHÁM PHÁ XÃ HỘI </a:t>
            </a:r>
          </a:p>
          <a:p>
            <a:r>
              <a:rPr lang="vi-VN" sz="2800" dirty="0" smtClean="0">
                <a:solidFill>
                  <a:srgbClr val="00B0F0"/>
                </a:solidFill>
                <a:latin typeface="Times New Roman" panose="02020603050405020304" pitchFamily="18" charset="0"/>
                <a:cs typeface="Times New Roman" panose="02020603050405020304" pitchFamily="18" charset="0"/>
              </a:rPr>
              <a:t>Đề tài :“ Bé yêu cây xanh ”</a:t>
            </a:r>
          </a:p>
          <a:p>
            <a:r>
              <a:rPr lang="vi-VN" sz="2800" dirty="0" smtClean="0">
                <a:solidFill>
                  <a:srgbClr val="00B0F0"/>
                </a:solidFill>
                <a:latin typeface="Times New Roman" panose="02020603050405020304" pitchFamily="18" charset="0"/>
                <a:cs typeface="Times New Roman" panose="02020603050405020304" pitchFamily="18" charset="0"/>
              </a:rPr>
              <a:t>Số lượng : 20 – 25 trẻ </a:t>
            </a:r>
          </a:p>
          <a:p>
            <a:r>
              <a:rPr lang="vi-VN" sz="2800" dirty="0" smtClean="0">
                <a:solidFill>
                  <a:srgbClr val="00B0F0"/>
                </a:solidFill>
                <a:latin typeface="Times New Roman" panose="02020603050405020304" pitchFamily="18" charset="0"/>
                <a:cs typeface="Times New Roman" panose="02020603050405020304" pitchFamily="18" charset="0"/>
              </a:rPr>
              <a:t>Thời gian : 20 – 25 phút</a:t>
            </a:r>
            <a:endParaRPr lang="en-US" sz="2800" dirty="0" smtClean="0">
              <a:solidFill>
                <a:srgbClr val="00B0F0"/>
              </a:solidFill>
              <a:latin typeface="Times New Roman" panose="02020603050405020304" pitchFamily="18" charset="0"/>
              <a:cs typeface="Times New Roman" panose="02020603050405020304" pitchFamily="18" charset="0"/>
            </a:endParaRPr>
          </a:p>
          <a:p>
            <a:r>
              <a:rPr lang="en-US" sz="2800" dirty="0" err="1" smtClean="0">
                <a:solidFill>
                  <a:srgbClr val="00B0F0"/>
                </a:solidFill>
                <a:latin typeface="Times New Roman" panose="02020603050405020304" pitchFamily="18" charset="0"/>
                <a:cs typeface="Times New Roman" panose="02020603050405020304" pitchFamily="18" charset="0"/>
              </a:rPr>
              <a:t>Lứa</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tuổi</a:t>
            </a:r>
            <a:r>
              <a:rPr lang="en-US" sz="2800" dirty="0">
                <a:solidFill>
                  <a:srgbClr val="00B0F0"/>
                </a:solidFill>
                <a:latin typeface="Times New Roman" panose="02020603050405020304" pitchFamily="18" charset="0"/>
                <a:cs typeface="Times New Roman" panose="02020603050405020304" pitchFamily="18" charset="0"/>
              </a:rPr>
              <a:t> </a:t>
            </a:r>
            <a:r>
              <a:rPr lang="en-US" sz="2800" dirty="0" smtClean="0">
                <a:solidFill>
                  <a:srgbClr val="00B0F0"/>
                </a:solidFill>
                <a:latin typeface="Times New Roman" panose="02020603050405020304" pitchFamily="18" charset="0"/>
                <a:cs typeface="Times New Roman" panose="02020603050405020304" pitchFamily="18" charset="0"/>
              </a:rPr>
              <a:t>: 3-4 </a:t>
            </a:r>
            <a:r>
              <a:rPr lang="en-US" sz="2800" dirty="0" err="1" smtClean="0">
                <a:solidFill>
                  <a:srgbClr val="00B0F0"/>
                </a:solidFill>
                <a:latin typeface="Times New Roman" panose="02020603050405020304" pitchFamily="18" charset="0"/>
                <a:cs typeface="Times New Roman" panose="02020603050405020304" pitchFamily="18" charset="0"/>
              </a:rPr>
              <a:t>tuổi</a:t>
            </a:r>
            <a:r>
              <a:rPr lang="en-US" sz="2800" dirty="0" smtClean="0">
                <a:solidFill>
                  <a:srgbClr val="00B0F0"/>
                </a:solidFill>
                <a:latin typeface="Times New Roman" panose="02020603050405020304" pitchFamily="18" charset="0"/>
                <a:cs typeface="Times New Roman" panose="02020603050405020304" pitchFamily="18" charset="0"/>
              </a:rPr>
              <a:t> </a:t>
            </a:r>
          </a:p>
          <a:p>
            <a:r>
              <a:rPr lang="en-US" sz="2800" dirty="0" err="1" smtClean="0">
                <a:solidFill>
                  <a:srgbClr val="00B0F0"/>
                </a:solidFill>
                <a:latin typeface="Times New Roman" panose="02020603050405020304" pitchFamily="18" charset="0"/>
                <a:cs typeface="Times New Roman" panose="02020603050405020304" pitchFamily="18" charset="0"/>
              </a:rPr>
              <a:t>Người</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thực</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hiện</a:t>
            </a:r>
            <a:r>
              <a:rPr lang="en-US" sz="2800" dirty="0" smtClean="0">
                <a:solidFill>
                  <a:srgbClr val="00B0F0"/>
                </a:solidFill>
                <a:latin typeface="Times New Roman" panose="02020603050405020304" pitchFamily="18" charset="0"/>
                <a:cs typeface="Times New Roman" panose="02020603050405020304" pitchFamily="18" charset="0"/>
              </a:rPr>
              <a:t> : </a:t>
            </a:r>
            <a:r>
              <a:rPr lang="en-US" sz="2800" dirty="0" err="1" smtClean="0">
                <a:solidFill>
                  <a:srgbClr val="00B0F0"/>
                </a:solidFill>
                <a:latin typeface="Times New Roman" panose="02020603050405020304" pitchFamily="18" charset="0"/>
                <a:cs typeface="Times New Roman" panose="02020603050405020304" pitchFamily="18" charset="0"/>
              </a:rPr>
              <a:t>Đoàn</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Thị</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Huyền</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Trang</a:t>
            </a:r>
            <a:endParaRPr lang="vi-VN" sz="2800" dirty="0" smtClean="0">
              <a:solidFill>
                <a:srgbClr val="00B0F0"/>
              </a:solidFill>
              <a:latin typeface="Times New Roman" panose="02020603050405020304" pitchFamily="18" charset="0"/>
              <a:cs typeface="Times New Roman" panose="02020603050405020304" pitchFamily="18" charset="0"/>
            </a:endParaRPr>
          </a:p>
          <a:p>
            <a:endParaRPr lang="vi-VN" sz="2800"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pic>
        <p:nvPicPr>
          <p:cNvPr id="4" name="Picture 3" descr="Káº¿t quáº£ hÃ¬nh áº£nh cho logo trÆ°á»ng mÃ¢m non gia thÆ°á»£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5996" y="1268242"/>
            <a:ext cx="1738360" cy="16361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455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additive="base">
                                        <p:cTn id="3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additive="base">
                                        <p:cTn id="3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 calcmode="lin" valueType="num">
                                      <p:cBhvr additive="base">
                                        <p:cTn id="4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mages696600_1_nam.jpg"/>
          <p:cNvPicPr>
            <a:picLocks noGrp="1" noChangeAspect="1"/>
          </p:cNvPicPr>
          <p:nvPr>
            <p:ph idx="1"/>
          </p:nvPr>
        </p:nvPicPr>
        <p:blipFill>
          <a:blip r:embed="rId2"/>
          <a:stretch>
            <a:fillRect/>
          </a:stretch>
        </p:blipFill>
        <p:spPr>
          <a:xfrm>
            <a:off x="1229818" y="267493"/>
            <a:ext cx="9248306" cy="6165537"/>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ải xuống (1).jpg"/>
          <p:cNvPicPr>
            <a:picLocks noChangeAspect="1"/>
          </p:cNvPicPr>
          <p:nvPr/>
        </p:nvPicPr>
        <p:blipFill>
          <a:blip r:embed="rId2"/>
          <a:stretch>
            <a:fillRect/>
          </a:stretch>
        </p:blipFill>
        <p:spPr>
          <a:xfrm>
            <a:off x="769807" y="335406"/>
            <a:ext cx="10862560" cy="608303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ải xuống.jpg"/>
          <p:cNvPicPr>
            <a:picLocks noGrp="1" noChangeAspect="1"/>
          </p:cNvPicPr>
          <p:nvPr>
            <p:ph idx="1"/>
          </p:nvPr>
        </p:nvPicPr>
        <p:blipFill>
          <a:blip r:embed="rId2"/>
          <a:stretch>
            <a:fillRect/>
          </a:stretch>
        </p:blipFill>
        <p:spPr>
          <a:xfrm>
            <a:off x="812123" y="696431"/>
            <a:ext cx="10400519" cy="5435110"/>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vi-VN" b="1" i="1" dirty="0" smtClean="0"/>
              <a:t> </a:t>
            </a:r>
            <a:r>
              <a:rPr lang="vi-VN" b="1" i="1" dirty="0"/>
              <a:t>Ôn luyện: TC: Thi xem ai nhanh</a:t>
            </a:r>
            <a:r>
              <a:rPr lang="vi-VN" dirty="0"/>
              <a:t/>
            </a:r>
            <a:br>
              <a:rPr lang="vi-VN" dirty="0"/>
            </a:br>
            <a:endParaRPr lang="en-US" dirty="0"/>
          </a:p>
        </p:txBody>
      </p:sp>
      <p:sp>
        <p:nvSpPr>
          <p:cNvPr id="3" name="Content Placeholder 2"/>
          <p:cNvSpPr>
            <a:spLocks noGrp="1"/>
          </p:cNvSpPr>
          <p:nvPr>
            <p:ph idx="1"/>
          </p:nvPr>
        </p:nvSpPr>
        <p:spPr/>
        <p:txBody>
          <a:bodyPr/>
          <a:lstStyle/>
          <a:p>
            <a:pPr marL="0" indent="0">
              <a:buNone/>
            </a:pPr>
            <a:r>
              <a:rPr lang="vi-VN" b="1" dirty="0" smtClean="0">
                <a:latin typeface="Times New Roman" panose="02020603050405020304" pitchFamily="18" charset="0"/>
                <a:cs typeface="Times New Roman" panose="02020603050405020304" pitchFamily="18" charset="0"/>
              </a:rPr>
              <a:t>* </a:t>
            </a:r>
            <a:r>
              <a:rPr lang="vi-VN" b="1" dirty="0">
                <a:latin typeface="Times New Roman" panose="02020603050405020304" pitchFamily="18" charset="0"/>
                <a:cs typeface="Times New Roman" panose="02020603050405020304" pitchFamily="18" charset="0"/>
              </a:rPr>
              <a:t>Trò </a:t>
            </a:r>
            <a:r>
              <a:rPr lang="vi-VN" b="1" dirty="0" smtClean="0">
                <a:latin typeface="Times New Roman" panose="02020603050405020304" pitchFamily="18" charset="0"/>
                <a:cs typeface="Times New Roman" panose="02020603050405020304" pitchFamily="18" charset="0"/>
              </a:rPr>
              <a:t>chơi</a:t>
            </a:r>
            <a:r>
              <a:rPr lang="en-US" b="1" dirty="0" smtClean="0">
                <a:latin typeface="Times New Roman" panose="02020603050405020304" pitchFamily="18" charset="0"/>
                <a:cs typeface="Times New Roman" panose="02020603050405020304" pitchFamily="18" charset="0"/>
              </a:rPr>
              <a:t> </a:t>
            </a:r>
            <a:r>
              <a:rPr lang="vi-VN" b="1" dirty="0" smtClean="0">
                <a:latin typeface="Times New Roman" panose="02020603050405020304" pitchFamily="18" charset="0"/>
                <a:cs typeface="Times New Roman" panose="02020603050405020304" pitchFamily="18" charset="0"/>
              </a:rPr>
              <a:t>1</a:t>
            </a:r>
            <a:r>
              <a:rPr lang="vi-VN" b="1" dirty="0">
                <a:latin typeface="Times New Roman" panose="02020603050405020304" pitchFamily="18" charset="0"/>
                <a:cs typeface="Times New Roman" panose="02020603050405020304" pitchFamily="18" charset="0"/>
              </a:rPr>
              <a:t>:</a:t>
            </a:r>
            <a:r>
              <a:rPr lang="vi-VN" dirty="0">
                <a:latin typeface="Times New Roman" panose="02020603050405020304" pitchFamily="18" charset="0"/>
                <a:cs typeface="Times New Roman" panose="02020603050405020304" pitchFamily="18" charset="0"/>
              </a:rPr>
              <a:t> Tinh  mắt nhanh tay tô màu hoặc đánh dấu vào hình ảnh các điều kiện giúp cây phát triển (VD: nước, đất, ánh sáng….)</a:t>
            </a:r>
          </a:p>
          <a:p>
            <a:pPr marL="0" indent="0">
              <a:buNone/>
            </a:pPr>
            <a:r>
              <a:rPr lang="vi-VN" b="1" dirty="0">
                <a:latin typeface="Times New Roman" panose="02020603050405020304" pitchFamily="18" charset="0"/>
                <a:cs typeface="Times New Roman" panose="02020603050405020304" pitchFamily="18" charset="0"/>
              </a:rPr>
              <a:t>* Trò chơi 2:</a:t>
            </a:r>
            <a:r>
              <a:rPr lang="vi-VN" dirty="0">
                <a:latin typeface="Times New Roman" panose="02020603050405020304" pitchFamily="18" charset="0"/>
                <a:cs typeface="Times New Roman" panose="02020603050405020304" pitchFamily="18" charset="0"/>
              </a:rPr>
              <a:t> Ai tài ai khéo</a:t>
            </a:r>
          </a:p>
          <a:p>
            <a:r>
              <a:rPr lang="vi-VN" dirty="0">
                <a:latin typeface="Times New Roman" panose="02020603050405020304" pitchFamily="18" charset="0"/>
                <a:cs typeface="Times New Roman" panose="02020603050405020304" pitchFamily="18" charset="0"/>
              </a:rPr>
              <a:t>CC: Chia lớp thành 4 đội. Nhiệm vụ các đội ghép các miếng ghép thành hình cây xanh:</a:t>
            </a:r>
          </a:p>
          <a:p>
            <a:r>
              <a:rPr lang="vi-VN" dirty="0">
                <a:latin typeface="Times New Roman" panose="02020603050405020304" pitchFamily="18" charset="0"/>
                <a:cs typeface="Times New Roman" panose="02020603050405020304" pitchFamily="18" charset="0"/>
              </a:rPr>
              <a:t>LC: Đội nào ghép nhanh và đúng sẽ chiến thắng. Trò chơi bắt đầu và kết thúc bằng 1 bản nhạc.</a:t>
            </a:r>
          </a:p>
        </p:txBody>
      </p:sp>
    </p:spTree>
    <p:extLst>
      <p:ext uri="{BB962C8B-B14F-4D97-AF65-F5344CB8AC3E}">
        <p14:creationId xmlns:p14="http://schemas.microsoft.com/office/powerpoint/2010/main" val="4256127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46882" y="305164"/>
            <a:ext cx="7226508" cy="1058941"/>
          </a:xfrm>
        </p:spPr>
        <p:txBody>
          <a:bodyPr>
            <a:normAutofit/>
          </a:bodyPr>
          <a:lstStyle/>
          <a:p>
            <a:r>
              <a:rPr lang="en-US" sz="3200" b="1" dirty="0" smtClean="0">
                <a:solidFill>
                  <a:srgbClr val="0070C0"/>
                </a:solidFill>
                <a:latin typeface="Times New Roman" pitchFamily="18" charset="0"/>
                <a:cs typeface="Times New Roman" pitchFamily="18" charset="0"/>
              </a:rPr>
              <a:t>3. </a:t>
            </a:r>
            <a:r>
              <a:rPr lang="en-US" sz="3200" b="1" dirty="0" err="1" smtClean="0">
                <a:solidFill>
                  <a:srgbClr val="0070C0"/>
                </a:solidFill>
                <a:latin typeface="Times New Roman" pitchFamily="18" charset="0"/>
                <a:cs typeface="Times New Roman" pitchFamily="18" charset="0"/>
              </a:rPr>
              <a:t>Kết</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thúc</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Nhận</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xét</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chuyển</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hoạt</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động</a:t>
            </a:r>
            <a:endParaRPr lang="en-US" sz="32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17508468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002060"/>
                </a:solidFill>
                <a:latin typeface="Times New Roman" panose="02020603050405020304" pitchFamily="18" charset="0"/>
                <a:cs typeface="Times New Roman" panose="02020603050405020304" pitchFamily="18" charset="0"/>
              </a:rPr>
              <a:t>I. </a:t>
            </a:r>
            <a:r>
              <a:rPr lang="en-US" b="1" dirty="0" err="1" smtClean="0">
                <a:solidFill>
                  <a:srgbClr val="002060"/>
                </a:solidFill>
                <a:latin typeface="Times New Roman" panose="02020603050405020304" pitchFamily="18" charset="0"/>
                <a:cs typeface="Times New Roman" panose="02020603050405020304" pitchFamily="18" charset="0"/>
              </a:rPr>
              <a:t>Mục</a:t>
            </a:r>
            <a:r>
              <a:rPr lang="en-US" b="1" dirty="0" smtClean="0">
                <a:solidFill>
                  <a:srgbClr val="002060"/>
                </a:solidFill>
                <a:latin typeface="Times New Roman" panose="02020603050405020304" pitchFamily="18" charset="0"/>
                <a:cs typeface="Times New Roman" panose="02020603050405020304" pitchFamily="18" charset="0"/>
              </a:rPr>
              <a:t> </a:t>
            </a:r>
            <a:r>
              <a:rPr lang="en-US" b="1" dirty="0" err="1" smtClean="0">
                <a:solidFill>
                  <a:srgbClr val="002060"/>
                </a:solidFill>
                <a:latin typeface="Times New Roman" panose="02020603050405020304" pitchFamily="18" charset="0"/>
                <a:cs typeface="Times New Roman" panose="02020603050405020304" pitchFamily="18" charset="0"/>
              </a:rPr>
              <a:t>đích</a:t>
            </a:r>
            <a:r>
              <a:rPr lang="en-US" b="1" dirty="0" smtClean="0">
                <a:solidFill>
                  <a:srgbClr val="002060"/>
                </a:solidFill>
                <a:latin typeface="Times New Roman" panose="02020603050405020304" pitchFamily="18" charset="0"/>
                <a:cs typeface="Times New Roman" panose="02020603050405020304" pitchFamily="18" charset="0"/>
              </a:rPr>
              <a:t> – </a:t>
            </a:r>
            <a:r>
              <a:rPr lang="en-US" b="1" dirty="0" err="1" smtClean="0">
                <a:solidFill>
                  <a:srgbClr val="002060"/>
                </a:solidFill>
                <a:latin typeface="Times New Roman" panose="02020603050405020304" pitchFamily="18" charset="0"/>
                <a:cs typeface="Times New Roman" panose="02020603050405020304" pitchFamily="18" charset="0"/>
              </a:rPr>
              <a:t>Yêu</a:t>
            </a:r>
            <a:r>
              <a:rPr lang="en-US" b="1" dirty="0" smtClean="0">
                <a:solidFill>
                  <a:srgbClr val="002060"/>
                </a:solidFill>
                <a:latin typeface="Times New Roman" panose="02020603050405020304" pitchFamily="18" charset="0"/>
                <a:cs typeface="Times New Roman" panose="02020603050405020304" pitchFamily="18" charset="0"/>
              </a:rPr>
              <a:t> </a:t>
            </a:r>
            <a:r>
              <a:rPr lang="en-US" b="1" dirty="0" err="1" smtClean="0">
                <a:solidFill>
                  <a:srgbClr val="002060"/>
                </a:solidFill>
                <a:latin typeface="Times New Roman" panose="02020603050405020304" pitchFamily="18" charset="0"/>
                <a:cs typeface="Times New Roman" panose="02020603050405020304" pitchFamily="18" charset="0"/>
              </a:rPr>
              <a:t>cầu</a:t>
            </a:r>
            <a:r>
              <a:rPr lang="en-US" b="1" dirty="0" smtClean="0">
                <a:solidFill>
                  <a:srgbClr val="002060"/>
                </a:solidFill>
                <a:latin typeface="Times New Roman" panose="02020603050405020304" pitchFamily="18" charset="0"/>
                <a:cs typeface="Times New Roman" panose="02020603050405020304" pitchFamily="18" charset="0"/>
              </a:rPr>
              <a:t> :</a:t>
            </a:r>
            <a:br>
              <a:rPr lang="en-US" b="1" dirty="0" smtClean="0">
                <a:solidFill>
                  <a:srgbClr val="002060"/>
                </a:solidFill>
                <a:latin typeface="Times New Roman" panose="02020603050405020304" pitchFamily="18" charset="0"/>
                <a:cs typeface="Times New Roman" panose="02020603050405020304" pitchFamily="18" charset="0"/>
              </a:rPr>
            </a:br>
            <a:endParaRPr lang="en-US" b="1" dirty="0">
              <a:solidFill>
                <a:srgbClr val="00206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lnSpcReduction="10000"/>
          </a:bodyPr>
          <a:lstStyle/>
          <a:p>
            <a:pPr marL="0" indent="0">
              <a:buNone/>
            </a:pPr>
            <a:r>
              <a:rPr lang="vi-VN" b="1" dirty="0">
                <a:solidFill>
                  <a:srgbClr val="0070C0"/>
                </a:solidFill>
                <a:latin typeface="Times New Roman" panose="02020603050405020304" pitchFamily="18" charset="0"/>
                <a:cs typeface="Times New Roman" panose="02020603050405020304" pitchFamily="18" charset="0"/>
              </a:rPr>
              <a:t>1. Kiến thức:</a:t>
            </a:r>
            <a:endParaRPr lang="vi-VN" dirty="0">
              <a:solidFill>
                <a:srgbClr val="0070C0"/>
              </a:solidFill>
              <a:latin typeface="Times New Roman" panose="02020603050405020304" pitchFamily="18" charset="0"/>
              <a:cs typeface="Times New Roman" panose="02020603050405020304" pitchFamily="18" charset="0"/>
            </a:endParaRPr>
          </a:p>
          <a:p>
            <a:pPr marL="0" indent="0">
              <a:buNone/>
            </a:pPr>
            <a:r>
              <a:rPr lang="vi-VN" dirty="0">
                <a:solidFill>
                  <a:srgbClr val="0070C0"/>
                </a:solidFill>
                <a:latin typeface="Times New Roman" panose="02020603050405020304" pitchFamily="18" charset="0"/>
                <a:cs typeface="Times New Roman" panose="02020603050405020304" pitchFamily="18" charset="0"/>
              </a:rPr>
              <a:t>- Trẻ biết quá trình phát triển của cây.</a:t>
            </a:r>
          </a:p>
          <a:p>
            <a:pPr marL="0" indent="0">
              <a:buNone/>
            </a:pPr>
            <a:r>
              <a:rPr lang="vi-VN" dirty="0">
                <a:solidFill>
                  <a:srgbClr val="0070C0"/>
                </a:solidFill>
                <a:latin typeface="Times New Roman" panose="02020603050405020304" pitchFamily="18" charset="0"/>
                <a:cs typeface="Times New Roman" panose="02020603050405020304" pitchFamily="18" charset="0"/>
              </a:rPr>
              <a:t>- Biết 1 số đặc điểm của cây khi trưởng thành: Cây cao, to, tán lá rộng, thân, cành cây....</a:t>
            </a:r>
          </a:p>
          <a:p>
            <a:pPr marL="0" indent="0">
              <a:buNone/>
            </a:pPr>
            <a:r>
              <a:rPr lang="vi-VN" b="1" dirty="0">
                <a:solidFill>
                  <a:srgbClr val="0070C0"/>
                </a:solidFill>
                <a:latin typeface="Times New Roman" panose="02020603050405020304" pitchFamily="18" charset="0"/>
                <a:cs typeface="Times New Roman" panose="02020603050405020304" pitchFamily="18" charset="0"/>
              </a:rPr>
              <a:t>2. Kĩ năng:</a:t>
            </a:r>
            <a:endParaRPr lang="vi-VN" dirty="0">
              <a:solidFill>
                <a:srgbClr val="0070C0"/>
              </a:solidFill>
              <a:latin typeface="Times New Roman" panose="02020603050405020304" pitchFamily="18" charset="0"/>
              <a:cs typeface="Times New Roman" panose="02020603050405020304" pitchFamily="18" charset="0"/>
            </a:endParaRPr>
          </a:p>
          <a:p>
            <a:pPr marL="0" indent="0">
              <a:buNone/>
            </a:pPr>
            <a:r>
              <a:rPr lang="vi-VN" dirty="0">
                <a:solidFill>
                  <a:srgbClr val="0070C0"/>
                </a:solidFill>
                <a:latin typeface="Times New Roman" panose="02020603050405020304" pitchFamily="18" charset="0"/>
                <a:cs typeface="Times New Roman" panose="02020603050405020304" pitchFamily="18" charset="0"/>
              </a:rPr>
              <a:t>- Phát triển ngôn ngữ mạch lạc cho trẻ.</a:t>
            </a:r>
          </a:p>
          <a:p>
            <a:pPr marL="0" indent="0">
              <a:buNone/>
            </a:pPr>
            <a:r>
              <a:rPr lang="vi-VN" dirty="0">
                <a:solidFill>
                  <a:srgbClr val="0070C0"/>
                </a:solidFill>
                <a:latin typeface="Times New Roman" panose="02020603050405020304" pitchFamily="18" charset="0"/>
                <a:cs typeface="Times New Roman" panose="02020603050405020304" pitchFamily="18" charset="0"/>
              </a:rPr>
              <a:t>- Mở rộng vốn từ cho trẻ</a:t>
            </a:r>
          </a:p>
          <a:p>
            <a:pPr marL="0" indent="0">
              <a:buNone/>
            </a:pPr>
            <a:r>
              <a:rPr lang="vi-VN" b="1" dirty="0">
                <a:solidFill>
                  <a:srgbClr val="0070C0"/>
                </a:solidFill>
                <a:latin typeface="Times New Roman" panose="02020603050405020304" pitchFamily="18" charset="0"/>
                <a:cs typeface="Times New Roman" panose="02020603050405020304" pitchFamily="18" charset="0"/>
              </a:rPr>
              <a:t>3.Thái độ:</a:t>
            </a:r>
            <a:endParaRPr lang="vi-VN" dirty="0">
              <a:solidFill>
                <a:srgbClr val="0070C0"/>
              </a:solidFill>
              <a:latin typeface="Times New Roman" panose="02020603050405020304" pitchFamily="18" charset="0"/>
              <a:cs typeface="Times New Roman" panose="02020603050405020304" pitchFamily="18" charset="0"/>
            </a:endParaRPr>
          </a:p>
          <a:p>
            <a:pPr marL="0" indent="0">
              <a:buNone/>
            </a:pPr>
            <a:r>
              <a:rPr lang="vi-VN" dirty="0">
                <a:solidFill>
                  <a:srgbClr val="0070C0"/>
                </a:solidFill>
                <a:latin typeface="Times New Roman" panose="02020603050405020304" pitchFamily="18" charset="0"/>
                <a:cs typeface="Times New Roman" panose="02020603050405020304" pitchFamily="18" charset="0"/>
              </a:rPr>
              <a:t>- Giáo dục trẻ biết yêu quý, chăm sóc và bảo vệ cây.</a:t>
            </a:r>
          </a:p>
          <a:p>
            <a:endParaRPr lang="en-US" dirty="0"/>
          </a:p>
        </p:txBody>
      </p:sp>
    </p:spTree>
    <p:extLst>
      <p:ext uri="{BB962C8B-B14F-4D97-AF65-F5344CB8AC3E}">
        <p14:creationId xmlns:p14="http://schemas.microsoft.com/office/powerpoint/2010/main" val="133462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arn(inVertical)">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arn(inVertical)">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barn(inVertical)">
                                      <p:cBhvr>
                                        <p:cTn id="4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0070C0"/>
                </a:solidFill>
                <a:latin typeface="Times New Roman" panose="02020603050405020304" pitchFamily="18" charset="0"/>
                <a:cs typeface="Times New Roman" panose="02020603050405020304" pitchFamily="18" charset="0"/>
              </a:rPr>
              <a:t>II. </a:t>
            </a:r>
            <a:r>
              <a:rPr lang="en-US" b="1" dirty="0" err="1" smtClean="0">
                <a:solidFill>
                  <a:srgbClr val="0070C0"/>
                </a:solidFill>
                <a:latin typeface="Times New Roman" panose="02020603050405020304" pitchFamily="18" charset="0"/>
                <a:cs typeface="Times New Roman" panose="02020603050405020304" pitchFamily="18" charset="0"/>
              </a:rPr>
              <a:t>Chuẩn</a:t>
            </a:r>
            <a:r>
              <a:rPr lang="en-US" b="1" dirty="0" smtClean="0">
                <a:solidFill>
                  <a:srgbClr val="0070C0"/>
                </a:solidFill>
                <a:latin typeface="Times New Roman" panose="02020603050405020304" pitchFamily="18" charset="0"/>
                <a:cs typeface="Times New Roman" panose="02020603050405020304" pitchFamily="18" charset="0"/>
              </a:rPr>
              <a:t> </a:t>
            </a:r>
            <a:r>
              <a:rPr lang="en-US" b="1" dirty="0" err="1" smtClean="0">
                <a:solidFill>
                  <a:srgbClr val="0070C0"/>
                </a:solidFill>
                <a:latin typeface="Times New Roman" panose="02020603050405020304" pitchFamily="18" charset="0"/>
                <a:cs typeface="Times New Roman" panose="02020603050405020304" pitchFamily="18" charset="0"/>
              </a:rPr>
              <a:t>bị</a:t>
            </a:r>
            <a:endParaRPr lang="en-US" b="1" dirty="0">
              <a:solidFill>
                <a:srgbClr val="0070C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lnSpcReduction="10000"/>
          </a:bodyPr>
          <a:lstStyle/>
          <a:p>
            <a:pPr marL="0" indent="0">
              <a:buNone/>
            </a:pPr>
            <a:r>
              <a:rPr lang="en-US" b="1" dirty="0">
                <a:solidFill>
                  <a:srgbClr val="0070C0"/>
                </a:solidFill>
                <a:latin typeface="Times New Roman" panose="02020603050405020304" pitchFamily="18" charset="0"/>
                <a:cs typeface="Times New Roman" panose="02020603050405020304" pitchFamily="18" charset="0"/>
              </a:rPr>
              <a:t>* </a:t>
            </a:r>
            <a:r>
              <a:rPr lang="en-US" b="1" dirty="0" err="1">
                <a:solidFill>
                  <a:srgbClr val="0070C0"/>
                </a:solidFill>
                <a:latin typeface="Times New Roman" panose="02020603050405020304" pitchFamily="18" charset="0"/>
                <a:cs typeface="Times New Roman" panose="02020603050405020304" pitchFamily="18" charset="0"/>
              </a:rPr>
              <a:t>Đồ</a:t>
            </a:r>
            <a:r>
              <a:rPr lang="en-US" b="1" dirty="0">
                <a:solidFill>
                  <a:srgbClr val="0070C0"/>
                </a:solidFill>
                <a:latin typeface="Times New Roman" panose="02020603050405020304" pitchFamily="18" charset="0"/>
                <a:cs typeface="Times New Roman" panose="02020603050405020304" pitchFamily="18" charset="0"/>
              </a:rPr>
              <a:t> </a:t>
            </a:r>
            <a:r>
              <a:rPr lang="en-US" b="1" dirty="0" err="1">
                <a:solidFill>
                  <a:srgbClr val="0070C0"/>
                </a:solidFill>
                <a:latin typeface="Times New Roman" panose="02020603050405020304" pitchFamily="18" charset="0"/>
                <a:cs typeface="Times New Roman" panose="02020603050405020304" pitchFamily="18" charset="0"/>
              </a:rPr>
              <a:t>dùng</a:t>
            </a:r>
            <a:r>
              <a:rPr lang="en-US" b="1" dirty="0">
                <a:solidFill>
                  <a:srgbClr val="0070C0"/>
                </a:solidFill>
                <a:latin typeface="Times New Roman" panose="02020603050405020304" pitchFamily="18" charset="0"/>
                <a:cs typeface="Times New Roman" panose="02020603050405020304" pitchFamily="18" charset="0"/>
              </a:rPr>
              <a:t> </a:t>
            </a:r>
            <a:r>
              <a:rPr lang="en-US" b="1" dirty="0" err="1">
                <a:solidFill>
                  <a:srgbClr val="0070C0"/>
                </a:solidFill>
                <a:latin typeface="Times New Roman" panose="02020603050405020304" pitchFamily="18" charset="0"/>
                <a:cs typeface="Times New Roman" panose="02020603050405020304" pitchFamily="18" charset="0"/>
              </a:rPr>
              <a:t>của</a:t>
            </a:r>
            <a:r>
              <a:rPr lang="en-US" b="1" dirty="0">
                <a:solidFill>
                  <a:srgbClr val="0070C0"/>
                </a:solidFill>
                <a:latin typeface="Times New Roman" panose="02020603050405020304" pitchFamily="18" charset="0"/>
                <a:cs typeface="Times New Roman" panose="02020603050405020304" pitchFamily="18" charset="0"/>
              </a:rPr>
              <a:t> </a:t>
            </a:r>
            <a:r>
              <a:rPr lang="en-US" b="1" dirty="0" err="1">
                <a:solidFill>
                  <a:srgbClr val="0070C0"/>
                </a:solidFill>
                <a:latin typeface="Times New Roman" panose="02020603050405020304" pitchFamily="18" charset="0"/>
                <a:cs typeface="Times New Roman" panose="02020603050405020304" pitchFamily="18" charset="0"/>
              </a:rPr>
              <a:t>cô</a:t>
            </a:r>
            <a:r>
              <a:rPr lang="en-US" b="1" dirty="0">
                <a:solidFill>
                  <a:srgbClr val="0070C0"/>
                </a:solidFill>
                <a:latin typeface="Times New Roman" panose="02020603050405020304" pitchFamily="18" charset="0"/>
                <a:cs typeface="Times New Roman" panose="02020603050405020304" pitchFamily="18" charset="0"/>
              </a:rPr>
              <a:t>:</a:t>
            </a: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Hình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các</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loại</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cây</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cho</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hoa</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cho</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gỗ</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cho</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rau</a:t>
            </a:r>
            <a:r>
              <a:rPr lang="en-US" dirty="0">
                <a:solidFill>
                  <a:srgbClr val="0070C0"/>
                </a:solidFill>
                <a:latin typeface="Times New Roman" panose="02020603050405020304" pitchFamily="18" charset="0"/>
                <a:cs typeface="Times New Roman" panose="02020603050405020304" pitchFamily="18" charset="0"/>
              </a:rPr>
              <a:t>....</a:t>
            </a:r>
          </a:p>
          <a:p>
            <a:pPr marL="0" indent="0">
              <a:buNone/>
            </a:pP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Hình</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vẽ</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quá</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trình</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phát</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triển</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của</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cây</a:t>
            </a:r>
            <a:r>
              <a:rPr lang="en-US" dirty="0">
                <a:solidFill>
                  <a:srgbClr val="0070C0"/>
                </a:solidFill>
                <a:latin typeface="Times New Roman" panose="02020603050405020304" pitchFamily="18" charset="0"/>
                <a:cs typeface="Times New Roman" panose="02020603050405020304" pitchFamily="18" charset="0"/>
              </a:rPr>
              <a:t>.</a:t>
            </a:r>
          </a:p>
          <a:p>
            <a:pPr marL="0" indent="0">
              <a:buFontTx/>
              <a:buChar char="-"/>
            </a:pPr>
            <a:r>
              <a:rPr lang="en-US" dirty="0" err="1" smtClean="0">
                <a:solidFill>
                  <a:srgbClr val="0070C0"/>
                </a:solidFill>
                <a:latin typeface="Times New Roman" panose="02020603050405020304" pitchFamily="18" charset="0"/>
                <a:cs typeface="Times New Roman" panose="02020603050405020304" pitchFamily="18" charset="0"/>
              </a:rPr>
              <a:t>Hai</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chậu</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cây</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đã</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chuẩn</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bị</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sẵn</a:t>
            </a:r>
            <a:r>
              <a:rPr lang="en-US" dirty="0" smtClean="0">
                <a:solidFill>
                  <a:srgbClr val="0070C0"/>
                </a:solidFill>
                <a:latin typeface="Times New Roman" panose="02020603050405020304" pitchFamily="18" charset="0"/>
                <a:cs typeface="Times New Roman" panose="02020603050405020304" pitchFamily="18" charset="0"/>
              </a:rPr>
              <a:t>.</a:t>
            </a:r>
          </a:p>
          <a:p>
            <a:pPr marL="0" indent="0">
              <a:buFontTx/>
              <a:buChar char="-"/>
            </a:pP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Bảng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tương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tác</a:t>
            </a:r>
            <a:endParaRPr lang="en-US" dirty="0" smtClean="0">
              <a:solidFill>
                <a:srgbClr val="0070C0"/>
              </a:solidFill>
              <a:latin typeface="Times New Roman" panose="02020603050405020304" pitchFamily="18" charset="0"/>
              <a:cs typeface="Times New Roman" panose="02020603050405020304" pitchFamily="18" charset="0"/>
            </a:endParaRPr>
          </a:p>
          <a:p>
            <a:pPr marL="0" indent="0">
              <a:buNone/>
            </a:pP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Bài</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giảng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điện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tử</a:t>
            </a: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r>
              <a:rPr lang="en-US" b="1" dirty="0">
                <a:solidFill>
                  <a:srgbClr val="0070C0"/>
                </a:solidFill>
                <a:latin typeface="Times New Roman" panose="02020603050405020304" pitchFamily="18" charset="0"/>
                <a:cs typeface="Times New Roman" panose="02020603050405020304" pitchFamily="18" charset="0"/>
              </a:rPr>
              <a:t>* </a:t>
            </a:r>
            <a:r>
              <a:rPr lang="en-US" b="1" dirty="0" err="1">
                <a:solidFill>
                  <a:srgbClr val="0070C0"/>
                </a:solidFill>
                <a:latin typeface="Times New Roman" panose="02020603050405020304" pitchFamily="18" charset="0"/>
                <a:cs typeface="Times New Roman" panose="02020603050405020304" pitchFamily="18" charset="0"/>
              </a:rPr>
              <a:t>Đồ</a:t>
            </a:r>
            <a:r>
              <a:rPr lang="en-US" b="1" dirty="0">
                <a:solidFill>
                  <a:srgbClr val="0070C0"/>
                </a:solidFill>
                <a:latin typeface="Times New Roman" panose="02020603050405020304" pitchFamily="18" charset="0"/>
                <a:cs typeface="Times New Roman" panose="02020603050405020304" pitchFamily="18" charset="0"/>
              </a:rPr>
              <a:t> </a:t>
            </a:r>
            <a:r>
              <a:rPr lang="en-US" b="1" dirty="0" err="1">
                <a:solidFill>
                  <a:srgbClr val="0070C0"/>
                </a:solidFill>
                <a:latin typeface="Times New Roman" panose="02020603050405020304" pitchFamily="18" charset="0"/>
                <a:cs typeface="Times New Roman" panose="02020603050405020304" pitchFamily="18" charset="0"/>
              </a:rPr>
              <a:t>dùng</a:t>
            </a:r>
            <a:r>
              <a:rPr lang="en-US" b="1" dirty="0">
                <a:solidFill>
                  <a:srgbClr val="0070C0"/>
                </a:solidFill>
                <a:latin typeface="Times New Roman" panose="02020603050405020304" pitchFamily="18" charset="0"/>
                <a:cs typeface="Times New Roman" panose="02020603050405020304" pitchFamily="18" charset="0"/>
              </a:rPr>
              <a:t> </a:t>
            </a:r>
            <a:r>
              <a:rPr lang="en-US" b="1" dirty="0" err="1">
                <a:solidFill>
                  <a:srgbClr val="0070C0"/>
                </a:solidFill>
                <a:latin typeface="Times New Roman" panose="02020603050405020304" pitchFamily="18" charset="0"/>
                <a:cs typeface="Times New Roman" panose="02020603050405020304" pitchFamily="18" charset="0"/>
              </a:rPr>
              <a:t>của</a:t>
            </a:r>
            <a:r>
              <a:rPr lang="en-US" b="1" dirty="0">
                <a:solidFill>
                  <a:srgbClr val="0070C0"/>
                </a:solidFill>
                <a:latin typeface="Times New Roman" panose="02020603050405020304" pitchFamily="18" charset="0"/>
                <a:cs typeface="Times New Roman" panose="02020603050405020304" pitchFamily="18" charset="0"/>
              </a:rPr>
              <a:t> </a:t>
            </a:r>
            <a:r>
              <a:rPr lang="en-US" b="1" dirty="0" err="1">
                <a:solidFill>
                  <a:srgbClr val="0070C0"/>
                </a:solidFill>
                <a:latin typeface="Times New Roman" panose="02020603050405020304" pitchFamily="18" charset="0"/>
                <a:cs typeface="Times New Roman" panose="02020603050405020304" pitchFamily="18" charset="0"/>
              </a:rPr>
              <a:t>trẻ</a:t>
            </a:r>
            <a:r>
              <a:rPr lang="en-US" b="1" dirty="0">
                <a:solidFill>
                  <a:srgbClr val="0070C0"/>
                </a:solidFill>
                <a:latin typeface="Times New Roman" panose="02020603050405020304" pitchFamily="18" charset="0"/>
                <a:cs typeface="Times New Roman" panose="02020603050405020304" pitchFamily="18" charset="0"/>
              </a:rPr>
              <a:t>:</a:t>
            </a: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Lô</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tô</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quá</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trình</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phát</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triển</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của</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cây</a:t>
            </a:r>
            <a:r>
              <a:rPr lang="en-US" dirty="0">
                <a:solidFill>
                  <a:srgbClr val="0070C0"/>
                </a:solidFill>
                <a:latin typeface="Times New Roman" panose="02020603050405020304" pitchFamily="18" charset="0"/>
                <a:cs typeface="Times New Roman" panose="02020603050405020304" pitchFamily="18" charset="0"/>
              </a:rPr>
              <a:t>.</a:t>
            </a:r>
          </a:p>
          <a:p>
            <a:pPr marL="0" indent="0">
              <a:buNone/>
            </a:pP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Miếng</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ghép</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cây</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xanh</a:t>
            </a:r>
            <a:r>
              <a:rPr lang="en-US" dirty="0">
                <a:solidFill>
                  <a:srgbClr val="0070C0"/>
                </a:solidFill>
                <a:latin typeface="Times New Roman" panose="02020603050405020304" pitchFamily="18" charset="0"/>
                <a:cs typeface="Times New Roman" panose="02020603050405020304" pitchFamily="18" charset="0"/>
              </a:rPr>
              <a:t>.</a:t>
            </a:r>
          </a:p>
          <a:p>
            <a:endParaRPr lang="en-US" dirty="0"/>
          </a:p>
        </p:txBody>
      </p:sp>
    </p:spTree>
    <p:extLst>
      <p:ext uri="{BB962C8B-B14F-4D97-AF65-F5344CB8AC3E}">
        <p14:creationId xmlns:p14="http://schemas.microsoft.com/office/powerpoint/2010/main" val="1592460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arn(inVertical)">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barn(inVertical)">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barn(inVertical)">
                                      <p:cBhvr>
                                        <p:cTn id="29" dur="500"/>
                                        <p:tgtEl>
                                          <p:spTgt spid="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barn(inVertical)">
                                      <p:cBhvr>
                                        <p:cTn id="34" dur="500"/>
                                        <p:tgtEl>
                                          <p:spTgt spid="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barn(inVertical)">
                                      <p:cBhvr>
                                        <p:cTn id="39" dur="500"/>
                                        <p:tgtEl>
                                          <p:spTgt spid="3">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barn(inVertical)">
                                      <p:cBhvr>
                                        <p:cTn id="44" dur="500"/>
                                        <p:tgtEl>
                                          <p:spTgt spid="3">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barn(inVertical)">
                                      <p:cBhvr>
                                        <p:cTn id="49" dur="500"/>
                                        <p:tgtEl>
                                          <p:spTgt spid="3">
                                            <p:txEl>
                                              <p:pRg st="7" end="7"/>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barn(inVertical)">
                                      <p:cBhvr>
                                        <p:cTn id="5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US" sz="4400" b="1" dirty="0" smtClean="0"/>
              <a:t> </a:t>
            </a:r>
            <a:r>
              <a:rPr lang="en-US" sz="4400" b="1" dirty="0" smtClean="0">
                <a:solidFill>
                  <a:srgbClr val="FFFF00"/>
                </a:solidFill>
              </a:rPr>
              <a:t>1. </a:t>
            </a:r>
            <a:r>
              <a:rPr lang="en-US" sz="4400" b="1" dirty="0" err="1" smtClean="0">
                <a:solidFill>
                  <a:srgbClr val="FFFF00"/>
                </a:solidFill>
                <a:latin typeface="Times New Roman" panose="02020603050405020304" pitchFamily="18" charset="0"/>
                <a:cs typeface="Times New Roman" panose="02020603050405020304" pitchFamily="18" charset="0"/>
              </a:rPr>
              <a:t>Ổn</a:t>
            </a:r>
            <a:r>
              <a:rPr lang="en-US" sz="4400" b="1" dirty="0" smtClean="0">
                <a:solidFill>
                  <a:srgbClr val="FFFF00"/>
                </a:solidFill>
                <a:latin typeface="Times New Roman" panose="02020603050405020304" pitchFamily="18" charset="0"/>
                <a:cs typeface="Times New Roman" panose="02020603050405020304" pitchFamily="18" charset="0"/>
              </a:rPr>
              <a:t> </a:t>
            </a:r>
            <a:r>
              <a:rPr lang="en-US" sz="4400" b="1" dirty="0" err="1">
                <a:solidFill>
                  <a:srgbClr val="FFFF00"/>
                </a:solidFill>
                <a:latin typeface="Times New Roman" panose="02020603050405020304" pitchFamily="18" charset="0"/>
                <a:cs typeface="Times New Roman" panose="02020603050405020304" pitchFamily="18" charset="0"/>
              </a:rPr>
              <a:t>định</a:t>
            </a:r>
            <a:r>
              <a:rPr lang="en-US" sz="4400" b="1" dirty="0">
                <a:solidFill>
                  <a:srgbClr val="FFFF00"/>
                </a:solidFill>
                <a:latin typeface="Times New Roman" panose="02020603050405020304" pitchFamily="18" charset="0"/>
                <a:cs typeface="Times New Roman" panose="02020603050405020304" pitchFamily="18" charset="0"/>
              </a:rPr>
              <a:t> </a:t>
            </a:r>
            <a:r>
              <a:rPr lang="en-US" sz="4400" b="1" dirty="0" err="1">
                <a:solidFill>
                  <a:srgbClr val="FFFF00"/>
                </a:solidFill>
                <a:latin typeface="Times New Roman" panose="02020603050405020304" pitchFamily="18" charset="0"/>
                <a:cs typeface="Times New Roman" panose="02020603050405020304" pitchFamily="18" charset="0"/>
              </a:rPr>
              <a:t>tổ</a:t>
            </a:r>
            <a:r>
              <a:rPr lang="en-US" sz="4400" b="1" dirty="0">
                <a:solidFill>
                  <a:srgbClr val="FFFF00"/>
                </a:solidFill>
                <a:latin typeface="Times New Roman" panose="02020603050405020304" pitchFamily="18" charset="0"/>
                <a:cs typeface="Times New Roman" panose="02020603050405020304" pitchFamily="18" charset="0"/>
              </a:rPr>
              <a:t> </a:t>
            </a:r>
            <a:r>
              <a:rPr lang="en-US" sz="4400" b="1" dirty="0" err="1">
                <a:solidFill>
                  <a:srgbClr val="FFFF00"/>
                </a:solidFill>
                <a:latin typeface="Times New Roman" panose="02020603050405020304" pitchFamily="18" charset="0"/>
                <a:cs typeface="Times New Roman" panose="02020603050405020304" pitchFamily="18" charset="0"/>
              </a:rPr>
              <a:t>chức</a:t>
            </a:r>
            <a:r>
              <a:rPr lang="en-US" sz="4400" b="1" dirty="0">
                <a:solidFill>
                  <a:srgbClr val="FFFF00"/>
                </a:solidFill>
                <a:latin typeface="Times New Roman" panose="02020603050405020304" pitchFamily="18" charset="0"/>
                <a:cs typeface="Times New Roman" panose="02020603050405020304" pitchFamily="18" charset="0"/>
              </a:rPr>
              <a:t>:</a:t>
            </a:r>
            <a:endParaRPr lang="en-US" sz="4400" dirty="0">
              <a:solidFill>
                <a:srgbClr val="FFFF00"/>
              </a:solidFill>
              <a:latin typeface="Times New Roman" panose="02020603050405020304" pitchFamily="18" charset="0"/>
              <a:cs typeface="Times New Roman" panose="02020603050405020304" pitchFamily="18" charset="0"/>
            </a:endParaRPr>
          </a:p>
          <a:p>
            <a:pPr marL="0" indent="0">
              <a:buFontTx/>
              <a:buChar char="-"/>
            </a:pPr>
            <a:r>
              <a:rPr lang="en-US" sz="3200" dirty="0" smtClean="0">
                <a:solidFill>
                  <a:srgbClr val="002060"/>
                </a:solidFill>
                <a:latin typeface="Times New Roman" panose="02020603050405020304" pitchFamily="18" charset="0"/>
                <a:cs typeface="Times New Roman" panose="02020603050405020304" pitchFamily="18" charset="0"/>
              </a:rPr>
              <a:t> </a:t>
            </a:r>
            <a:r>
              <a:rPr lang="en-US" sz="3200" dirty="0" err="1" smtClean="0">
                <a:solidFill>
                  <a:srgbClr val="002060"/>
                </a:solidFill>
                <a:latin typeface="Times New Roman" panose="02020603050405020304" pitchFamily="18" charset="0"/>
                <a:cs typeface="Times New Roman" panose="02020603050405020304" pitchFamily="18" charset="0"/>
              </a:rPr>
              <a:t>Cô</a:t>
            </a:r>
            <a:r>
              <a:rPr lang="en-US" sz="3200" dirty="0" smtClean="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và</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trẻ</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cùng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nhau</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hát</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bài</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hát</a:t>
            </a:r>
            <a:r>
              <a:rPr lang="en-US" sz="3200" dirty="0">
                <a:solidFill>
                  <a:srgbClr val="002060"/>
                </a:solidFill>
                <a:latin typeface="Times New Roman" panose="02020603050405020304" pitchFamily="18" charset="0"/>
                <a:cs typeface="Times New Roman" panose="02020603050405020304" pitchFamily="18" charset="0"/>
              </a:rPr>
              <a:t>: “ </a:t>
            </a:r>
            <a:r>
              <a:rPr lang="en-US" sz="3200" dirty="0" err="1">
                <a:solidFill>
                  <a:srgbClr val="002060"/>
                </a:solidFill>
                <a:latin typeface="Times New Roman" panose="02020603050405020304" pitchFamily="18" charset="0"/>
                <a:cs typeface="Times New Roman" panose="02020603050405020304" pitchFamily="18" charset="0"/>
              </a:rPr>
              <a:t>Em</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yêu</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cây</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xanh</a:t>
            </a:r>
            <a:r>
              <a:rPr lang="en-US" sz="3200" dirty="0" smtClean="0">
                <a:solidFill>
                  <a:srgbClr val="002060"/>
                </a:solidFill>
                <a:latin typeface="Times New Roman" panose="02020603050405020304" pitchFamily="18" charset="0"/>
                <a:cs typeface="Times New Roman" panose="02020603050405020304" pitchFamily="18" charset="0"/>
              </a:rPr>
              <a:t>”.</a:t>
            </a:r>
          </a:p>
          <a:p>
            <a:pPr marL="0" indent="0">
              <a:buNone/>
            </a:pPr>
            <a:r>
              <a:rPr lang="en-US" sz="3200" dirty="0" smtClean="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Cô</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trò</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chuyện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về</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nội</a:t>
            </a:r>
            <a:r>
              <a:rPr lang="en-US" sz="3200" dirty="0">
                <a:solidFill>
                  <a:srgbClr val="002060"/>
                </a:solidFill>
                <a:latin typeface="Times New Roman" panose="02020603050405020304" pitchFamily="18" charset="0"/>
                <a:cs typeface="Times New Roman" panose="02020603050405020304" pitchFamily="18" charset="0"/>
              </a:rPr>
              <a:t> dung </a:t>
            </a:r>
            <a:r>
              <a:rPr lang="en-US" sz="3200" dirty="0" err="1">
                <a:solidFill>
                  <a:srgbClr val="002060"/>
                </a:solidFill>
                <a:latin typeface="Times New Roman" panose="02020603050405020304" pitchFamily="18" charset="0"/>
                <a:cs typeface="Times New Roman" panose="02020603050405020304" pitchFamily="18" charset="0"/>
              </a:rPr>
              <a:t>của</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bài</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hát</a:t>
            </a:r>
            <a:r>
              <a:rPr lang="en-US" sz="3200" dirty="0">
                <a:solidFill>
                  <a:srgbClr val="FFFF00"/>
                </a:solidFill>
                <a:latin typeface="Times New Roman" panose="02020603050405020304" pitchFamily="18" charset="0"/>
                <a:cs typeface="Times New Roman" panose="02020603050405020304" pitchFamily="18" charset="0"/>
              </a:rPr>
              <a:t>.</a:t>
            </a:r>
          </a:p>
          <a:p>
            <a:pPr algn="ctr"/>
            <a:endParaRPr lang="en-US" sz="3200" dirty="0">
              <a:solidFill>
                <a:srgbClr val="FFFF00"/>
              </a:solidFill>
              <a:latin typeface="Times New Roman" panose="02020603050405020304" pitchFamily="18" charset="0"/>
              <a:cs typeface="Times New Roman" panose="02020603050405020304" pitchFamily="18" charset="0"/>
            </a:endParaRPr>
          </a:p>
        </p:txBody>
      </p:sp>
      <p:pic>
        <p:nvPicPr>
          <p:cNvPr id="7" name="EmYeuCayXanh-NganHa_35pmp.mp3">
            <a:hlinkClick r:id="" action="ppaction://media"/>
          </p:cNvPr>
          <p:cNvPicPr>
            <a:picLocks noRot="1" noChangeAspect="1"/>
          </p:cNvPicPr>
          <p:nvPr>
            <a:audioFile r:link="rId1"/>
          </p:nvPr>
        </p:nvPicPr>
        <p:blipFill>
          <a:blip r:embed="rId4"/>
          <a:stretch>
            <a:fillRect/>
          </a:stretch>
        </p:blipFill>
        <p:spPr>
          <a:xfrm>
            <a:off x="7082853" y="5015460"/>
            <a:ext cx="517160" cy="517160"/>
          </a:xfrm>
          <a:prstGeom prst="rect">
            <a:avLst/>
          </a:prstGeom>
        </p:spPr>
      </p:pic>
    </p:spTree>
    <p:extLst>
      <p:ext uri="{BB962C8B-B14F-4D97-AF65-F5344CB8AC3E}">
        <p14:creationId xmlns:p14="http://schemas.microsoft.com/office/powerpoint/2010/main" val="622000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180334" fill="hold"/>
                                        <p:tgtEl>
                                          <p:spTgt spid="7"/>
                                        </p:tgtEl>
                                      </p:cBhvr>
                                    </p:cmd>
                                  </p:childTnLst>
                                </p:cTn>
                              </p:par>
                            </p:childTnLst>
                          </p:cTn>
                        </p:par>
                      </p:childTnLst>
                    </p:cTn>
                  </p:par>
                </p:childTnLst>
              </p:cTn>
              <p:nextCondLst>
                <p:cond evt="onClick" delay="0">
                  <p:tgtEl>
                    <p:spTgt spid="7"/>
                  </p:tgtEl>
                </p:cond>
              </p:nextCondLst>
            </p:seq>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37957" y="464234"/>
            <a:ext cx="10115843" cy="1645919"/>
          </a:xfrm>
        </p:spPr>
        <p:txBody>
          <a:bodyPr>
            <a:normAutofit fontScale="92500" lnSpcReduction="20000"/>
          </a:bodyPr>
          <a:lstStyle/>
          <a:p>
            <a:pPr algn="ctr">
              <a:buNone/>
            </a:pPr>
            <a:r>
              <a:rPr lang="en-US" sz="4000" b="1" dirty="0" smtClean="0">
                <a:solidFill>
                  <a:srgbClr val="FFFF00"/>
                </a:solidFill>
                <a:latin typeface="Times New Roman" panose="02020603050405020304" pitchFamily="18" charset="0"/>
                <a:cs typeface="Times New Roman" panose="02020603050405020304" pitchFamily="18" charset="0"/>
              </a:rPr>
              <a:t>2. </a:t>
            </a:r>
            <a:r>
              <a:rPr lang="en-US" sz="4000" b="1" dirty="0" err="1" smtClean="0">
                <a:solidFill>
                  <a:srgbClr val="FFFF00"/>
                </a:solidFill>
                <a:latin typeface="Times New Roman" panose="02020603050405020304" pitchFamily="18" charset="0"/>
                <a:cs typeface="Times New Roman" panose="02020603050405020304" pitchFamily="18" charset="0"/>
              </a:rPr>
              <a:t>Phương</a:t>
            </a:r>
            <a:r>
              <a:rPr lang="en-US" sz="4000" b="1" dirty="0" smtClean="0">
                <a:solidFill>
                  <a:srgbClr val="FFFF00"/>
                </a:solidFill>
                <a:latin typeface="Times New Roman" panose="02020603050405020304" pitchFamily="18" charset="0"/>
                <a:cs typeface="Times New Roman" panose="02020603050405020304" pitchFamily="18" charset="0"/>
              </a:rPr>
              <a:t> </a:t>
            </a:r>
            <a:r>
              <a:rPr lang="en-US" sz="4000" b="1" dirty="0" err="1" smtClean="0">
                <a:solidFill>
                  <a:srgbClr val="FFFF00"/>
                </a:solidFill>
                <a:latin typeface="Times New Roman" panose="02020603050405020304" pitchFamily="18" charset="0"/>
                <a:cs typeface="Times New Roman" panose="02020603050405020304" pitchFamily="18" charset="0"/>
              </a:rPr>
              <a:t>pháp</a:t>
            </a:r>
            <a:r>
              <a:rPr lang="en-US" sz="4000" b="1" dirty="0" smtClean="0">
                <a:solidFill>
                  <a:srgbClr val="FFFF00"/>
                </a:solidFill>
                <a:latin typeface="Times New Roman" panose="02020603050405020304" pitchFamily="18" charset="0"/>
                <a:cs typeface="Times New Roman" panose="02020603050405020304" pitchFamily="18" charset="0"/>
              </a:rPr>
              <a:t>, </a:t>
            </a:r>
            <a:r>
              <a:rPr lang="en-US" sz="4000" b="1" dirty="0" err="1" smtClean="0">
                <a:solidFill>
                  <a:srgbClr val="FFFF00"/>
                </a:solidFill>
                <a:latin typeface="Times New Roman" panose="02020603050405020304" pitchFamily="18" charset="0"/>
                <a:cs typeface="Times New Roman" panose="02020603050405020304" pitchFamily="18" charset="0"/>
              </a:rPr>
              <a:t>hình</a:t>
            </a:r>
            <a:r>
              <a:rPr lang="en-US" sz="4000" b="1" dirty="0" smtClean="0">
                <a:solidFill>
                  <a:srgbClr val="FFFF00"/>
                </a:solidFill>
                <a:latin typeface="Times New Roman" panose="02020603050405020304" pitchFamily="18" charset="0"/>
                <a:cs typeface="Times New Roman" panose="02020603050405020304" pitchFamily="18" charset="0"/>
              </a:rPr>
              <a:t> </a:t>
            </a:r>
            <a:r>
              <a:rPr lang="en-US" sz="4000" b="1" dirty="0" err="1" smtClean="0">
                <a:solidFill>
                  <a:srgbClr val="FFFF00"/>
                </a:solidFill>
                <a:latin typeface="Times New Roman" panose="02020603050405020304" pitchFamily="18" charset="0"/>
                <a:cs typeface="Times New Roman" panose="02020603050405020304" pitchFamily="18" charset="0"/>
              </a:rPr>
              <a:t>thức</a:t>
            </a:r>
            <a:r>
              <a:rPr lang="en-US" sz="4000" b="1" dirty="0" smtClean="0">
                <a:solidFill>
                  <a:srgbClr val="FFFF00"/>
                </a:solidFill>
                <a:latin typeface="Times New Roman" panose="02020603050405020304" pitchFamily="18" charset="0"/>
                <a:cs typeface="Times New Roman" panose="02020603050405020304" pitchFamily="18" charset="0"/>
              </a:rPr>
              <a:t> </a:t>
            </a:r>
            <a:r>
              <a:rPr lang="en-US" sz="4000" b="1" dirty="0" err="1" smtClean="0">
                <a:solidFill>
                  <a:srgbClr val="FFFF00"/>
                </a:solidFill>
                <a:latin typeface="Times New Roman" panose="02020603050405020304" pitchFamily="18" charset="0"/>
                <a:cs typeface="Times New Roman" panose="02020603050405020304" pitchFamily="18" charset="0"/>
              </a:rPr>
              <a:t>tổ</a:t>
            </a:r>
            <a:r>
              <a:rPr lang="en-US" sz="4000" b="1" dirty="0" smtClean="0">
                <a:solidFill>
                  <a:srgbClr val="FFFF00"/>
                </a:solidFill>
                <a:latin typeface="Times New Roman" panose="02020603050405020304" pitchFamily="18" charset="0"/>
                <a:cs typeface="Times New Roman" panose="02020603050405020304" pitchFamily="18" charset="0"/>
              </a:rPr>
              <a:t> </a:t>
            </a:r>
            <a:r>
              <a:rPr lang="en-US" sz="4000" b="1" dirty="0" err="1" smtClean="0">
                <a:solidFill>
                  <a:srgbClr val="FFFF00"/>
                </a:solidFill>
                <a:latin typeface="Times New Roman" panose="02020603050405020304" pitchFamily="18" charset="0"/>
                <a:cs typeface="Times New Roman" panose="02020603050405020304" pitchFamily="18" charset="0"/>
              </a:rPr>
              <a:t>chức</a:t>
            </a:r>
            <a:endParaRPr lang="en-US" sz="4000" b="1" dirty="0" smtClean="0">
              <a:solidFill>
                <a:srgbClr val="FFFF00"/>
              </a:solidFill>
              <a:latin typeface="Times New Roman" panose="02020603050405020304" pitchFamily="18" charset="0"/>
              <a:cs typeface="Times New Roman" panose="02020603050405020304" pitchFamily="18" charset="0"/>
            </a:endParaRPr>
          </a:p>
          <a:p>
            <a:pPr>
              <a:buNone/>
            </a:pPr>
            <a:r>
              <a:rPr lang="en-US" sz="4000" dirty="0" smtClean="0">
                <a:solidFill>
                  <a:srgbClr val="FFFF00"/>
                </a:solidFill>
                <a:latin typeface="Times New Roman" panose="02020603050405020304" pitchFamily="18" charset="0"/>
                <a:cs typeface="Times New Roman" panose="02020603050405020304" pitchFamily="18" charset="0"/>
              </a:rPr>
              <a:t>- </a:t>
            </a:r>
            <a:r>
              <a:rPr lang="en-US" sz="4000" dirty="0" err="1" smtClean="0">
                <a:solidFill>
                  <a:srgbClr val="FFFF00"/>
                </a:solidFill>
                <a:latin typeface="Times New Roman" panose="02020603050405020304" pitchFamily="18" charset="0"/>
                <a:cs typeface="Times New Roman" panose="02020603050405020304" pitchFamily="18" charset="0"/>
              </a:rPr>
              <a:t>Trẻ</a:t>
            </a:r>
            <a:r>
              <a:rPr lang="en-US" sz="4000" dirty="0" smtClean="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kể</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tên</a:t>
            </a:r>
            <a:r>
              <a:rPr lang="en-US" sz="4000" dirty="0">
                <a:solidFill>
                  <a:srgbClr val="FFFF00"/>
                </a:solidFill>
                <a:latin typeface="Times New Roman" panose="02020603050405020304" pitchFamily="18" charset="0"/>
                <a:cs typeface="Times New Roman" panose="02020603050405020304" pitchFamily="18" charset="0"/>
              </a:rPr>
              <a:t> 1 </a:t>
            </a:r>
            <a:r>
              <a:rPr lang="en-US" sz="4000" dirty="0" err="1">
                <a:solidFill>
                  <a:srgbClr val="FFFF00"/>
                </a:solidFill>
                <a:latin typeface="Times New Roman" panose="02020603050405020304" pitchFamily="18" charset="0"/>
                <a:cs typeface="Times New Roman" panose="02020603050405020304" pitchFamily="18" charset="0"/>
              </a:rPr>
              <a:t>số</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loại</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cây</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trẻ</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biết</a:t>
            </a:r>
            <a:r>
              <a:rPr lang="en-US" sz="4000" dirty="0">
                <a:solidFill>
                  <a:srgbClr val="FFFF00"/>
                </a:solidFill>
                <a:latin typeface="Times New Roman" panose="02020603050405020304" pitchFamily="18" charset="0"/>
                <a:cs typeface="Times New Roman" panose="02020603050405020304" pitchFamily="18" charset="0"/>
              </a:rPr>
              <a:t>.</a:t>
            </a:r>
          </a:p>
          <a:p>
            <a:pPr>
              <a:buNone/>
            </a:pPr>
            <a:r>
              <a:rPr lang="en-US" sz="4000" dirty="0" smtClean="0">
                <a:solidFill>
                  <a:srgbClr val="FFFF00"/>
                </a:solidFill>
                <a:latin typeface="Times New Roman" panose="02020603050405020304" pitchFamily="18" charset="0"/>
                <a:cs typeface="Times New Roman" panose="02020603050405020304" pitchFamily="18" charset="0"/>
              </a:rPr>
              <a:t>- </a:t>
            </a:r>
            <a:r>
              <a:rPr lang="en-US" sz="4000" dirty="0" err="1" smtClean="0">
                <a:solidFill>
                  <a:srgbClr val="FFFF00"/>
                </a:solidFill>
                <a:latin typeface="Times New Roman" panose="02020603050405020304" pitchFamily="18" charset="0"/>
                <a:cs typeface="Times New Roman" panose="02020603050405020304" pitchFamily="18" charset="0"/>
              </a:rPr>
              <a:t>Các</a:t>
            </a:r>
            <a:r>
              <a:rPr lang="en-US" sz="4000" dirty="0" smtClean="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cây</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xanh</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đều</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có</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đặc</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điểm</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gì</a:t>
            </a:r>
            <a:r>
              <a:rPr lang="en-US" sz="4000" dirty="0" smtClean="0">
                <a:solidFill>
                  <a:srgbClr val="FFFF00"/>
                </a:solidFill>
                <a:latin typeface="Times New Roman" panose="02020603050405020304" pitchFamily="18" charset="0"/>
                <a:cs typeface="Times New Roman" panose="02020603050405020304" pitchFamily="18" charset="0"/>
              </a:rPr>
              <a:t>?</a:t>
            </a:r>
            <a:endParaRPr lang="en-US" sz="4000" dirty="0">
              <a:solidFill>
                <a:srgbClr val="FFFF00"/>
              </a:solidFill>
              <a:latin typeface="Times New Roman" panose="02020603050405020304" pitchFamily="18" charset="0"/>
              <a:cs typeface="Times New Roman" panose="02020603050405020304" pitchFamily="18" charset="0"/>
            </a:endParaRPr>
          </a:p>
        </p:txBody>
      </p:sp>
      <p:sp>
        <p:nvSpPr>
          <p:cNvPr id="4" name="Rectangle 3"/>
          <p:cNvSpPr/>
          <p:nvPr/>
        </p:nvSpPr>
        <p:spPr>
          <a:xfrm>
            <a:off x="1041009" y="2275841"/>
            <a:ext cx="10522634" cy="1200329"/>
          </a:xfrm>
          <a:prstGeom prst="rect">
            <a:avLst/>
          </a:prstGeom>
        </p:spPr>
        <p:txBody>
          <a:bodyPr wrap="square">
            <a:spAutoFit/>
          </a:bodyPr>
          <a:lstStyle/>
          <a:p>
            <a:r>
              <a:rPr lang="en-US" sz="3600" b="1" dirty="0" smtClean="0">
                <a:solidFill>
                  <a:srgbClr val="FF0000"/>
                </a:solidFill>
                <a:latin typeface="Times New Roman" panose="02020603050405020304" pitchFamily="18" charset="0"/>
                <a:cs typeface="Times New Roman" panose="02020603050405020304" pitchFamily="18" charset="0"/>
              </a:rPr>
              <a:t>=&gt; C</a:t>
            </a:r>
            <a:r>
              <a:rPr lang="vi-VN" sz="3600" b="1" dirty="0" smtClean="0">
                <a:solidFill>
                  <a:srgbClr val="FF0000"/>
                </a:solidFill>
                <a:latin typeface="Times New Roman" panose="02020603050405020304" pitchFamily="18" charset="0"/>
                <a:cs typeface="Times New Roman" panose="02020603050405020304" pitchFamily="18" charset="0"/>
              </a:rPr>
              <a:t>ó </a:t>
            </a:r>
            <a:r>
              <a:rPr lang="vi-VN" sz="3600" b="1" dirty="0">
                <a:solidFill>
                  <a:srgbClr val="FF0000"/>
                </a:solidFill>
                <a:latin typeface="Times New Roman" panose="02020603050405020304" pitchFamily="18" charset="0"/>
                <a:cs typeface="Times New Roman" panose="02020603050405020304" pitchFamily="18" charset="0"/>
              </a:rPr>
              <a:t>thân rễ lá cành và đều mang lại lợi ích cho con người và gọi chung đó là cây xanh.</a:t>
            </a:r>
            <a:endParaRPr lang="en-US" sz="3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9308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animEffect transition="in" filter="barn(inVertical)">
                                      <p:cBhvr>
                                        <p:cTn id="2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 name="video-cay-xan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309232" cy="6858000"/>
          </a:xfrm>
          <a:prstGeom prst="rect">
            <a:avLst/>
          </a:prstGeom>
        </p:spPr>
      </p:pic>
    </p:spTree>
    <p:extLst>
      <p:ext uri="{BB962C8B-B14F-4D97-AF65-F5344CB8AC3E}">
        <p14:creationId xmlns:p14="http://schemas.microsoft.com/office/powerpoint/2010/main" val="54715618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7452" y="0"/>
            <a:ext cx="6597748" cy="1268657"/>
          </a:xfrm>
        </p:spPr>
        <p:txBody>
          <a:bodyPr>
            <a:noAutofit/>
          </a:bodyPr>
          <a:lstStyle/>
          <a:p>
            <a:pPr marL="0" indent="0"/>
            <a:r>
              <a:rPr lang="vi-VN" sz="3200" dirty="0">
                <a:solidFill>
                  <a:srgbClr val="FF0000"/>
                </a:solidFill>
              </a:rPr>
              <a:t>-</a:t>
            </a:r>
            <a:r>
              <a:rPr lang="vi-VN" sz="3200" dirty="0"/>
              <a:t> </a:t>
            </a:r>
            <a:r>
              <a:rPr lang="vi-VN" sz="3200" dirty="0">
                <a:solidFill>
                  <a:srgbClr val="FF0000"/>
                </a:solidFill>
              </a:rPr>
              <a:t>Nếu không có cây xanh thì sao?</a:t>
            </a:r>
            <a:r>
              <a:rPr lang="en-US" sz="3200" dirty="0">
                <a:solidFill>
                  <a:srgbClr val="FF0000"/>
                </a:solidFill>
              </a:rPr>
              <a:t>.</a:t>
            </a:r>
            <a:r>
              <a:rPr lang="vi-VN" sz="3200" dirty="0">
                <a:solidFill>
                  <a:srgbClr val="FF0000"/>
                </a:solidFill>
              </a:rPr>
              <a:t/>
            </a:r>
            <a:br>
              <a:rPr lang="vi-VN" sz="3200" dirty="0">
                <a:solidFill>
                  <a:srgbClr val="FF0000"/>
                </a:solidFill>
              </a:rPr>
            </a:br>
            <a:r>
              <a:rPr lang="vi-VN" sz="3200" dirty="0">
                <a:solidFill>
                  <a:srgbClr val="FF0000"/>
                </a:solidFill>
              </a:rPr>
              <a:t>- Phải làm gì để có nhiều cây xanh?</a:t>
            </a:r>
            <a:br>
              <a:rPr lang="vi-VN" sz="3200" dirty="0">
                <a:solidFill>
                  <a:srgbClr val="FF0000"/>
                </a:solidFill>
              </a:rPr>
            </a:br>
            <a:endParaRPr lang="en-US" sz="3200" dirty="0">
              <a:solidFill>
                <a:srgbClr val="FF0000"/>
              </a:solidFill>
            </a:endParaRPr>
          </a:p>
        </p:txBody>
      </p:sp>
      <p:sp>
        <p:nvSpPr>
          <p:cNvPr id="3" name="Content Placeholder 2"/>
          <p:cNvSpPr>
            <a:spLocks noGrp="1"/>
          </p:cNvSpPr>
          <p:nvPr>
            <p:ph idx="1"/>
          </p:nvPr>
        </p:nvSpPr>
        <p:spPr>
          <a:xfrm>
            <a:off x="597531" y="864357"/>
            <a:ext cx="10636348" cy="1099356"/>
          </a:xfrm>
        </p:spPr>
        <p:txBody>
          <a:bodyPr/>
          <a:lstStyle/>
          <a:p>
            <a:r>
              <a:rPr lang="vi-VN" dirty="0" smtClean="0">
                <a:solidFill>
                  <a:srgbClr val="0070C0"/>
                </a:solidFill>
                <a:latin typeface="Times New Roman" panose="02020603050405020304" pitchFamily="18" charset="0"/>
                <a:cs typeface="Times New Roman" panose="02020603050405020304" pitchFamily="18" charset="0"/>
              </a:rPr>
              <a:t>Cây </a:t>
            </a:r>
            <a:r>
              <a:rPr lang="vi-VN" dirty="0">
                <a:solidFill>
                  <a:srgbClr val="0070C0"/>
                </a:solidFill>
                <a:latin typeface="Times New Roman" panose="02020603050405020304" pitchFamily="18" charset="0"/>
                <a:cs typeface="Times New Roman" panose="02020603050405020304" pitchFamily="18" charset="0"/>
              </a:rPr>
              <a:t>cần gì để lớn</a:t>
            </a:r>
            <a:r>
              <a:rPr lang="vi-VN" dirty="0" smtClean="0">
                <a:solidFill>
                  <a:srgbClr val="0070C0"/>
                </a:solidFill>
                <a:latin typeface="Times New Roman" panose="02020603050405020304" pitchFamily="18" charset="0"/>
                <a:cs typeface="Times New Roman" panose="02020603050405020304" pitchFamily="18" charset="0"/>
              </a:rPr>
              <a:t>?</a:t>
            </a:r>
            <a:endParaRPr lang="en-US" dirty="0" smtClean="0">
              <a:solidFill>
                <a:srgbClr val="0070C0"/>
              </a:solidFill>
              <a:latin typeface="Times New Roman" panose="02020603050405020304" pitchFamily="18" charset="0"/>
              <a:cs typeface="Times New Roman" panose="02020603050405020304" pitchFamily="18" charset="0"/>
            </a:endParaRPr>
          </a:p>
          <a:p>
            <a:r>
              <a:rPr lang="vi-VN" dirty="0" smtClean="0">
                <a:solidFill>
                  <a:srgbClr val="0070C0"/>
                </a:solidFill>
                <a:latin typeface="Times New Roman" panose="02020603050405020304" pitchFamily="18" charset="0"/>
                <a:cs typeface="Times New Roman" panose="02020603050405020304" pitchFamily="18" charset="0"/>
              </a:rPr>
              <a:t> C</a:t>
            </a:r>
            <a:r>
              <a:rPr lang="en-US" dirty="0" smtClean="0">
                <a:solidFill>
                  <a:srgbClr val="0070C0"/>
                </a:solidFill>
                <a:latin typeface="Times New Roman" panose="02020603050405020304" pitchFamily="18" charset="0"/>
                <a:cs typeface="Times New Roman" panose="02020603050405020304" pitchFamily="18" charset="0"/>
              </a:rPr>
              <a:t>ô c</a:t>
            </a:r>
            <a:r>
              <a:rPr lang="vi-VN" dirty="0" smtClean="0">
                <a:solidFill>
                  <a:srgbClr val="0070C0"/>
                </a:solidFill>
                <a:latin typeface="Times New Roman" panose="02020603050405020304" pitchFamily="18" charset="0"/>
                <a:cs typeface="Times New Roman" panose="02020603050405020304" pitchFamily="18" charset="0"/>
              </a:rPr>
              <a:t>ho </a:t>
            </a:r>
            <a:r>
              <a:rPr lang="vi-VN" dirty="0">
                <a:solidFill>
                  <a:srgbClr val="0070C0"/>
                </a:solidFill>
                <a:latin typeface="Times New Roman" panose="02020603050405020304" pitchFamily="18" charset="0"/>
                <a:cs typeface="Times New Roman" panose="02020603050405020304" pitchFamily="18" charset="0"/>
              </a:rPr>
              <a:t>trẻ so sánh 2 chậu cây 1 ko chăm sóc 1 chậu được chăm sóc)</a:t>
            </a:r>
          </a:p>
          <a:p>
            <a:endParaRPr lang="en-US" dirty="0"/>
          </a:p>
        </p:txBody>
      </p:sp>
      <p:pic>
        <p:nvPicPr>
          <p:cNvPr id="4" name="Picture 3" descr="Cach-tao-dang-bui-cay-xanh-canh.jpg"/>
          <p:cNvPicPr>
            <a:picLocks noChangeAspect="1"/>
          </p:cNvPicPr>
          <p:nvPr/>
        </p:nvPicPr>
        <p:blipFill>
          <a:blip r:embed="rId3"/>
          <a:stretch>
            <a:fillRect/>
          </a:stretch>
        </p:blipFill>
        <p:spPr>
          <a:xfrm>
            <a:off x="6710596" y="2128603"/>
            <a:ext cx="4770119" cy="4032355"/>
          </a:xfrm>
          <a:prstGeom prst="rect">
            <a:avLst/>
          </a:prstGeom>
        </p:spPr>
      </p:pic>
      <p:pic>
        <p:nvPicPr>
          <p:cNvPr id="5" name="Picture 4" descr="dao-bi-heo-la.jpg"/>
          <p:cNvPicPr>
            <a:picLocks noChangeAspect="1"/>
          </p:cNvPicPr>
          <p:nvPr/>
        </p:nvPicPr>
        <p:blipFill>
          <a:blip r:embed="rId4"/>
          <a:stretch>
            <a:fillRect/>
          </a:stretch>
        </p:blipFill>
        <p:spPr>
          <a:xfrm>
            <a:off x="844545" y="2263515"/>
            <a:ext cx="5196588" cy="3897441"/>
          </a:xfrm>
          <a:prstGeom prst="rect">
            <a:avLst/>
          </a:prstGeom>
        </p:spPr>
      </p:pic>
    </p:spTree>
    <p:extLst>
      <p:ext uri="{BB962C8B-B14F-4D97-AF65-F5344CB8AC3E}">
        <p14:creationId xmlns:p14="http://schemas.microsoft.com/office/powerpoint/2010/main" val="1871205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8" name="Rectangle 7"/>
          <p:cNvSpPr/>
          <p:nvPr/>
        </p:nvSpPr>
        <p:spPr>
          <a:xfrm>
            <a:off x="949377" y="1446153"/>
            <a:ext cx="7939790" cy="3416320"/>
          </a:xfrm>
          <a:prstGeom prst="rect">
            <a:avLst/>
          </a:prstGeom>
        </p:spPr>
        <p:txBody>
          <a:bodyPr wrap="square">
            <a:spAutoFit/>
          </a:bodyPr>
          <a:lstStyle/>
          <a:p>
            <a:r>
              <a:rPr lang="vi-VN" sz="3600" b="1" dirty="0" smtClean="0">
                <a:solidFill>
                  <a:srgbClr val="7030A0"/>
                </a:solidFill>
                <a:latin typeface="Times New Roman" panose="02020603050405020304" pitchFamily="18" charset="0"/>
                <a:cs typeface="Times New Roman" panose="02020603050405020304" pitchFamily="18" charset="0"/>
              </a:rPr>
              <a:t>=&gt; Cây ko được chăm sóc thi khô héo sẽ bị chết, cây được chăm sóc thì xanh tươi. Để cây lớn thì cần phải có ánh sáng, nước, đất và sự chăm sóc.</a:t>
            </a:r>
          </a:p>
          <a:p>
            <a:r>
              <a:rPr lang="vi-VN" sz="3600" b="1" dirty="0" smtClean="0">
                <a:solidFill>
                  <a:srgbClr val="7030A0"/>
                </a:solidFill>
                <a:latin typeface="Times New Roman" panose="02020603050405020304" pitchFamily="18" charset="0"/>
                <a:cs typeface="Times New Roman" panose="02020603050405020304" pitchFamily="18" charset="0"/>
              </a:rPr>
              <a:t>* Mở rộng: Cho trẻ xem một số hình ảnh các cây trong rừng, cây ngập mặn</a:t>
            </a:r>
            <a:endParaRPr lang="vi-VN" sz="3600" b="1"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12057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ây-thông-1.jpg"/>
          <p:cNvPicPr>
            <a:picLocks noChangeAspect="1"/>
          </p:cNvPicPr>
          <p:nvPr/>
        </p:nvPicPr>
        <p:blipFill>
          <a:blip r:embed="rId2"/>
          <a:stretch>
            <a:fillRect/>
          </a:stretch>
        </p:blipFill>
        <p:spPr>
          <a:xfrm>
            <a:off x="0" y="0"/>
            <a:ext cx="5981075" cy="6858000"/>
          </a:xfrm>
          <a:prstGeom prst="rect">
            <a:avLst/>
          </a:prstGeom>
        </p:spPr>
      </p:pic>
      <p:pic>
        <p:nvPicPr>
          <p:cNvPr id="5" name="Picture 4" descr="cây-thông-1.jpg"/>
          <p:cNvPicPr>
            <a:picLocks noChangeAspect="1"/>
          </p:cNvPicPr>
          <p:nvPr/>
        </p:nvPicPr>
        <p:blipFill>
          <a:blip r:embed="rId2"/>
          <a:stretch>
            <a:fillRect/>
          </a:stretch>
        </p:blipFill>
        <p:spPr>
          <a:xfrm>
            <a:off x="5971082" y="0"/>
            <a:ext cx="6220918" cy="6858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TotalTime>
  <Words>419</Words>
  <Application>Microsoft Office PowerPoint</Application>
  <PresentationFormat>Custom</PresentationFormat>
  <Paragraphs>44</Paragraphs>
  <Slides>14</Slides>
  <Notes>0</Notes>
  <HiddenSlides>0</HiddenSlides>
  <MMClips>2</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PHÒNG GIÁO DỤC VÀ ĐÀO TẠO QUẬN LONG BIÊN  TRƯỜNG MẦM NON GIA THƯỢNG  </vt:lpstr>
      <vt:lpstr>I. Mục đích – Yêu cầu : </vt:lpstr>
      <vt:lpstr>II. Chuẩn bị</vt:lpstr>
      <vt:lpstr>PowerPoint Presentation</vt:lpstr>
      <vt:lpstr>PowerPoint Presentation</vt:lpstr>
      <vt:lpstr>PowerPoint Presentation</vt:lpstr>
      <vt:lpstr>- Nếu không có cây xanh thì sao?. - Phải làm gì để có nhiều cây xanh? </vt:lpstr>
      <vt:lpstr>PowerPoint Presentation</vt:lpstr>
      <vt:lpstr>PowerPoint Presentation</vt:lpstr>
      <vt:lpstr>PowerPoint Presentation</vt:lpstr>
      <vt:lpstr>PowerPoint Presentation</vt:lpstr>
      <vt:lpstr>PowerPoint Presentation</vt:lpstr>
      <vt:lpstr> Ôn luyện: TC: Thi xem ai nhanh </vt:lpstr>
      <vt:lpstr>3. Kết thúc: Nhận xét, chuyển hoạt động</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VÀ ĐÀO TẠO QUẬN LONG BIÊN  TRƯỜNG MẦM NON GIA THƯỢNG</dc:title>
  <dc:creator>Windows User</dc:creator>
  <cp:lastModifiedBy>TRAN MINH TUAN</cp:lastModifiedBy>
  <cp:revision>60</cp:revision>
  <dcterms:created xsi:type="dcterms:W3CDTF">2020-02-03T12:44:27Z</dcterms:created>
  <dcterms:modified xsi:type="dcterms:W3CDTF">2022-06-08T08:41:28Z</dcterms:modified>
</cp:coreProperties>
</file>