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73" r:id="rId3"/>
    <p:sldId id="274" r:id="rId4"/>
    <p:sldId id="271" r:id="rId5"/>
    <p:sldId id="275" r:id="rId6"/>
    <p:sldId id="257" r:id="rId7"/>
    <p:sldId id="272" r:id="rId8"/>
    <p:sldId id="260" r:id="rId9"/>
    <p:sldId id="270" r:id="rId10"/>
    <p:sldId id="261" r:id="rId11"/>
    <p:sldId id="265" r:id="rId12"/>
    <p:sldId id="269" r:id="rId13"/>
    <p:sldId id="268" r:id="rId14"/>
    <p:sldId id="267" r:id="rId15"/>
    <p:sldId id="266" r:id="rId16"/>
  </p:sldIdLst>
  <p:sldSz cx="11887200" cy="9144000"/>
  <p:notesSz cx="6858000" cy="9144000"/>
  <p:defaultTextStyle>
    <a:defPPr>
      <a:defRPr lang="en-US"/>
    </a:defPPr>
    <a:lvl1pPr marL="0" algn="l" defTabSz="1566910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1pPr>
    <a:lvl2pPr marL="783456" algn="l" defTabSz="1566910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2pPr>
    <a:lvl3pPr marL="1566910" algn="l" defTabSz="1566910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3pPr>
    <a:lvl4pPr marL="2350368" algn="l" defTabSz="1566910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4pPr>
    <a:lvl5pPr marL="3133824" algn="l" defTabSz="1566910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5pPr>
    <a:lvl6pPr marL="3917278" algn="l" defTabSz="1566910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6pPr>
    <a:lvl7pPr marL="4700734" algn="l" defTabSz="1566910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7pPr>
    <a:lvl8pPr marL="5484190" algn="l" defTabSz="1566910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8pPr>
    <a:lvl9pPr marL="6267646" algn="l" defTabSz="1566910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374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01AF"/>
    <a:srgbClr val="F517E5"/>
    <a:srgbClr val="1BF12F"/>
    <a:srgbClr val="FA3C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8" autoAdjust="0"/>
    <p:restoredTop sz="94660"/>
  </p:normalViewPr>
  <p:slideViewPr>
    <p:cSldViewPr>
      <p:cViewPr varScale="1">
        <p:scale>
          <a:sx n="52" d="100"/>
          <a:sy n="52" d="100"/>
        </p:scale>
        <p:origin x="1494" y="90"/>
      </p:cViewPr>
      <p:guideLst>
        <p:guide orient="horz" pos="2880"/>
        <p:guide pos="37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1540" y="2840569"/>
            <a:ext cx="10104120" cy="196003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83081" y="5181600"/>
            <a:ext cx="8321043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834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566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3503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133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91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7007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4841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2676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18220" y="366187"/>
            <a:ext cx="2674620" cy="780203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4363" y="366187"/>
            <a:ext cx="7825740" cy="780203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9007" y="5875871"/>
            <a:ext cx="10104120" cy="1816099"/>
          </a:xfrm>
        </p:spPr>
        <p:txBody>
          <a:bodyPr anchor="t"/>
          <a:lstStyle>
            <a:lvl1pPr algn="l">
              <a:defRPr sz="69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9007" y="3875619"/>
            <a:ext cx="10104120" cy="2000249"/>
          </a:xfrm>
        </p:spPr>
        <p:txBody>
          <a:bodyPr anchor="b"/>
          <a:lstStyle>
            <a:lvl1pPr marL="0" indent="0">
              <a:buNone/>
              <a:defRPr sz="3500">
                <a:solidFill>
                  <a:schemeClr val="tx1">
                    <a:tint val="75000"/>
                  </a:schemeClr>
                </a:solidFill>
              </a:defRPr>
            </a:lvl1pPr>
            <a:lvl2pPr marL="783456" indent="0">
              <a:buNone/>
              <a:defRPr sz="3100">
                <a:solidFill>
                  <a:schemeClr val="tx1">
                    <a:tint val="75000"/>
                  </a:schemeClr>
                </a:solidFill>
              </a:defRPr>
            </a:lvl2pPr>
            <a:lvl3pPr marL="156691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35036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3133824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91727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700734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48419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6267646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4362" y="2133602"/>
            <a:ext cx="5250177" cy="6034617"/>
          </a:xfrm>
        </p:spPr>
        <p:txBody>
          <a:bodyPr/>
          <a:lstStyle>
            <a:lvl1pPr>
              <a:defRPr sz="4800"/>
            </a:lvl1pPr>
            <a:lvl2pPr>
              <a:defRPr sz="4000"/>
            </a:lvl2pPr>
            <a:lvl3pPr>
              <a:defRPr sz="35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42664" y="2133602"/>
            <a:ext cx="5250177" cy="6034617"/>
          </a:xfrm>
        </p:spPr>
        <p:txBody>
          <a:bodyPr/>
          <a:lstStyle>
            <a:lvl1pPr>
              <a:defRPr sz="4800"/>
            </a:lvl1pPr>
            <a:lvl2pPr>
              <a:defRPr sz="4000"/>
            </a:lvl2pPr>
            <a:lvl3pPr>
              <a:defRPr sz="35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5" y="2046818"/>
            <a:ext cx="5252244" cy="853017"/>
          </a:xfrm>
        </p:spPr>
        <p:txBody>
          <a:bodyPr anchor="b"/>
          <a:lstStyle>
            <a:lvl1pPr marL="0" indent="0">
              <a:buNone/>
              <a:defRPr sz="4000" b="1"/>
            </a:lvl1pPr>
            <a:lvl2pPr marL="783456" indent="0">
              <a:buNone/>
              <a:defRPr sz="3500" b="1"/>
            </a:lvl2pPr>
            <a:lvl3pPr marL="1566910" indent="0">
              <a:buNone/>
              <a:defRPr sz="3100" b="1"/>
            </a:lvl3pPr>
            <a:lvl4pPr marL="2350368" indent="0">
              <a:buNone/>
              <a:defRPr sz="2700" b="1"/>
            </a:lvl4pPr>
            <a:lvl5pPr marL="3133824" indent="0">
              <a:buNone/>
              <a:defRPr sz="2700" b="1"/>
            </a:lvl5pPr>
            <a:lvl6pPr marL="3917278" indent="0">
              <a:buNone/>
              <a:defRPr sz="2700" b="1"/>
            </a:lvl6pPr>
            <a:lvl7pPr marL="4700734" indent="0">
              <a:buNone/>
              <a:defRPr sz="2700" b="1"/>
            </a:lvl7pPr>
            <a:lvl8pPr marL="5484190" indent="0">
              <a:buNone/>
              <a:defRPr sz="2700" b="1"/>
            </a:lvl8pPr>
            <a:lvl9pPr marL="6267646" indent="0">
              <a:buNone/>
              <a:defRPr sz="27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5" y="2899834"/>
            <a:ext cx="5252244" cy="5268384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1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38538" y="2046818"/>
            <a:ext cx="5254308" cy="853017"/>
          </a:xfrm>
        </p:spPr>
        <p:txBody>
          <a:bodyPr anchor="b"/>
          <a:lstStyle>
            <a:lvl1pPr marL="0" indent="0">
              <a:buNone/>
              <a:defRPr sz="4000" b="1"/>
            </a:lvl1pPr>
            <a:lvl2pPr marL="783456" indent="0">
              <a:buNone/>
              <a:defRPr sz="3500" b="1"/>
            </a:lvl2pPr>
            <a:lvl3pPr marL="1566910" indent="0">
              <a:buNone/>
              <a:defRPr sz="3100" b="1"/>
            </a:lvl3pPr>
            <a:lvl4pPr marL="2350368" indent="0">
              <a:buNone/>
              <a:defRPr sz="2700" b="1"/>
            </a:lvl4pPr>
            <a:lvl5pPr marL="3133824" indent="0">
              <a:buNone/>
              <a:defRPr sz="2700" b="1"/>
            </a:lvl5pPr>
            <a:lvl6pPr marL="3917278" indent="0">
              <a:buNone/>
              <a:defRPr sz="2700" b="1"/>
            </a:lvl6pPr>
            <a:lvl7pPr marL="4700734" indent="0">
              <a:buNone/>
              <a:defRPr sz="2700" b="1"/>
            </a:lvl7pPr>
            <a:lvl8pPr marL="5484190" indent="0">
              <a:buNone/>
              <a:defRPr sz="2700" b="1"/>
            </a:lvl8pPr>
            <a:lvl9pPr marL="6267646" indent="0">
              <a:buNone/>
              <a:defRPr sz="27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38538" y="2899834"/>
            <a:ext cx="5254308" cy="5268384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1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7" y="364071"/>
            <a:ext cx="3910807" cy="1549399"/>
          </a:xfrm>
        </p:spPr>
        <p:txBody>
          <a:bodyPr anchor="b"/>
          <a:lstStyle>
            <a:lvl1pPr algn="l">
              <a:defRPr sz="3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7569" y="364071"/>
            <a:ext cx="6645275" cy="7804151"/>
          </a:xfrm>
        </p:spPr>
        <p:txBody>
          <a:bodyPr/>
          <a:lstStyle>
            <a:lvl1pPr>
              <a:defRPr sz="5600"/>
            </a:lvl1pPr>
            <a:lvl2pPr>
              <a:defRPr sz="4800"/>
            </a:lvl2pPr>
            <a:lvl3pPr>
              <a:defRPr sz="4000"/>
            </a:lvl3pPr>
            <a:lvl4pPr>
              <a:defRPr sz="3500"/>
            </a:lvl4pPr>
            <a:lvl5pPr>
              <a:defRPr sz="3500"/>
            </a:lvl5pPr>
            <a:lvl6pPr>
              <a:defRPr sz="3500"/>
            </a:lvl6pPr>
            <a:lvl7pPr>
              <a:defRPr sz="3500"/>
            </a:lvl7pPr>
            <a:lvl8pPr>
              <a:defRPr sz="3500"/>
            </a:lvl8pPr>
            <a:lvl9pPr>
              <a:defRPr sz="3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7" y="1913471"/>
            <a:ext cx="3910807" cy="6254750"/>
          </a:xfrm>
        </p:spPr>
        <p:txBody>
          <a:bodyPr/>
          <a:lstStyle>
            <a:lvl1pPr marL="0" indent="0">
              <a:buNone/>
              <a:defRPr sz="2300"/>
            </a:lvl1pPr>
            <a:lvl2pPr marL="783456" indent="0">
              <a:buNone/>
              <a:defRPr sz="2100"/>
            </a:lvl2pPr>
            <a:lvl3pPr marL="1566910" indent="0">
              <a:buNone/>
              <a:defRPr sz="1700"/>
            </a:lvl3pPr>
            <a:lvl4pPr marL="2350368" indent="0">
              <a:buNone/>
              <a:defRPr sz="1500"/>
            </a:lvl4pPr>
            <a:lvl5pPr marL="3133824" indent="0">
              <a:buNone/>
              <a:defRPr sz="1500"/>
            </a:lvl5pPr>
            <a:lvl6pPr marL="3917278" indent="0">
              <a:buNone/>
              <a:defRPr sz="1500"/>
            </a:lvl6pPr>
            <a:lvl7pPr marL="4700734" indent="0">
              <a:buNone/>
              <a:defRPr sz="1500"/>
            </a:lvl7pPr>
            <a:lvl8pPr marL="5484190" indent="0">
              <a:buNone/>
              <a:defRPr sz="1500"/>
            </a:lvl8pPr>
            <a:lvl9pPr marL="6267646" indent="0">
              <a:buNone/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974" y="6400802"/>
            <a:ext cx="7132320" cy="755652"/>
          </a:xfrm>
        </p:spPr>
        <p:txBody>
          <a:bodyPr anchor="b"/>
          <a:lstStyle>
            <a:lvl1pPr algn="l">
              <a:defRPr sz="3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29974" y="817033"/>
            <a:ext cx="7132320" cy="5486400"/>
          </a:xfrm>
        </p:spPr>
        <p:txBody>
          <a:bodyPr/>
          <a:lstStyle>
            <a:lvl1pPr marL="0" indent="0">
              <a:buNone/>
              <a:defRPr sz="5600"/>
            </a:lvl1pPr>
            <a:lvl2pPr marL="783456" indent="0">
              <a:buNone/>
              <a:defRPr sz="4800"/>
            </a:lvl2pPr>
            <a:lvl3pPr marL="1566910" indent="0">
              <a:buNone/>
              <a:defRPr sz="4000"/>
            </a:lvl3pPr>
            <a:lvl4pPr marL="2350368" indent="0">
              <a:buNone/>
              <a:defRPr sz="3500"/>
            </a:lvl4pPr>
            <a:lvl5pPr marL="3133824" indent="0">
              <a:buNone/>
              <a:defRPr sz="3500"/>
            </a:lvl5pPr>
            <a:lvl6pPr marL="3917278" indent="0">
              <a:buNone/>
              <a:defRPr sz="3500"/>
            </a:lvl6pPr>
            <a:lvl7pPr marL="4700734" indent="0">
              <a:buNone/>
              <a:defRPr sz="3500"/>
            </a:lvl7pPr>
            <a:lvl8pPr marL="5484190" indent="0">
              <a:buNone/>
              <a:defRPr sz="3500"/>
            </a:lvl8pPr>
            <a:lvl9pPr marL="6267646" indent="0">
              <a:buNone/>
              <a:defRPr sz="3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29974" y="7156454"/>
            <a:ext cx="7132320" cy="1073148"/>
          </a:xfrm>
        </p:spPr>
        <p:txBody>
          <a:bodyPr/>
          <a:lstStyle>
            <a:lvl1pPr marL="0" indent="0">
              <a:buNone/>
              <a:defRPr sz="2300"/>
            </a:lvl1pPr>
            <a:lvl2pPr marL="783456" indent="0">
              <a:buNone/>
              <a:defRPr sz="2100"/>
            </a:lvl2pPr>
            <a:lvl3pPr marL="1566910" indent="0">
              <a:buNone/>
              <a:defRPr sz="1700"/>
            </a:lvl3pPr>
            <a:lvl4pPr marL="2350368" indent="0">
              <a:buNone/>
              <a:defRPr sz="1500"/>
            </a:lvl4pPr>
            <a:lvl5pPr marL="3133824" indent="0">
              <a:buNone/>
              <a:defRPr sz="1500"/>
            </a:lvl5pPr>
            <a:lvl6pPr marL="3917278" indent="0">
              <a:buNone/>
              <a:defRPr sz="1500"/>
            </a:lvl6pPr>
            <a:lvl7pPr marL="4700734" indent="0">
              <a:buNone/>
              <a:defRPr sz="1500"/>
            </a:lvl7pPr>
            <a:lvl8pPr marL="5484190" indent="0">
              <a:buNone/>
              <a:defRPr sz="1500"/>
            </a:lvl8pPr>
            <a:lvl9pPr marL="6267646" indent="0">
              <a:buNone/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4360" y="366185"/>
            <a:ext cx="10698480" cy="1524000"/>
          </a:xfrm>
          <a:prstGeom prst="rect">
            <a:avLst/>
          </a:prstGeom>
        </p:spPr>
        <p:txBody>
          <a:bodyPr vert="horz" lIns="156691" tIns="78346" rIns="156691" bIns="7834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0" y="2133602"/>
            <a:ext cx="10698480" cy="6034617"/>
          </a:xfrm>
          <a:prstGeom prst="rect">
            <a:avLst/>
          </a:prstGeom>
        </p:spPr>
        <p:txBody>
          <a:bodyPr vert="horz" lIns="156691" tIns="78346" rIns="156691" bIns="7834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4360" y="8475136"/>
            <a:ext cx="2773680" cy="486834"/>
          </a:xfrm>
          <a:prstGeom prst="rect">
            <a:avLst/>
          </a:prstGeom>
        </p:spPr>
        <p:txBody>
          <a:bodyPr vert="horz" lIns="156691" tIns="78346" rIns="156691" bIns="78346" rtlCol="0" anchor="ctr"/>
          <a:lstStyle>
            <a:lvl1pPr algn="l">
              <a:defRPr sz="2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90305-B3A3-4C30-83DF-1F54291711E3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61463" y="8475136"/>
            <a:ext cx="3764280" cy="486834"/>
          </a:xfrm>
          <a:prstGeom prst="rect">
            <a:avLst/>
          </a:prstGeom>
        </p:spPr>
        <p:txBody>
          <a:bodyPr vert="horz" lIns="156691" tIns="78346" rIns="156691" bIns="78346" rtlCol="0" anchor="ctr"/>
          <a:lstStyle>
            <a:lvl1pPr algn="ctr">
              <a:defRPr sz="2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19160" y="8475136"/>
            <a:ext cx="2773680" cy="486834"/>
          </a:xfrm>
          <a:prstGeom prst="rect">
            <a:avLst/>
          </a:prstGeom>
        </p:spPr>
        <p:txBody>
          <a:bodyPr vert="horz" lIns="156691" tIns="78346" rIns="156691" bIns="78346" rtlCol="0" anchor="ctr"/>
          <a:lstStyle>
            <a:lvl1pPr algn="r">
              <a:defRPr sz="2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566910" rtl="0" eaLnBrk="1" latinLnBrk="0" hangingPunct="1">
        <a:spcBef>
          <a:spcPct val="0"/>
        </a:spcBef>
        <a:buNone/>
        <a:defRPr sz="7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87591" indent="-587591" algn="l" defTabSz="1566910" rtl="0" eaLnBrk="1" latinLnBrk="0" hangingPunct="1">
        <a:spcBef>
          <a:spcPct val="20000"/>
        </a:spcBef>
        <a:buFont typeface="Arial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273116" indent="-489661" algn="l" defTabSz="1566910" rtl="0" eaLnBrk="1" latinLnBrk="0" hangingPunct="1">
        <a:spcBef>
          <a:spcPct val="20000"/>
        </a:spcBef>
        <a:buFont typeface="Arial" pitchFamily="34" charset="0"/>
        <a:buChar char="–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1958640" indent="-391726" algn="l" defTabSz="1566910" rtl="0" eaLnBrk="1" latinLnBrk="0" hangingPunct="1">
        <a:spcBef>
          <a:spcPct val="20000"/>
        </a:spcBef>
        <a:buFont typeface="Arial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094" indent="-391726" algn="l" defTabSz="1566910" rtl="0" eaLnBrk="1" latinLnBrk="0" hangingPunct="1">
        <a:spcBef>
          <a:spcPct val="20000"/>
        </a:spcBef>
        <a:buFont typeface="Arial" pitchFamily="34" charset="0"/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4pPr>
      <a:lvl5pPr marL="3525550" indent="-391726" algn="l" defTabSz="1566910" rtl="0" eaLnBrk="1" latinLnBrk="0" hangingPunct="1">
        <a:spcBef>
          <a:spcPct val="20000"/>
        </a:spcBef>
        <a:buFont typeface="Arial" pitchFamily="34" charset="0"/>
        <a:buChar char="»"/>
        <a:defRPr sz="3500" kern="1200">
          <a:solidFill>
            <a:schemeClr val="tx1"/>
          </a:solidFill>
          <a:latin typeface="+mn-lt"/>
          <a:ea typeface="+mn-ea"/>
          <a:cs typeface="+mn-cs"/>
        </a:defRPr>
      </a:lvl5pPr>
      <a:lvl6pPr marL="4309008" indent="-391726" algn="l" defTabSz="1566910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6pPr>
      <a:lvl7pPr marL="5092464" indent="-391726" algn="l" defTabSz="1566910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7pPr>
      <a:lvl8pPr marL="5875920" indent="-391726" algn="l" defTabSz="1566910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8pPr>
      <a:lvl9pPr marL="6659374" indent="-391726" algn="l" defTabSz="1566910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66910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83456" algn="l" defTabSz="1566910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566910" algn="l" defTabSz="1566910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350368" algn="l" defTabSz="1566910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4pPr>
      <a:lvl5pPr marL="3133824" algn="l" defTabSz="1566910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5pPr>
      <a:lvl6pPr marL="3917278" algn="l" defTabSz="1566910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6pPr>
      <a:lvl7pPr marL="4700734" algn="l" defTabSz="1566910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7pPr>
      <a:lvl8pPr marL="5484190" algn="l" defTabSz="1566910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8pPr>
      <a:lvl9pPr marL="6267646" algn="l" defTabSz="1566910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image" Target="../media/image18.png"/><Relationship Id="rId3" Type="http://schemas.openxmlformats.org/officeDocument/2006/relationships/audio" Target="file:///C:\Users\Administrator\Desktop\Th&#225;ng%201\AN%20-T1\video%20piano.mp3" TargetMode="External"/><Relationship Id="rId7" Type="http://schemas.openxmlformats.org/officeDocument/2006/relationships/slide" Target="slide13.xml"/><Relationship Id="rId12" Type="http://schemas.openxmlformats.org/officeDocument/2006/relationships/image" Target="../media/image17.png"/><Relationship Id="rId17" Type="http://schemas.openxmlformats.org/officeDocument/2006/relationships/image" Target="../media/image22.jpeg"/><Relationship Id="rId2" Type="http://schemas.openxmlformats.org/officeDocument/2006/relationships/audio" Target="file:///D:\L&#7899;p%20MGN%20B3\N&#259;m%20h&#7885;c%202019%20-%202020\B&#224;i%20gi&#7843;ng%20t&#432;&#417;ng%20t&#225;c\GV%20Nguy&#7877;n%20Th&#7883;%20T&#236;nh\Th&#225;ng%201\AN%20-T1\video%20trong.mp3" TargetMode="External"/><Relationship Id="rId16" Type="http://schemas.openxmlformats.org/officeDocument/2006/relationships/image" Target="../media/image21.jpeg"/><Relationship Id="rId1" Type="http://schemas.openxmlformats.org/officeDocument/2006/relationships/audio" Target="file:///C:\Users\Administrator\Desktop\Th&#225;ng%204\AN%20T4\S&#7855;c%20x&#244;.m4a" TargetMode="External"/><Relationship Id="rId6" Type="http://schemas.openxmlformats.org/officeDocument/2006/relationships/slide" Target="slide12.xml"/><Relationship Id="rId11" Type="http://schemas.openxmlformats.org/officeDocument/2006/relationships/image" Target="../media/image16.pn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20.jpeg"/><Relationship Id="rId10" Type="http://schemas.openxmlformats.org/officeDocument/2006/relationships/image" Target="../media/image15.png"/><Relationship Id="rId4" Type="http://schemas.openxmlformats.org/officeDocument/2006/relationships/audio" Target="file:///C:\Users\Administrator\Desktop\Th&#225;ng%204\AN%20T4\ken.mp3" TargetMode="External"/><Relationship Id="rId9" Type="http://schemas.openxmlformats.org/officeDocument/2006/relationships/slide" Target="slide15.xml"/><Relationship Id="rId1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23.png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5" Type="http://schemas.openxmlformats.org/officeDocument/2006/relationships/image" Target="../media/image24.png"/><Relationship Id="rId4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5" Type="http://schemas.openxmlformats.org/officeDocument/2006/relationships/image" Target="../media/image25.png"/><Relationship Id="rId4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5" Type="http://schemas.openxmlformats.org/officeDocument/2006/relationships/image" Target="../media/image26.png"/><Relationship Id="rId4" Type="http://schemas.openxmlformats.org/officeDocument/2006/relationships/slide" Target="slide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5560" y="42045"/>
            <a:ext cx="7033260" cy="1019997"/>
          </a:xfrm>
          <a:prstGeom prst="rect">
            <a:avLst/>
          </a:prstGeom>
          <a:noFill/>
        </p:spPr>
        <p:txBody>
          <a:bodyPr wrap="square" lIns="156691" tIns="78346" rIns="156691" bIns="78346" rtlCol="0">
            <a:spAutoFit/>
          </a:bodyPr>
          <a:lstStyle/>
          <a:p>
            <a:pPr algn="ctr"/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UBND QUẬN LONG BIÊN</a:t>
            </a:r>
          </a:p>
          <a:p>
            <a:pPr algn="ctr"/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TRƯỜNG MẦM NON GIA THƯỢNG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0715" y="4113095"/>
            <a:ext cx="9062428" cy="3534811"/>
          </a:xfrm>
          <a:prstGeom prst="rect">
            <a:avLst/>
          </a:prstGeom>
          <a:noFill/>
        </p:spPr>
        <p:txBody>
          <a:bodyPr wrap="square" lIns="156691" tIns="78346" rIns="156691" bIns="78346" rtlCol="0">
            <a:prstTxWarp prst="textPlain">
              <a:avLst/>
            </a:prstTxWarp>
            <a:spAutoFit/>
          </a:bodyPr>
          <a:lstStyle/>
          <a:p>
            <a:pPr algn="ctr">
              <a:spcBef>
                <a:spcPts val="1029"/>
              </a:spcBef>
              <a:spcAft>
                <a:spcPts val="1029"/>
              </a:spcAft>
            </a:pP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4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VĐTN: </a:t>
            </a:r>
            <a:r>
              <a:rPr lang="en-US" sz="4400" b="1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rời</a:t>
            </a:r>
            <a:r>
              <a:rPr lang="en-US" sz="4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nắng</a:t>
            </a:r>
            <a:r>
              <a:rPr lang="en-US" sz="4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sz="4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mưa</a:t>
            </a:r>
            <a:endParaRPr lang="en-US" sz="4400" b="1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1029"/>
              </a:spcBef>
              <a:spcAft>
                <a:spcPts val="1029"/>
              </a:spcAft>
            </a:pP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4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4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400" b="1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ưa</a:t>
            </a:r>
            <a:r>
              <a:rPr lang="en-US" sz="4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rơi</a:t>
            </a:r>
            <a:endParaRPr lang="en-US" sz="4400" b="1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1029"/>
              </a:spcBef>
              <a:spcAft>
                <a:spcPts val="1029"/>
              </a:spcAft>
            </a:pP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4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4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4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4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đoán</a:t>
            </a:r>
            <a:r>
              <a:rPr lang="en-US" sz="4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giỏi</a:t>
            </a:r>
            <a:endParaRPr lang="en-US" sz="4400" b="1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1029"/>
              </a:spcBef>
              <a:spcAft>
                <a:spcPts val="1029"/>
              </a:spcAft>
            </a:pP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4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4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: 4 – 5 </a:t>
            </a: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4400" b="1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1029"/>
              </a:spcBef>
              <a:spcAft>
                <a:spcPts val="1029"/>
              </a:spcAft>
            </a:pP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4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4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Phạm</a:t>
            </a:r>
            <a:r>
              <a:rPr lang="en-US" sz="4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4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Đoan</a:t>
            </a:r>
            <a:r>
              <a:rPr lang="en-US" sz="4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Trang</a:t>
            </a:r>
            <a:endParaRPr lang="en-US" sz="4400" b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94556" y="3124200"/>
            <a:ext cx="9061231" cy="1019997"/>
          </a:xfrm>
          <a:prstGeom prst="rect">
            <a:avLst/>
          </a:prstGeom>
          <a:noFill/>
        </p:spPr>
        <p:txBody>
          <a:bodyPr wrap="square" lIns="156691" tIns="78346" rIns="156691" bIns="78346" rtlCol="0">
            <a:spAutoFit/>
          </a:bodyPr>
          <a:lstStyle/>
          <a:p>
            <a:r>
              <a:rPr lang="en-US" sz="5600" b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Lĩnh vực: Phát triển thẩm mỹ</a:t>
            </a:r>
          </a:p>
        </p:txBody>
      </p:sp>
      <p:pic>
        <p:nvPicPr>
          <p:cNvPr id="12" name="Content Placeholder 9" descr="logook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052065" y="1117605"/>
            <a:ext cx="1699729" cy="1584830"/>
          </a:xfrm>
        </p:spPr>
      </p:pic>
      <p:sp>
        <p:nvSpPr>
          <p:cNvPr id="3" name="TextBox 2"/>
          <p:cNvSpPr txBox="1"/>
          <p:nvPr/>
        </p:nvSpPr>
        <p:spPr>
          <a:xfrm>
            <a:off x="3500919" y="8223634"/>
            <a:ext cx="5048508" cy="773775"/>
          </a:xfrm>
          <a:prstGeom prst="rect">
            <a:avLst/>
          </a:prstGeom>
          <a:noFill/>
        </p:spPr>
        <p:txBody>
          <a:bodyPr wrap="none" lIns="156691" tIns="78346" rIns="156691" bIns="78346" rtlCol="0">
            <a:spAutoFit/>
          </a:bodyPr>
          <a:lstStyle/>
          <a:p>
            <a:pPr algn="ctr"/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2021 - 2022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955000"/>
            <a:ext cx="73498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Trò chơi: Ai đoán giỏi</a:t>
            </a:r>
            <a:endParaRPr lang="en-US" sz="6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19300" y="3276600"/>
            <a:ext cx="910590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>
                <a:latin typeface="+mj-lt"/>
              </a:rPr>
              <a:t>- </a:t>
            </a:r>
            <a:r>
              <a:rPr lang="vi-VN" b="1">
                <a:latin typeface="+mj-lt"/>
              </a:rPr>
              <a:t>Cô giới thiệu cách chơi:</a:t>
            </a:r>
            <a:r>
              <a:rPr lang="vi-VN">
                <a:latin typeface="+mj-lt"/>
              </a:rPr>
              <a:t>Cô</a:t>
            </a:r>
            <a:r>
              <a:rPr lang="vi-VN" b="1">
                <a:latin typeface="+mj-lt"/>
              </a:rPr>
              <a:t> </a:t>
            </a:r>
            <a:r>
              <a:rPr lang="vi-VN">
                <a:latin typeface="+mj-lt"/>
              </a:rPr>
              <a:t>có các ô </a:t>
            </a:r>
            <a:r>
              <a:rPr lang="vi-VN" smtClean="0">
                <a:latin typeface="+mj-lt"/>
              </a:rPr>
              <a:t>màu.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Mỗi ô màu chứa một âm thanh của một nhạc cụ</a:t>
            </a:r>
            <a:r>
              <a:rPr lang="en-US" smtClean="0">
                <a:latin typeface="+mj-lt"/>
              </a:rPr>
              <a:t>.</a:t>
            </a:r>
            <a:r>
              <a:rPr lang="vi-VN" smtClean="0">
                <a:latin typeface="+mj-lt"/>
              </a:rPr>
              <a:t>Các </a:t>
            </a:r>
            <a:r>
              <a:rPr lang="vi-VN">
                <a:latin typeface="+mj-lt"/>
              </a:rPr>
              <a:t>con sẽ nghe âm thanh của từng ô và đoán đấy là âm thanh của nhạc cụ gì. </a:t>
            </a:r>
          </a:p>
          <a:p>
            <a:r>
              <a:rPr lang="vi-VN">
                <a:latin typeface="+mj-lt"/>
              </a:rPr>
              <a:t>- </a:t>
            </a:r>
            <a:r>
              <a:rPr lang="vi-VN" b="1">
                <a:latin typeface="+mj-lt"/>
              </a:rPr>
              <a:t>Luật chơi</a:t>
            </a:r>
            <a:r>
              <a:rPr lang="vi-VN">
                <a:latin typeface="+mj-lt"/>
              </a:rPr>
              <a:t>: Bạn nào đoán đúng sẽ được thưởng 1 phần quà. bạn nào đoán sai thì sẽ nhường quyền trả lời cho các bạn khác</a:t>
            </a:r>
          </a:p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hlinkClick r:id="rId6" action="ppaction://hlinksldjump"/>
          </p:cNvPr>
          <p:cNvSpPr/>
          <p:nvPr/>
        </p:nvSpPr>
        <p:spPr>
          <a:xfrm>
            <a:off x="891543" y="508000"/>
            <a:ext cx="4754880" cy="38608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6691" tIns="78346" rIns="156691" bIns="78346" rtlCol="0" anchor="ctr"/>
          <a:lstStyle/>
          <a:p>
            <a:pPr algn="ctr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Rectangle 4">
            <a:hlinkClick r:id="rId7" action="ppaction://hlinksldjump"/>
          </p:cNvPr>
          <p:cNvSpPr/>
          <p:nvPr/>
        </p:nvSpPr>
        <p:spPr>
          <a:xfrm>
            <a:off x="6240780" y="508000"/>
            <a:ext cx="4754880" cy="38608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6691" tIns="78346" rIns="156691" bIns="78346"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hlinkClick r:id="rId8" action="ppaction://hlinksldjump"/>
          </p:cNvPr>
          <p:cNvSpPr/>
          <p:nvPr/>
        </p:nvSpPr>
        <p:spPr>
          <a:xfrm>
            <a:off x="891543" y="4775200"/>
            <a:ext cx="4754880" cy="3860800"/>
          </a:xfrm>
          <a:prstGeom prst="rect">
            <a:avLst/>
          </a:prstGeom>
          <a:solidFill>
            <a:srgbClr val="1BF12F"/>
          </a:solidFill>
          <a:ln>
            <a:solidFill>
              <a:srgbClr val="1BF1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6691" tIns="78346" rIns="156691" bIns="78346"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hlinkClick r:id="rId9" action="ppaction://hlinksldjump"/>
          </p:cNvPr>
          <p:cNvSpPr/>
          <p:nvPr/>
        </p:nvSpPr>
        <p:spPr>
          <a:xfrm>
            <a:off x="6240780" y="4775200"/>
            <a:ext cx="4754880" cy="3860800"/>
          </a:xfrm>
          <a:prstGeom prst="rect">
            <a:avLst/>
          </a:prstGeom>
          <a:solidFill>
            <a:srgbClr val="1601AF"/>
          </a:solidFill>
          <a:ln>
            <a:solidFill>
              <a:srgbClr val="1601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6691" tIns="78346" rIns="156691" bIns="78346" rtlCol="0" anchor="ctr"/>
          <a:lstStyle/>
          <a:p>
            <a:pPr algn="ctr"/>
            <a:endParaRPr lang="en-US" dirty="0">
              <a:solidFill>
                <a:srgbClr val="1601AF"/>
              </a:solidFill>
            </a:endParaRPr>
          </a:p>
        </p:txBody>
      </p:sp>
      <p:pic>
        <p:nvPicPr>
          <p:cNvPr id="8" name="Sắc xô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/>
          <a:stretch>
            <a:fillRect/>
          </a:stretch>
        </p:blipFill>
        <p:spPr>
          <a:xfrm>
            <a:off x="3070863" y="2032002"/>
            <a:ext cx="693420" cy="711200"/>
          </a:xfrm>
          <a:prstGeom prst="rect">
            <a:avLst/>
          </a:prstGeom>
        </p:spPr>
      </p:pic>
      <p:pic>
        <p:nvPicPr>
          <p:cNvPr id="9" name="video trong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/>
          <a:stretch>
            <a:fillRect/>
          </a:stretch>
        </p:blipFill>
        <p:spPr>
          <a:xfrm>
            <a:off x="8618220" y="2133600"/>
            <a:ext cx="693420" cy="711200"/>
          </a:xfrm>
          <a:prstGeom prst="rect">
            <a:avLst/>
          </a:prstGeom>
        </p:spPr>
      </p:pic>
      <p:pic>
        <p:nvPicPr>
          <p:cNvPr id="10" name="video piano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2"/>
          <a:stretch>
            <a:fillRect/>
          </a:stretch>
        </p:blipFill>
        <p:spPr>
          <a:xfrm>
            <a:off x="3070863" y="6299200"/>
            <a:ext cx="693420" cy="711200"/>
          </a:xfrm>
          <a:prstGeom prst="rect">
            <a:avLst/>
          </a:prstGeom>
        </p:spPr>
      </p:pic>
      <p:pic>
        <p:nvPicPr>
          <p:cNvPr id="11" name="ken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3"/>
          <a:stretch>
            <a:fillRect/>
          </a:stretch>
        </p:blipFill>
        <p:spPr>
          <a:xfrm>
            <a:off x="8519160" y="6502400"/>
            <a:ext cx="594360" cy="609600"/>
          </a:xfrm>
          <a:prstGeom prst="rect">
            <a:avLst/>
          </a:prstGeom>
        </p:spPr>
      </p:pic>
      <p:pic>
        <p:nvPicPr>
          <p:cNvPr id="13" name="Picture 12" descr="dan-trong-hoi-dong-du11-800x389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240783" y="406400"/>
            <a:ext cx="4853940" cy="4064000"/>
          </a:xfrm>
          <a:prstGeom prst="rect">
            <a:avLst/>
          </a:prstGeom>
        </p:spPr>
      </p:pic>
      <p:pic>
        <p:nvPicPr>
          <p:cNvPr id="14" name="Picture 13" descr="YAMAHA-ALTO-YAS-475_1.jp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141725" y="4673600"/>
            <a:ext cx="4992893" cy="4064000"/>
          </a:xfrm>
          <a:prstGeom prst="rect">
            <a:avLst/>
          </a:prstGeom>
        </p:spPr>
      </p:pic>
      <p:pic>
        <p:nvPicPr>
          <p:cNvPr id="15" name="Picture 14" descr="CLP-565GP.jp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92481" y="4673600"/>
            <a:ext cx="4953003" cy="4064000"/>
          </a:xfrm>
          <a:prstGeom prst="rect">
            <a:avLst/>
          </a:prstGeom>
        </p:spPr>
      </p:pic>
      <p:pic>
        <p:nvPicPr>
          <p:cNvPr id="16" name="Picture 15" descr="mn562026.jp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91543" y="508000"/>
            <a:ext cx="5031696" cy="4165600"/>
          </a:xfrm>
          <a:prstGeom prst="rect">
            <a:avLst/>
          </a:prstGeom>
        </p:spPr>
      </p:pic>
      <p:sp>
        <p:nvSpPr>
          <p:cNvPr id="17" name="Right Arrow 16">
            <a:hlinkClick r:id="" action="ppaction://noaction"/>
          </p:cNvPr>
          <p:cNvSpPr/>
          <p:nvPr/>
        </p:nvSpPr>
        <p:spPr>
          <a:xfrm>
            <a:off x="11490960" y="8737600"/>
            <a:ext cx="396240" cy="406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6691" tIns="78346" rIns="156691" bIns="78346"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09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8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8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8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8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8" dur="1238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3" dur="1152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7" grpId="0" animBg="1"/>
      <p:bldP spid="7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 Arrow 1">
            <a:hlinkClick r:id="rId4" action="ppaction://hlinksldjump"/>
          </p:cNvPr>
          <p:cNvSpPr/>
          <p:nvPr/>
        </p:nvSpPr>
        <p:spPr>
          <a:xfrm rot="10800000">
            <a:off x="0" y="4368800"/>
            <a:ext cx="495300" cy="508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6691" tIns="78346" rIns="156691" bIns="78346" rtlCol="0" anchor="ctr"/>
          <a:lstStyle/>
          <a:p>
            <a:pPr algn="ctr"/>
            <a:endParaRPr lang="en-US"/>
          </a:p>
        </p:txBody>
      </p:sp>
      <p:pic>
        <p:nvPicPr>
          <p:cNvPr id="3" name="sac xo cat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5251" y="457200"/>
            <a:ext cx="10999303" cy="838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7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ight Arrow 2">
            <a:hlinkClick r:id="rId4" action="ppaction://hlinksldjump"/>
          </p:cNvPr>
          <p:cNvSpPr/>
          <p:nvPr/>
        </p:nvSpPr>
        <p:spPr>
          <a:xfrm rot="10800000">
            <a:off x="0" y="4368800"/>
            <a:ext cx="495300" cy="406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6691" tIns="78346" rIns="156691" bIns="78346" rtlCol="0" anchor="ctr"/>
          <a:lstStyle/>
          <a:p>
            <a:pPr algn="ctr"/>
            <a:endParaRPr lang="en-US"/>
          </a:p>
        </p:txBody>
      </p:sp>
      <p:pic>
        <p:nvPicPr>
          <p:cNvPr id="4" name="vdeo trong cat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rot="10800000" flipH="1" flipV="1">
            <a:off x="558800" y="228600"/>
            <a:ext cx="11099800" cy="876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5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ight Arrow 2">
            <a:hlinkClick r:id="rId4" action="ppaction://hlinksldjump"/>
          </p:cNvPr>
          <p:cNvSpPr/>
          <p:nvPr/>
        </p:nvSpPr>
        <p:spPr>
          <a:xfrm rot="10800000">
            <a:off x="0" y="4368800"/>
            <a:ext cx="495300" cy="406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6691" tIns="78346" rIns="156691" bIns="78346" rtlCol="0" anchor="ctr"/>
          <a:lstStyle/>
          <a:p>
            <a:pPr algn="ctr"/>
            <a:endParaRPr lang="en-US"/>
          </a:p>
        </p:txBody>
      </p:sp>
      <p:pic>
        <p:nvPicPr>
          <p:cNvPr id="4" name="video piano cat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rot="10800000" flipH="1" flipV="1">
            <a:off x="838199" y="381000"/>
            <a:ext cx="10794999" cy="845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ight Arrow 2">
            <a:hlinkClick r:id="rId4" action="ppaction://hlinksldjump"/>
          </p:cNvPr>
          <p:cNvSpPr/>
          <p:nvPr/>
        </p:nvSpPr>
        <p:spPr>
          <a:xfrm flipH="1">
            <a:off x="39628" y="4572000"/>
            <a:ext cx="455673" cy="406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6691" tIns="78346" rIns="156691" bIns="78346" rtlCol="0" anchor="ctr"/>
          <a:lstStyle/>
          <a:p>
            <a:pPr algn="ctr"/>
            <a:endParaRPr lang="en-US"/>
          </a:p>
        </p:txBody>
      </p:sp>
      <p:pic>
        <p:nvPicPr>
          <p:cNvPr id="2" name="video ken cat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rot="10800000" flipH="1" flipV="1">
            <a:off x="685800" y="304800"/>
            <a:ext cx="11048998" cy="868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1.Mục đích, yêu cầu</a:t>
            </a:r>
            <a:endParaRPr lang="en-US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780" y="2133602"/>
            <a:ext cx="10005060" cy="6034617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vi-VN" b="1">
                <a:latin typeface="+mj-lt"/>
              </a:rPr>
              <a:t>1.Kiến thức</a:t>
            </a:r>
            <a:endParaRPr lang="vi-VN">
              <a:latin typeface="+mj-lt"/>
            </a:endParaRPr>
          </a:p>
          <a:p>
            <a:pPr marL="0" indent="0">
              <a:buNone/>
            </a:pPr>
            <a:r>
              <a:rPr lang="vi-VN">
                <a:latin typeface="+mj-lt"/>
              </a:rPr>
              <a:t>- Trẻ thuộc bài hát,hát đúng giai điệu và vận động theo nhạc bài hát “Trời nắng trời mưa”</a:t>
            </a:r>
          </a:p>
          <a:p>
            <a:pPr marL="0" indent="0">
              <a:buNone/>
            </a:pPr>
            <a:r>
              <a:rPr lang="vi-VN">
                <a:latin typeface="+mj-lt"/>
              </a:rPr>
              <a:t>- Hiểu nội dung bài  nghe </a:t>
            </a:r>
            <a:r>
              <a:rPr lang="vi-VN" smtClean="0">
                <a:latin typeface="+mj-lt"/>
              </a:rPr>
              <a:t>hát</a:t>
            </a:r>
            <a:r>
              <a:rPr lang="en-US" smtClean="0">
                <a:latin typeface="+mj-lt"/>
              </a:rPr>
              <a:t>, </a:t>
            </a:r>
            <a:r>
              <a:rPr lang="vi-VN">
                <a:latin typeface="+mj-lt"/>
              </a:rPr>
              <a:t>cảm nhận được giai điệu vui tươi của bài hát</a:t>
            </a:r>
          </a:p>
          <a:p>
            <a:pPr marL="0" indent="0">
              <a:buNone/>
            </a:pPr>
            <a:r>
              <a:rPr lang="vi-VN" b="1">
                <a:latin typeface="+mj-lt"/>
              </a:rPr>
              <a:t>2.Kỹ năng</a:t>
            </a:r>
            <a:endParaRPr lang="vi-VN">
              <a:latin typeface="+mj-lt"/>
            </a:endParaRPr>
          </a:p>
          <a:p>
            <a:pPr marL="0" indent="0">
              <a:buNone/>
            </a:pPr>
            <a:r>
              <a:rPr lang="vi-VN">
                <a:latin typeface="+mj-lt"/>
              </a:rPr>
              <a:t>- Trẻ có kỹ năng vừa hát vừa vận động theo nhịp bài hát.</a:t>
            </a:r>
          </a:p>
          <a:p>
            <a:pPr marL="0" indent="0">
              <a:buNone/>
            </a:pPr>
            <a:r>
              <a:rPr lang="vi-VN">
                <a:latin typeface="+mj-lt"/>
              </a:rPr>
              <a:t>- Trẻ chú ý lắng nghe cô hát</a:t>
            </a:r>
          </a:p>
          <a:p>
            <a:pPr marL="0" indent="0">
              <a:buNone/>
            </a:pPr>
            <a:r>
              <a:rPr lang="vi-VN">
                <a:latin typeface="+mj-lt"/>
              </a:rPr>
              <a:t>- Trẻ có kĩ năng chơi trò chơi</a:t>
            </a:r>
          </a:p>
          <a:p>
            <a:pPr marL="0" indent="0">
              <a:buNone/>
            </a:pPr>
            <a:r>
              <a:rPr lang="vi-VN" b="1">
                <a:latin typeface="+mj-lt"/>
              </a:rPr>
              <a:t>3.Thái độ:</a:t>
            </a:r>
            <a:endParaRPr lang="vi-VN">
              <a:latin typeface="+mj-lt"/>
            </a:endParaRPr>
          </a:p>
          <a:p>
            <a:pPr marL="0" indent="0">
              <a:buNone/>
            </a:pPr>
            <a:r>
              <a:rPr lang="vi-VN" b="1">
                <a:latin typeface="+mj-lt"/>
              </a:rPr>
              <a:t>-</a:t>
            </a:r>
            <a:r>
              <a:rPr lang="vi-VN">
                <a:latin typeface="+mj-lt"/>
              </a:rPr>
              <a:t> Giáo dục trẻ biết đi ngoài trời nắng phải che ô, trời mưa mặc áo mưa.</a:t>
            </a:r>
          </a:p>
          <a:p>
            <a:pPr marL="0" indent="0">
              <a:buNone/>
            </a:pPr>
            <a:endParaRPr lang="en-US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76842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812800"/>
            <a:ext cx="10698480" cy="1524000"/>
          </a:xfrm>
        </p:spPr>
        <p:txBody>
          <a:bodyPr/>
          <a:lstStyle/>
          <a:p>
            <a:r>
              <a:rPr lang="en-US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Chuẩn bị</a:t>
            </a:r>
            <a:endParaRPr lang="en-US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82143" y="2743204"/>
            <a:ext cx="8618220" cy="603461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vi-VN" sz="4800" b="1">
                <a:latin typeface="+mj-lt"/>
              </a:rPr>
              <a:t>* Đồ dùng của cô:</a:t>
            </a:r>
            <a:endParaRPr lang="vi-VN" sz="4800">
              <a:latin typeface="+mj-lt"/>
            </a:endParaRPr>
          </a:p>
          <a:p>
            <a:pPr marL="0" indent="0">
              <a:buNone/>
            </a:pPr>
            <a:r>
              <a:rPr lang="vi-VN" sz="4800">
                <a:latin typeface="+mj-lt"/>
              </a:rPr>
              <a:t>- Bảng tương tác, que chỉ</a:t>
            </a:r>
          </a:p>
          <a:p>
            <a:pPr marL="0" indent="0">
              <a:buNone/>
            </a:pPr>
            <a:r>
              <a:rPr lang="vi-VN" sz="4800">
                <a:latin typeface="+mj-lt"/>
              </a:rPr>
              <a:t>- Bài giảng điện tử</a:t>
            </a:r>
          </a:p>
          <a:p>
            <a:pPr marL="0" indent="0">
              <a:buNone/>
            </a:pPr>
            <a:r>
              <a:rPr lang="vi-VN" sz="4800">
                <a:latin typeface="+mj-lt"/>
              </a:rPr>
              <a:t>- Nhạc các bài hát sử dụng trong giờ học.</a:t>
            </a:r>
          </a:p>
          <a:p>
            <a:pPr marL="0" indent="0">
              <a:buNone/>
            </a:pPr>
            <a:r>
              <a:rPr lang="vi-VN" sz="4800" b="1">
                <a:latin typeface="+mj-lt"/>
              </a:rPr>
              <a:t>* Đồ dùng của trẻ:</a:t>
            </a:r>
            <a:endParaRPr lang="vi-VN" sz="4800">
              <a:latin typeface="+mj-lt"/>
            </a:endParaRPr>
          </a:p>
          <a:p>
            <a:pPr marL="0" indent="0">
              <a:buNone/>
            </a:pPr>
            <a:r>
              <a:rPr lang="vi-VN" sz="4800">
                <a:latin typeface="+mj-lt"/>
              </a:rPr>
              <a:t>- Trang phục gon gàng, tâm lý thoải mái.</a:t>
            </a:r>
          </a:p>
          <a:p>
            <a:pPr marL="0" indent="0">
              <a:buNone/>
            </a:pPr>
            <a:r>
              <a:rPr lang="vi-VN" sz="4800">
                <a:latin typeface="+mj-lt"/>
              </a:rPr>
              <a:t> </a:t>
            </a:r>
          </a:p>
          <a:p>
            <a:endParaRPr lang="en-US" sz="480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3320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693420" y="1219200"/>
            <a:ext cx="10698480" cy="1524000"/>
          </a:xfrm>
        </p:spPr>
        <p:txBody>
          <a:bodyPr>
            <a:normAutofit/>
          </a:bodyPr>
          <a:lstStyle/>
          <a:p>
            <a:r>
              <a:rPr lang="en-US" altLang="en-US" sz="69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 Ổn định, gây hứng thú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1584963" y="3454404"/>
            <a:ext cx="8717280" cy="4612217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Cho </a:t>
            </a:r>
            <a:r>
              <a:rPr lang="en-US" alt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err="1" smtClean="0"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altLang="en-US" dirty="0" err="1" smtClean="0"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altLang="en-US" smtClean="0">
                <a:latin typeface="Times New Roman" pitchFamily="18" charset="0"/>
                <a:cs typeface="Times New Roman" pitchFamily="18" charset="0"/>
              </a:rPr>
              <a:t> “Trời nắng trời mưa” </a:t>
            </a:r>
            <a:r>
              <a:rPr lang="en-US" alt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err="1" smtClean="0">
                <a:latin typeface="Times New Roman" pitchFamily="18" charset="0"/>
                <a:cs typeface="Times New Roman" pitchFamily="18" charset="0"/>
              </a:rPr>
              <a:t>đoán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endParaRPr lang="en-US" alt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alt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gay hung thu ca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657850" y="70866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9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roi năng tm ca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76400" y="5867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911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1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2400" y="1066800"/>
            <a:ext cx="11887200" cy="1524000"/>
          </a:xfrm>
        </p:spPr>
        <p:txBody>
          <a:bodyPr>
            <a:noAutofit/>
          </a:bodyPr>
          <a:lstStyle/>
          <a:p>
            <a:r>
              <a:rPr lang="en-US" sz="6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Phương pháp, hình thức tổ chức</a:t>
            </a:r>
            <a:endParaRPr lang="en-US" sz="6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610325" y="4038600"/>
            <a:ext cx="8902767" cy="1927937"/>
          </a:xfrm>
          <a:prstGeom prst="rect">
            <a:avLst/>
          </a:prstGeom>
          <a:noFill/>
        </p:spPr>
        <p:txBody>
          <a:bodyPr wrap="none" lIns="156691" tIns="78346" rIns="156691" bIns="78346">
            <a:spAutoFit/>
          </a:bodyPr>
          <a:lstStyle/>
          <a:p>
            <a:pPr algn="ctr">
              <a:spcBef>
                <a:spcPts val="2056"/>
              </a:spcBef>
              <a:spcAft>
                <a:spcPts val="2056"/>
              </a:spcAft>
            </a:pPr>
            <a:r>
              <a:rPr lang="en-US" sz="40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cap="all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000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theo nhạc </a:t>
            </a:r>
            <a:r>
              <a:rPr lang="en-US" sz="40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algn="ctr">
              <a:spcBef>
                <a:spcPts val="2056"/>
              </a:spcBef>
              <a:spcAft>
                <a:spcPts val="2056"/>
              </a:spcAft>
            </a:pPr>
            <a:r>
              <a:rPr lang="en-US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“ </a:t>
            </a:r>
            <a:r>
              <a:rPr lang="en-US" sz="4000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Trời nắng trời mưa” </a:t>
            </a:r>
            <a:endParaRPr lang="en-US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troi năng tm ca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638800" y="693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814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819400" y="2362200"/>
            <a:ext cx="5955165" cy="3990040"/>
          </a:xfrm>
          <a:prstGeom prst="rect">
            <a:avLst/>
          </a:prstGeom>
          <a:noFill/>
        </p:spPr>
        <p:txBody>
          <a:bodyPr wrap="none" lIns="156691" tIns="78346" rIns="156691" bIns="78346">
            <a:spAutoFit/>
          </a:bodyPr>
          <a:lstStyle/>
          <a:p>
            <a:pPr algn="ctr">
              <a:spcBef>
                <a:spcPts val="2056"/>
              </a:spcBef>
              <a:spcAft>
                <a:spcPts val="2056"/>
              </a:spcAft>
            </a:pPr>
            <a:r>
              <a:rPr lang="en-US" sz="36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spcBef>
                <a:spcPts val="2056"/>
              </a:spcBef>
              <a:spcAft>
                <a:spcPts val="2056"/>
              </a:spcAft>
            </a:pPr>
            <a:r>
              <a:rPr lang="en-US" sz="36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endParaRPr 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2056"/>
              </a:spcBef>
              <a:spcAft>
                <a:spcPts val="2056"/>
              </a:spcAft>
            </a:pPr>
            <a:r>
              <a:rPr 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endParaRPr 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2056"/>
              </a:spcBef>
              <a:spcAft>
                <a:spcPts val="2056"/>
              </a:spcAft>
            </a:pPr>
            <a:r>
              <a:rPr 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nhân</a:t>
            </a:r>
            <a:endParaRPr 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troi năng tm ca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48200" y="635224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81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5107881-Cute-cartoon-kids-frame-Stock-Vector-children-school-border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1887200" cy="9144000"/>
          </a:xfrm>
        </p:spPr>
      </p:pic>
      <p:sp>
        <p:nvSpPr>
          <p:cNvPr id="5" name="Rectangle 4"/>
          <p:cNvSpPr/>
          <p:nvPr/>
        </p:nvSpPr>
        <p:spPr>
          <a:xfrm>
            <a:off x="5547360" y="4572000"/>
            <a:ext cx="4061460" cy="10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6691" tIns="78346" rIns="156691" bIns="78346"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674625" y="2928228"/>
            <a:ext cx="9221338" cy="5072388"/>
          </a:xfrm>
          <a:prstGeom prst="rect">
            <a:avLst/>
          </a:prstGeom>
          <a:noFill/>
        </p:spPr>
        <p:txBody>
          <a:bodyPr wrap="square" lIns="156691" tIns="78346" rIns="156691" bIns="78346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ts val="1029"/>
              </a:spcBef>
              <a:spcAft>
                <a:spcPts val="1029"/>
              </a:spcAft>
            </a:pPr>
            <a:r>
              <a:rPr lang="en-US" sz="9200" b="1" spc="86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Nghe</a:t>
            </a:r>
            <a:r>
              <a:rPr lang="en-US" sz="9200" b="1" spc="86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9200" b="1" spc="86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hát</a:t>
            </a:r>
            <a:r>
              <a:rPr lang="en-US" sz="9200" b="1" spc="86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</a:p>
          <a:p>
            <a:pPr algn="ctr">
              <a:spcBef>
                <a:spcPts val="1029"/>
              </a:spcBef>
              <a:spcAft>
                <a:spcPts val="1029"/>
              </a:spcAft>
            </a:pPr>
            <a:r>
              <a:rPr lang="en-US" sz="9200" b="1" spc="86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Mưa rơi</a:t>
            </a:r>
            <a:endParaRPr lang="en-US" sz="9200" b="1" spc="86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spcBef>
                <a:spcPts val="1029"/>
              </a:spcBef>
              <a:spcAft>
                <a:spcPts val="1029"/>
              </a:spcAft>
            </a:pPr>
            <a:endParaRPr lang="en-US" sz="10200" b="1" spc="86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985291">
            <a:off x="10533554" y="896156"/>
            <a:ext cx="1139190" cy="2578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1207608">
            <a:off x="10396714" y="6762720"/>
            <a:ext cx="1040000" cy="170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11052192">
            <a:off x="8477173" y="1143805"/>
            <a:ext cx="755334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20922616">
            <a:off x="5712705" y="102648"/>
            <a:ext cx="1201103" cy="1854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mưa roi ca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523777" y="640238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29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ưa Rơi (online-video-cutter.com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1887200" cy="89154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1063</TotalTime>
  <Words>236</Words>
  <Application>Microsoft Office PowerPoint</Application>
  <PresentationFormat>Custom</PresentationFormat>
  <Paragraphs>42</Paragraphs>
  <Slides>15</Slides>
  <Notes>0</Notes>
  <HiddenSlides>0</HiddenSlides>
  <MMClips>14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Office Theme</vt:lpstr>
      <vt:lpstr>PowerPoint Presentation</vt:lpstr>
      <vt:lpstr>1.Mục đích, yêu cầu</vt:lpstr>
      <vt:lpstr>2. Chuẩn bị</vt:lpstr>
      <vt:lpstr>1. Ổn định, gây hứng thú</vt:lpstr>
      <vt:lpstr>PowerPoint Presentation</vt:lpstr>
      <vt:lpstr>2. Phương pháp, hình thức tổ chức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MayTinhDucDung</dc:creator>
  <cp:lastModifiedBy>Techsi.vn</cp:lastModifiedBy>
  <cp:revision>90</cp:revision>
  <dcterms:created xsi:type="dcterms:W3CDTF">2017-10-12T12:19:45Z</dcterms:created>
  <dcterms:modified xsi:type="dcterms:W3CDTF">2022-06-28T12:12:45Z</dcterms:modified>
</cp:coreProperties>
</file>