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3" r:id="rId4"/>
    <p:sldId id="265" r:id="rId5"/>
    <p:sldId id="262" r:id="rId6"/>
    <p:sldId id="257" r:id="rId7"/>
    <p:sldId id="266" r:id="rId8"/>
    <p:sldId id="256" r:id="rId9"/>
    <p:sldId id="267" r:id="rId10"/>
    <p:sldId id="259"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CCFF"/>
    <a:srgbClr val="FF66FF"/>
    <a:srgbClr val="9900CC"/>
    <a:srgbClr val="D60093"/>
    <a:srgbClr val="00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070825-C287-4936-9785-C0B84D73E7F3}" type="slidenum">
              <a:rPr lang="en-US" altLang="en-US"/>
              <a:pPr>
                <a:defRPr/>
              </a:pPr>
              <a:t>‹#›</a:t>
            </a:fld>
            <a:endParaRPr lang="en-US" altLang="en-US"/>
          </a:p>
        </p:txBody>
      </p:sp>
    </p:spTree>
    <p:extLst>
      <p:ext uri="{BB962C8B-B14F-4D97-AF65-F5344CB8AC3E}">
        <p14:creationId xmlns:p14="http://schemas.microsoft.com/office/powerpoint/2010/main" val="196295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652FB8-4FA5-4786-80B7-96A3741063BA}" type="slidenum">
              <a:rPr lang="en-US" altLang="en-US"/>
              <a:pPr>
                <a:defRPr/>
              </a:pPr>
              <a:t>‹#›</a:t>
            </a:fld>
            <a:endParaRPr lang="en-US" altLang="en-US"/>
          </a:p>
        </p:txBody>
      </p:sp>
    </p:spTree>
    <p:extLst>
      <p:ext uri="{BB962C8B-B14F-4D97-AF65-F5344CB8AC3E}">
        <p14:creationId xmlns:p14="http://schemas.microsoft.com/office/powerpoint/2010/main" val="329087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54373E-CCFB-42FE-9F9C-9503B046A2B2}" type="slidenum">
              <a:rPr lang="en-US" altLang="en-US"/>
              <a:pPr>
                <a:defRPr/>
              </a:pPr>
              <a:t>‹#›</a:t>
            </a:fld>
            <a:endParaRPr lang="en-US" altLang="en-US"/>
          </a:p>
        </p:txBody>
      </p:sp>
    </p:spTree>
    <p:extLst>
      <p:ext uri="{BB962C8B-B14F-4D97-AF65-F5344CB8AC3E}">
        <p14:creationId xmlns:p14="http://schemas.microsoft.com/office/powerpoint/2010/main" val="268185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4041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3502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4800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73101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3160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5510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0133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9298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A5DE65-4D92-481E-8FCC-B65A44FA525E}" type="slidenum">
              <a:rPr lang="en-US" altLang="en-US"/>
              <a:pPr>
                <a:defRPr/>
              </a:pPr>
              <a:t>‹#›</a:t>
            </a:fld>
            <a:endParaRPr lang="en-US" altLang="en-US"/>
          </a:p>
        </p:txBody>
      </p:sp>
    </p:spTree>
    <p:extLst>
      <p:ext uri="{BB962C8B-B14F-4D97-AF65-F5344CB8AC3E}">
        <p14:creationId xmlns:p14="http://schemas.microsoft.com/office/powerpoint/2010/main" val="2369970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81698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6765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54986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82553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3152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1536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194942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5789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1507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365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B8DCA3-1F6B-4CCB-B4A6-56909C123382}" type="slidenum">
              <a:rPr lang="en-US" altLang="en-US"/>
              <a:pPr>
                <a:defRPr/>
              </a:pPr>
              <a:t>‹#›</a:t>
            </a:fld>
            <a:endParaRPr lang="en-US" altLang="en-US"/>
          </a:p>
        </p:txBody>
      </p:sp>
    </p:spTree>
    <p:extLst>
      <p:ext uri="{BB962C8B-B14F-4D97-AF65-F5344CB8AC3E}">
        <p14:creationId xmlns:p14="http://schemas.microsoft.com/office/powerpoint/2010/main" val="1630550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2098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08324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9253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3462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179BE2-D2C0-4C09-98BD-BFDA0D1DE383}" type="slidenum">
              <a:rPr lang="en-US" altLang="en-US"/>
              <a:pPr>
                <a:defRPr/>
              </a:pPr>
              <a:t>‹#›</a:t>
            </a:fld>
            <a:endParaRPr lang="en-US" altLang="en-US"/>
          </a:p>
        </p:txBody>
      </p:sp>
    </p:spTree>
    <p:extLst>
      <p:ext uri="{BB962C8B-B14F-4D97-AF65-F5344CB8AC3E}">
        <p14:creationId xmlns:p14="http://schemas.microsoft.com/office/powerpoint/2010/main" val="18047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7B1CE20-97DE-439A-89FF-EC047E12F225}" type="slidenum">
              <a:rPr lang="en-US" altLang="en-US"/>
              <a:pPr>
                <a:defRPr/>
              </a:pPr>
              <a:t>‹#›</a:t>
            </a:fld>
            <a:endParaRPr lang="en-US" altLang="en-US"/>
          </a:p>
        </p:txBody>
      </p:sp>
    </p:spTree>
    <p:extLst>
      <p:ext uri="{BB962C8B-B14F-4D97-AF65-F5344CB8AC3E}">
        <p14:creationId xmlns:p14="http://schemas.microsoft.com/office/powerpoint/2010/main" val="102246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AEA3115-6E05-40D9-891C-3BF66572C181}" type="slidenum">
              <a:rPr lang="en-US" altLang="en-US"/>
              <a:pPr>
                <a:defRPr/>
              </a:pPr>
              <a:t>‹#›</a:t>
            </a:fld>
            <a:endParaRPr lang="en-US" altLang="en-US"/>
          </a:p>
        </p:txBody>
      </p:sp>
    </p:spTree>
    <p:extLst>
      <p:ext uri="{BB962C8B-B14F-4D97-AF65-F5344CB8AC3E}">
        <p14:creationId xmlns:p14="http://schemas.microsoft.com/office/powerpoint/2010/main" val="31863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E2065B-81E2-4C71-890E-EEB52AEC9540}" type="slidenum">
              <a:rPr lang="en-US" altLang="en-US"/>
              <a:pPr>
                <a:defRPr/>
              </a:pPr>
              <a:t>‹#›</a:t>
            </a:fld>
            <a:endParaRPr lang="en-US" altLang="en-US"/>
          </a:p>
        </p:txBody>
      </p:sp>
    </p:spTree>
    <p:extLst>
      <p:ext uri="{BB962C8B-B14F-4D97-AF65-F5344CB8AC3E}">
        <p14:creationId xmlns:p14="http://schemas.microsoft.com/office/powerpoint/2010/main" val="386977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11FE48-160D-4E98-9A58-11D568D084A6}" type="slidenum">
              <a:rPr lang="en-US" altLang="en-US"/>
              <a:pPr>
                <a:defRPr/>
              </a:pPr>
              <a:t>‹#›</a:t>
            </a:fld>
            <a:endParaRPr lang="en-US" altLang="en-US"/>
          </a:p>
        </p:txBody>
      </p:sp>
    </p:spTree>
    <p:extLst>
      <p:ext uri="{BB962C8B-B14F-4D97-AF65-F5344CB8AC3E}">
        <p14:creationId xmlns:p14="http://schemas.microsoft.com/office/powerpoint/2010/main" val="295296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EF23F1-5D34-4CC6-81B3-1D18D72ED29C}" type="slidenum">
              <a:rPr lang="en-US" altLang="en-US"/>
              <a:pPr>
                <a:defRPr/>
              </a:pPr>
              <a:t>‹#›</a:t>
            </a:fld>
            <a:endParaRPr lang="en-US" altLang="en-US"/>
          </a:p>
        </p:txBody>
      </p:sp>
    </p:spTree>
    <p:extLst>
      <p:ext uri="{BB962C8B-B14F-4D97-AF65-F5344CB8AC3E}">
        <p14:creationId xmlns:p14="http://schemas.microsoft.com/office/powerpoint/2010/main" val="278675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66"/>
            </a:gs>
            <a:gs pos="50000">
              <a:srgbClr val="FFFFFF"/>
            </a:gs>
            <a:gs pos="100000">
              <a:srgbClr val="CCFF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7680716-72BB-4A24-A0FC-E2F8E91946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2669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8B04FB3B-ECE5-4083-B9FE-31C9B5838418}" type="datetimeFigureOut">
              <a:rPr lang="en-US" smtClean="0">
                <a:solidFill>
                  <a:prstClr val="black">
                    <a:tint val="75000"/>
                  </a:prstClr>
                </a:solidFill>
                <a:latin typeface="Calibri" panose="020F0502020204030204"/>
              </a:rPr>
              <a:pPr defTabSz="685800" eaLnBrk="1" fontAlgn="auto" hangingPunct="1">
                <a:spcBef>
                  <a:spcPts val="0"/>
                </a:spcBef>
                <a:spcAft>
                  <a:spcPts val="0"/>
                </a:spcAft>
              </a:pPr>
              <a:t>20/9/2023</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232695F4-3937-4E79-BA6A-F48714964809}" type="slidenum">
              <a:rPr lang="en-US" smtClean="0">
                <a:solidFill>
                  <a:prstClr val="black">
                    <a:tint val="75000"/>
                  </a:prstClr>
                </a:solidFill>
                <a:latin typeface="Calibri" panose="020F0502020204030204"/>
              </a:rPr>
              <a:pPr defTabSz="68580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69922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934200"/>
          </a:xfrm>
          <a:prstGeom prst="rect">
            <a:avLst/>
          </a:prstGeom>
        </p:spPr>
      </p:pic>
      <p:sp>
        <p:nvSpPr>
          <p:cNvPr id="5" name="TextBox 4"/>
          <p:cNvSpPr txBox="1"/>
          <p:nvPr/>
        </p:nvSpPr>
        <p:spPr>
          <a:xfrm>
            <a:off x="2104641" y="44677"/>
            <a:ext cx="4934715" cy="923330"/>
          </a:xfrm>
          <a:prstGeom prst="rect">
            <a:avLst/>
          </a:prstGeom>
          <a:noFill/>
        </p:spPr>
        <p:txBody>
          <a:bodyPr wrap="square" rtlCol="0">
            <a:spAutoFit/>
          </a:bodyPr>
          <a:lstStyle/>
          <a:p>
            <a:pPr algn="ctr" defTabSz="685800" eaLnBrk="1" fontAlgn="auto" hangingPunct="1">
              <a:spcBef>
                <a:spcPts val="0"/>
              </a:spcBef>
              <a:spcAft>
                <a:spcPts val="0"/>
              </a:spcAft>
            </a:pPr>
            <a:r>
              <a:rPr lang="en-US" sz="2000" b="1">
                <a:solidFill>
                  <a:srgbClr val="000099"/>
                </a:solidFill>
                <a:latin typeface="Times New Roman" panose="02020603050405020304" pitchFamily="18" charset="0"/>
                <a:cs typeface="Times New Roman" panose="02020603050405020304" pitchFamily="18" charset="0"/>
              </a:rPr>
              <a:t>ỦY BAN NHÂN DÂN QUẬN LONG BIÊN</a:t>
            </a:r>
          </a:p>
          <a:p>
            <a:pPr algn="ctr" defTabSz="685800" eaLnBrk="1" fontAlgn="auto" hangingPunct="1">
              <a:spcBef>
                <a:spcPts val="0"/>
              </a:spcBef>
              <a:spcAft>
                <a:spcPts val="0"/>
              </a:spcAft>
            </a:pPr>
            <a:r>
              <a:rPr lang="en-US" sz="1600" b="1">
                <a:solidFill>
                  <a:srgbClr val="000099"/>
                </a:solidFill>
                <a:latin typeface="Times New Roman" panose="02020603050405020304" pitchFamily="18" charset="0"/>
                <a:cs typeface="Times New Roman" panose="02020603050405020304" pitchFamily="18" charset="0"/>
              </a:rPr>
              <a:t>TRƯỜNG MẦM NON TUỔI ĐỨC GIANG</a:t>
            </a:r>
          </a:p>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633907" y="2805380"/>
            <a:ext cx="6106961" cy="1757037"/>
          </a:xfrm>
          <a:prstGeom prst="rect">
            <a:avLst/>
          </a:prstGeom>
          <a:noFill/>
        </p:spPr>
        <p:txBody>
          <a:bodyPr spcFirstLastPara="1" wrap="none" lIns="68580" tIns="34290" rIns="68580" bIns="34290" numCol="1">
            <a:prstTxWarp prst="textArchUp">
              <a:avLst/>
            </a:prstTxWarp>
            <a:spAutoFit/>
          </a:bodyPr>
          <a:lstStyle/>
          <a:p>
            <a:pPr algn="ctr" defTabSz="685800" eaLnBrk="1" fontAlgn="auto" hangingPunct="1">
              <a:spcBef>
                <a:spcPts val="0"/>
              </a:spcBef>
              <a:spcAft>
                <a:spcPts val="0"/>
              </a:spcAft>
            </a:pPr>
            <a:r>
              <a:rPr lang="en-US" sz="44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 QUEN VĂN HỌC</a:t>
            </a:r>
          </a:p>
        </p:txBody>
      </p:sp>
      <p:sp>
        <p:nvSpPr>
          <p:cNvPr id="8" name="TextBox 7"/>
          <p:cNvSpPr txBox="1"/>
          <p:nvPr/>
        </p:nvSpPr>
        <p:spPr>
          <a:xfrm>
            <a:off x="2444529" y="3524935"/>
            <a:ext cx="5180948" cy="1384995"/>
          </a:xfrm>
          <a:prstGeom prst="rect">
            <a:avLst/>
          </a:prstGeom>
          <a:noFill/>
        </p:spPr>
        <p:txBody>
          <a:bodyPr wrap="square" rtlCol="0">
            <a:spAutoFit/>
          </a:bodyPr>
          <a:lstStyle/>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Đề tài: Truyện “ Đôi bạn tốt”</a:t>
            </a:r>
          </a:p>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Lớp : Mẫu giáo bé C1</a:t>
            </a:r>
          </a:p>
          <a:p>
            <a:pPr defTabSz="685800" eaLnBrk="1" fontAlgn="auto" hangingPunct="1">
              <a:spcBef>
                <a:spcPts val="0"/>
              </a:spcBef>
              <a:spcAft>
                <a:spcPts val="0"/>
              </a:spcAft>
            </a:pPr>
            <a:r>
              <a:rPr lang="en-US" sz="2800" b="1">
                <a:solidFill>
                  <a:srgbClr val="000099"/>
                </a:solidFill>
                <a:latin typeface="Times New Roman" panose="02020603050405020304" pitchFamily="18" charset="0"/>
                <a:cs typeface="Times New Roman" panose="02020603050405020304" pitchFamily="18" charset="0"/>
              </a:rPr>
              <a:t>Giáo viên: Trần Thị Hoàn</a:t>
            </a:r>
          </a:p>
        </p:txBody>
      </p:sp>
      <p:sp>
        <p:nvSpPr>
          <p:cNvPr id="9" name="TextBox 8"/>
          <p:cNvSpPr txBox="1"/>
          <p:nvPr/>
        </p:nvSpPr>
        <p:spPr>
          <a:xfrm>
            <a:off x="3276600" y="6314906"/>
            <a:ext cx="2821577" cy="369332"/>
          </a:xfrm>
          <a:prstGeom prst="rect">
            <a:avLst/>
          </a:prstGeom>
          <a:noFill/>
        </p:spPr>
        <p:txBody>
          <a:bodyPr wrap="square" rtlCol="0">
            <a:spAutoFit/>
          </a:bodyPr>
          <a:lstStyle/>
          <a:p>
            <a:pPr algn="ctr" defTabSz="685800" eaLnBrk="1" fontAlgn="auto" hangingPunct="1">
              <a:spcBef>
                <a:spcPts val="0"/>
              </a:spcBef>
              <a:spcAft>
                <a:spcPts val="0"/>
              </a:spcAft>
            </a:pPr>
            <a:r>
              <a:rPr lang="en-US" b="1">
                <a:solidFill>
                  <a:srgbClr val="000099"/>
                </a:solidFill>
                <a:latin typeface="Times New Roman" panose="02020603050405020304" pitchFamily="18" charset="0"/>
                <a:cs typeface="Times New Roman" panose="02020603050405020304" pitchFamily="18" charset="0"/>
              </a:rPr>
              <a:t>Năm học: 2023 - 2024</a:t>
            </a:r>
          </a:p>
        </p:txBody>
      </p:sp>
      <p:pic>
        <p:nvPicPr>
          <p:cNvPr id="11" name="Picture 10">
            <a:extLst>
              <a:ext uri="{FF2B5EF4-FFF2-40B4-BE49-F238E27FC236}">
                <a16:creationId xmlns:a16="http://schemas.microsoft.com/office/drawing/2014/main" id="{FE7CED1C-4628-B8AE-5245-98D9435FE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079" y="1006007"/>
            <a:ext cx="1248924" cy="1238191"/>
          </a:xfrm>
          <a:prstGeom prst="rect">
            <a:avLst/>
          </a:prstGeom>
        </p:spPr>
      </p:pic>
    </p:spTree>
    <p:extLst>
      <p:ext uri="{BB962C8B-B14F-4D97-AF65-F5344CB8AC3E}">
        <p14:creationId xmlns:p14="http://schemas.microsoft.com/office/powerpoint/2010/main" val="191311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 calcmode="lin" valueType="num">
                                      <p:cBhvr>
                                        <p:cTn id="23"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1295400"/>
            <a:ext cx="7848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Trong truyện có những nhân vật nào?</a:t>
            </a:r>
          </a:p>
        </p:txBody>
      </p:sp>
    </p:spTree>
    <p:extLst>
      <p:ext uri="{BB962C8B-B14F-4D97-AF65-F5344CB8AC3E}">
        <p14:creationId xmlns:p14="http://schemas.microsoft.com/office/powerpoint/2010/main" val="2758883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838200"/>
            <a:ext cx="7696200" cy="495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a:solidFill>
                  <a:srgbClr val="0000FF"/>
                </a:solidFill>
                <a:latin typeface="Times New Roman" panose="02020603050405020304" pitchFamily="18" charset="0"/>
                <a:cs typeface="Times New Roman" panose="02020603050405020304" pitchFamily="18" charset="0"/>
              </a:rPr>
              <a:t>Thím vịt đem con đến gửi ai?</a:t>
            </a:r>
          </a:p>
        </p:txBody>
      </p:sp>
    </p:spTree>
    <p:extLst>
      <p:ext uri="{BB962C8B-B14F-4D97-AF65-F5344CB8AC3E}">
        <p14:creationId xmlns:p14="http://schemas.microsoft.com/office/powerpoint/2010/main" val="10225961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3000"/>
            <a:ext cx="7848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00FF"/>
                </a:solidFill>
                <a:latin typeface="Times New Roman" panose="02020603050405020304" pitchFamily="18" charset="0"/>
                <a:cs typeface="Times New Roman" panose="02020603050405020304" pitchFamily="18" charset="0"/>
              </a:rPr>
              <a:t>Vì sao Gà con đuổi vịt con đi?</a:t>
            </a:r>
          </a:p>
        </p:txBody>
      </p:sp>
    </p:spTree>
    <p:extLst>
      <p:ext uri="{BB962C8B-B14F-4D97-AF65-F5344CB8AC3E}">
        <p14:creationId xmlns:p14="http://schemas.microsoft.com/office/powerpoint/2010/main" val="2827569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914400"/>
            <a:ext cx="7315200" cy="449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0000FF"/>
                </a:solidFill>
                <a:latin typeface="Times New Roman" panose="02020603050405020304" pitchFamily="18" charset="0"/>
                <a:cs typeface="Times New Roman" panose="02020603050405020304" pitchFamily="18" charset="0"/>
              </a:rPr>
              <a:t>Gà con bị con gì rình bắt? Gà con kêu như thế nào?Vịt con đã làm gì để giúp gà con?</a:t>
            </a:r>
          </a:p>
        </p:txBody>
      </p:sp>
    </p:spTree>
    <p:extLst>
      <p:ext uri="{BB962C8B-B14F-4D97-AF65-F5344CB8AC3E}">
        <p14:creationId xmlns:p14="http://schemas.microsoft.com/office/powerpoint/2010/main" val="4739688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9174367" cy="6837218"/>
          </a:xfrm>
          <a:prstGeom prst="rect">
            <a:avLst/>
          </a:prstGeom>
        </p:spPr>
      </p:pic>
      <p:sp>
        <p:nvSpPr>
          <p:cNvPr id="3" name="TextBox 2"/>
          <p:cNvSpPr txBox="1"/>
          <p:nvPr/>
        </p:nvSpPr>
        <p:spPr>
          <a:xfrm>
            <a:off x="2362200" y="1828800"/>
            <a:ext cx="4800600" cy="1938992"/>
          </a:xfrm>
          <a:prstGeom prst="rect">
            <a:avLst/>
          </a:prstGeom>
          <a:noFill/>
        </p:spPr>
        <p:txBody>
          <a:bodyPr wrap="square" rtlCol="0">
            <a:spAutoFit/>
          </a:bodyPr>
          <a:lstStyle/>
          <a:p>
            <a:pPr algn="ctr"/>
            <a:r>
              <a:rPr lang="en-US" sz="4000" b="1">
                <a:solidFill>
                  <a:srgbClr val="FFFF00"/>
                </a:solidFill>
                <a:latin typeface="Times New Roman" panose="02020603050405020304" pitchFamily="18" charset="0"/>
                <a:cs typeface="Times New Roman" panose="02020603050405020304" pitchFamily="18" charset="0"/>
              </a:rPr>
              <a:t>Cô cho trẻ xem phim hoạt hình truyện </a:t>
            </a:r>
          </a:p>
          <a:p>
            <a:pPr algn="ctr"/>
            <a:r>
              <a:rPr lang="en-US" sz="4000" b="1">
                <a:solidFill>
                  <a:srgbClr val="FFFF00"/>
                </a:solidFill>
                <a:latin typeface="Times New Roman" panose="02020603050405020304" pitchFamily="18" charset="0"/>
                <a:cs typeface="Times New Roman" panose="02020603050405020304" pitchFamily="18" charset="0"/>
              </a:rPr>
              <a:t>“ Đôi bạn tốt”</a:t>
            </a:r>
          </a:p>
        </p:txBody>
      </p:sp>
    </p:spTree>
    <p:extLst>
      <p:ext uri="{BB962C8B-B14F-4D97-AF65-F5344CB8AC3E}">
        <p14:creationId xmlns:p14="http://schemas.microsoft.com/office/powerpoint/2010/main" val="346330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824" y="2667000"/>
            <a:ext cx="8648522" cy="769441"/>
          </a:xfrm>
          <a:prstGeom prst="rect">
            <a:avLst/>
          </a:prstGeom>
          <a:noFill/>
        </p:spPr>
        <p:txBody>
          <a:bodyPr wrap="none" lIns="91440" tIns="45720" rIns="91440" bIns="45720">
            <a:spAutoFit/>
          </a:bodyPr>
          <a:lstStyle/>
          <a:p>
            <a:pPr algn="ctr"/>
            <a:r>
              <a:rPr lang="en-US" sz="4400" b="1" cap="none" spc="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146793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50"/>
            <a:ext cx="9144000" cy="5055326"/>
          </a:xfrm>
        </p:spPr>
      </p:pic>
      <p:sp>
        <p:nvSpPr>
          <p:cNvPr id="5" name="TextBox 4"/>
          <p:cNvSpPr txBox="1"/>
          <p:nvPr/>
        </p:nvSpPr>
        <p:spPr>
          <a:xfrm>
            <a:off x="2209800" y="2438400"/>
            <a:ext cx="5131526" cy="461665"/>
          </a:xfrm>
          <a:prstGeom prst="rect">
            <a:avLst/>
          </a:prstGeom>
          <a:noFill/>
        </p:spPr>
        <p:txBody>
          <a:bodyPr wrap="square" rtlCol="0">
            <a:spAutoFit/>
          </a:bodyPr>
          <a:lstStyle/>
          <a:p>
            <a:pPr algn="ctr" defTabSz="685800" eaLnBrk="1" fontAlgn="auto" hangingPunct="1">
              <a:spcBef>
                <a:spcPts val="0"/>
              </a:spcBef>
              <a:spcAft>
                <a:spcPts val="0"/>
              </a:spcAft>
            </a:pPr>
            <a:r>
              <a:rPr lang="en-US" sz="2400" b="1">
                <a:solidFill>
                  <a:srgbClr val="FF0000"/>
                </a:solidFill>
                <a:latin typeface="Times New Roman" panose="02020603050405020304" pitchFamily="18" charset="0"/>
                <a:cs typeface="Times New Roman" panose="02020603050405020304" pitchFamily="18" charset="0"/>
              </a:rPr>
              <a:t>Cô cho trẻ hát bài “ Vui đến trường”</a:t>
            </a:r>
          </a:p>
        </p:txBody>
      </p:sp>
    </p:spTree>
    <p:extLst>
      <p:ext uri="{BB962C8B-B14F-4D97-AF65-F5344CB8AC3E}">
        <p14:creationId xmlns:p14="http://schemas.microsoft.com/office/powerpoint/2010/main" val="960764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descr="Đôi bạn tốt - Thơ truyện mầm non [ GianggiangTV ] - Truyện mới cập nhật hôm  nay - Gaubongre.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556" b="94167" l="625" r="100000"/>
                    </a14:imgEffect>
                  </a14:imgLayer>
                </a14:imgProps>
              </a:ext>
              <a:ext uri="{28A0092B-C50C-407E-A947-70E740481C1C}">
                <a14:useLocalDpi xmlns:a14="http://schemas.microsoft.com/office/drawing/2010/main" val="0"/>
              </a:ext>
            </a:extLst>
          </a:blip>
          <a:srcRect t="6593" b="6593"/>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678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OI BAN TOT 2"/>
          <p:cNvPicPr>
            <a:picLocks noChangeAspect="1" noChangeArrowheads="1"/>
          </p:cNvPicPr>
          <p:nvPr/>
        </p:nvPicPr>
        <p:blipFill>
          <a:blip r:embed="rId2">
            <a:extLst>
              <a:ext uri="{28A0092B-C50C-407E-A947-70E740481C1C}">
                <a14:useLocalDpi xmlns:a14="http://schemas.microsoft.com/office/drawing/2010/main" val="0"/>
              </a:ext>
            </a:extLst>
          </a:blip>
          <a:srcRect r="3999" b="126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199" y="0"/>
            <a:ext cx="5867400"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Thím Vịt bận đi chợ xa đem con đến g</a:t>
            </a:r>
            <a:r>
              <a:rPr lang="en-US" sz="2400">
                <a:solidFill>
                  <a:srgbClr val="0000FF"/>
                </a:solidFill>
                <a:latin typeface="Times New Roman" panose="02020603050405020304" pitchFamily="18" charset="0"/>
                <a:cs typeface="Times New Roman" panose="02020603050405020304" pitchFamily="18" charset="0"/>
              </a:rPr>
              <a:t>ử</a:t>
            </a:r>
            <a:r>
              <a:rPr lang="vi-VN" sz="2400">
                <a:solidFill>
                  <a:srgbClr val="0000FF"/>
                </a:solidFill>
                <a:latin typeface="Times New Roman" panose="02020603050405020304" pitchFamily="18" charset="0"/>
                <a:cs typeface="Times New Roman" panose="02020603050405020304" pitchFamily="18" charset="0"/>
              </a:rPr>
              <a:t>i bác gà mái mẹ. Gà mái mẹ gọi con ra chơi với Vịt con.</a:t>
            </a:r>
          </a:p>
          <a:p>
            <a:r>
              <a:rPr lang="vi-VN" sz="2400">
                <a:solidFill>
                  <a:srgbClr val="0000FF"/>
                </a:solidFill>
                <a:latin typeface="Times New Roman" panose="02020603050405020304" pitchFamily="18" charset="0"/>
                <a:cs typeface="Times New Roman" panose="02020603050405020304" pitchFamily="18" charset="0"/>
              </a:rPr>
              <a:t>Gà con xin phép mẹ dẫn Vịt con ra vườn chơi và tìm giun để ăn. gà con nhanh nhẹn đi trước. Vịt con lạch bạch theo sau. Thấy Vịt con chậm chạp, Gà con tỏ ra không thích lắm.</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OI BAN TOT 3"/>
          <p:cNvPicPr>
            <a:picLocks noChangeAspect="1" noChangeArrowheads="1"/>
          </p:cNvPicPr>
          <p:nvPr/>
        </p:nvPicPr>
        <p:blipFill>
          <a:blip r:embed="rId2">
            <a:extLst>
              <a:ext uri="{28A0092B-C50C-407E-A947-70E740481C1C}">
                <a14:useLocalDpi xmlns:a14="http://schemas.microsoft.com/office/drawing/2010/main" val="0"/>
              </a:ext>
            </a:extLst>
          </a:blip>
          <a:srcRect r="5000" b="126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71600" y="0"/>
            <a:ext cx="8001000" cy="2308324"/>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Ra tới vườn, Gà con bới đất tìm giun. Ngón chân của Vịt có màng, không bới đất được. Vịt con cứ lạch bạch khiến đ</a:t>
            </a:r>
            <a:r>
              <a:rPr lang="en-US" sz="2400">
                <a:solidFill>
                  <a:srgbClr val="0000FF"/>
                </a:solidFill>
                <a:latin typeface="Times New Roman" panose="02020603050405020304" pitchFamily="18" charset="0"/>
                <a:cs typeface="Times New Roman" panose="02020603050405020304" pitchFamily="18" charset="0"/>
              </a:rPr>
              <a:t>ấ</a:t>
            </a:r>
            <a:r>
              <a:rPr lang="vi-VN" sz="2400">
                <a:solidFill>
                  <a:srgbClr val="0000FF"/>
                </a:solidFill>
                <a:latin typeface="Times New Roman" panose="02020603050405020304" pitchFamily="18" charset="0"/>
                <a:cs typeface="Times New Roman" panose="02020603050405020304" pitchFamily="18" charset="0"/>
              </a:rPr>
              <a:t>t bị nén xuống. Gà con không tài nào tìm giun được. Gà con tức quá nói với Vịt con:</a:t>
            </a:r>
            <a:br>
              <a:rPr lang="vi-VN" sz="2400">
                <a:solidFill>
                  <a:srgbClr val="0000FF"/>
                </a:solidFill>
                <a:latin typeface="Times New Roman" panose="02020603050405020304" pitchFamily="18" charset="0"/>
                <a:cs typeface="Times New Roman" panose="02020603050405020304" pitchFamily="18" charset="0"/>
              </a:rPr>
            </a:br>
            <a:r>
              <a:rPr lang="vi-VN" sz="2400">
                <a:solidFill>
                  <a:srgbClr val="0000FF"/>
                </a:solidFill>
                <a:latin typeface="Times New Roman" panose="02020603050405020304" pitchFamily="18" charset="0"/>
                <a:cs typeface="Times New Roman" panose="02020603050405020304" pitchFamily="18" charset="0"/>
              </a:rPr>
              <a:t>- Bạn chẳng biết bới gì cả, bạn đi chỗ khác chơi để tôi bới một mình vậy.</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8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DOI BAN TOT 4"/>
          <p:cNvPicPr>
            <a:picLocks noChangeAspect="1" noChangeArrowheads="1"/>
          </p:cNvPicPr>
          <p:nvPr/>
        </p:nvPicPr>
        <p:blipFill>
          <a:blip r:embed="rId2">
            <a:extLst>
              <a:ext uri="{28A0092B-C50C-407E-A947-70E740481C1C}">
                <a14:useLocalDpi xmlns:a14="http://schemas.microsoft.com/office/drawing/2010/main" val="0"/>
              </a:ext>
            </a:extLst>
          </a:blip>
          <a:srcRect r="3999" b="12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20782"/>
            <a:ext cx="7086600" cy="1938992"/>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Vịt con thấy Gà con cáu với mình cũng buồn, liền bỏ ra ao tìm tép ăn. Một con Cáo mắt xanh, đuôi dài nấp trong bụi rậm, thấy Gà con đi tìm mồi một mình định nhảy ra vồ. Gà con sợ quá vội “ba chân bốn cẳng” chạy ra bờ ao. Gà con vừa chạy vừa kêu : “Chiếp, chiếp, chiếp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OI BAN TOT 5"/>
          <p:cNvPicPr>
            <a:picLocks noChangeAspect="1" noChangeArrowheads="1"/>
          </p:cNvPicPr>
          <p:nvPr/>
        </p:nvPicPr>
        <p:blipFill>
          <a:blip r:embed="rId2">
            <a:extLst>
              <a:ext uri="{28A0092B-C50C-407E-A947-70E740481C1C}">
                <a14:useLocalDpi xmlns:a14="http://schemas.microsoft.com/office/drawing/2010/main" val="0"/>
              </a:ext>
            </a:extLst>
          </a:blip>
          <a:srcRect r="5000" b="13333"/>
          <a:stretch>
            <a:fillRect/>
          </a:stretch>
        </p:blipFill>
        <p:spPr bwMode="auto">
          <a:xfrm>
            <a:off x="13855"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75364" y="-6927"/>
            <a:ext cx="5410200"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Vịt con đang lặn ngụp tìm tép, nghe tiếng bạn gọi vội chạy nhanh vào bờ kịp cõng bạn ra xa. Cáo chạy tới bờ đã thấy Gà và Vịt đang ở giữa ao sâu. Chờ mãi không được, Cáo liếm mép và bỏ đi. Nhờ Vịt có đôi chân như mái chèo mà Gà con thoát chết…. Lúc này, Gà mới thấy việc mình đuổi Vịt con là không tốt và xin lỗi bạn. Vịt con không giận mà còn mò tép cho Gà con ăn.</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7091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OI BAN TOT 6"/>
          <p:cNvPicPr>
            <a:picLocks noChangeAspect="1" noChangeArrowheads="1"/>
          </p:cNvPicPr>
          <p:nvPr/>
        </p:nvPicPr>
        <p:blipFill>
          <a:blip r:embed="rId2">
            <a:extLst>
              <a:ext uri="{28A0092B-C50C-407E-A947-70E740481C1C}">
                <a14:useLocalDpi xmlns:a14="http://schemas.microsoft.com/office/drawing/2010/main" val="0"/>
              </a:ext>
            </a:extLst>
          </a:blip>
          <a:srcRect r="5000" b="13333"/>
          <a:stretch>
            <a:fillRect/>
          </a:stretch>
        </p:blipFill>
        <p:spPr bwMode="auto">
          <a:xfrm>
            <a:off x="-13855" y="-692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54" y="-6927"/>
            <a:ext cx="7377546" cy="120032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Từ đấy, mỗi khi Vịt con đến chơi, Gà con mừng tíu tít đi tìm giun cho bạn ăn. Gà con nhanh nhẹn đi trước, Vịt con lạch bạch theo sau. Hai bạn Gà, Vịt rất quý mến nhau</a:t>
            </a:r>
            <a:r>
              <a:rPr lang="en-US" sz="240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219200"/>
            <a:ext cx="7772400" cy="4267200"/>
          </a:xfrm>
          <a:prstGeom prst="roundRect">
            <a:avLst/>
          </a:prstGeom>
          <a:solidFill>
            <a:srgbClr val="FF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FF"/>
                </a:solidFill>
                <a:latin typeface="Times New Roman" panose="02020603050405020304" pitchFamily="18" charset="0"/>
                <a:cs typeface="Times New Roman" panose="02020603050405020304" pitchFamily="18" charset="0"/>
              </a:rPr>
              <a:t>Đàm thoại nội dung truyện</a:t>
            </a:r>
          </a:p>
        </p:txBody>
      </p:sp>
    </p:spTree>
    <p:extLst>
      <p:ext uri="{BB962C8B-B14F-4D97-AF65-F5344CB8AC3E}">
        <p14:creationId xmlns:p14="http://schemas.microsoft.com/office/powerpoint/2010/main" val="1094158434"/>
      </p:ext>
    </p:extLst>
  </p:cSld>
  <p:clrMapOvr>
    <a:masterClrMapping/>
  </p:clrMapOvr>
  <p:transition spd="slow">
    <p:comb/>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496</Words>
  <Application>Microsoft Office PowerPoint</Application>
  <PresentationFormat>On-screen Show (4:3)</PresentationFormat>
  <Paragraphs>23</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Times New Roman</vt:lpstr>
      <vt:lpstr>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13</cp:revision>
  <dcterms:created xsi:type="dcterms:W3CDTF">2016-03-20T07:37:46Z</dcterms:created>
  <dcterms:modified xsi:type="dcterms:W3CDTF">2023-09-20T05:49:02Z</dcterms:modified>
</cp:coreProperties>
</file>