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4" r:id="rId4"/>
    <p:sldId id="258" r:id="rId5"/>
    <p:sldId id="263" r:id="rId6"/>
    <p:sldId id="259" r:id="rId7"/>
    <p:sldId id="270" r:id="rId8"/>
    <p:sldId id="261" r:id="rId9"/>
    <p:sldId id="265" r:id="rId10"/>
    <p:sldId id="262" r:id="rId11"/>
    <p:sldId id="266" r:id="rId12"/>
    <p:sldId id="268" r:id="rId13"/>
    <p:sldId id="271" r:id="rId14"/>
    <p:sldId id="272" r:id="rId15"/>
    <p:sldId id="273" r:id="rId16"/>
    <p:sldId id="274" r:id="rId17"/>
    <p:sldId id="275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7" autoAdjust="0"/>
    <p:restoredTop sz="94660"/>
  </p:normalViewPr>
  <p:slideViewPr>
    <p:cSldViewPr snapToGrid="0">
      <p:cViewPr varScale="1">
        <p:scale>
          <a:sx n="66" d="100"/>
          <a:sy n="66" d="100"/>
        </p:scale>
        <p:origin x="77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561F9-2F87-49B1-A69C-1B7724B143F2}" type="datetimeFigureOut">
              <a:rPr lang="en-US" smtClean="0"/>
              <a:t>23/10/2023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8E80B-3439-4D43-A56B-6D763A2ED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9857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561F9-2F87-49B1-A69C-1B7724B143F2}" type="datetimeFigureOut">
              <a:rPr lang="en-US" smtClean="0"/>
              <a:t>23/10/2023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8E80B-3439-4D43-A56B-6D763A2ED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7948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561F9-2F87-49B1-A69C-1B7724B143F2}" type="datetimeFigureOut">
              <a:rPr lang="en-US" smtClean="0"/>
              <a:t>23/10/2023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8E80B-3439-4D43-A56B-6D763A2ED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1851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561F9-2F87-49B1-A69C-1B7724B143F2}" type="datetimeFigureOut">
              <a:rPr lang="en-US" smtClean="0"/>
              <a:t>23/10/2023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8E80B-3439-4D43-A56B-6D763A2ED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096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561F9-2F87-49B1-A69C-1B7724B143F2}" type="datetimeFigureOut">
              <a:rPr lang="en-US" smtClean="0"/>
              <a:t>23/10/2023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8E80B-3439-4D43-A56B-6D763A2ED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2800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561F9-2F87-49B1-A69C-1B7724B143F2}" type="datetimeFigureOut">
              <a:rPr lang="en-US" smtClean="0"/>
              <a:t>23/10/2023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8E80B-3439-4D43-A56B-6D763A2ED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4748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561F9-2F87-49B1-A69C-1B7724B143F2}" type="datetimeFigureOut">
              <a:rPr lang="en-US" smtClean="0"/>
              <a:t>23/10/2023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8E80B-3439-4D43-A56B-6D763A2ED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6938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561F9-2F87-49B1-A69C-1B7724B143F2}" type="datetimeFigureOut">
              <a:rPr lang="en-US" smtClean="0"/>
              <a:t>23/10/2023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8E80B-3439-4D43-A56B-6D763A2ED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8271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561F9-2F87-49B1-A69C-1B7724B143F2}" type="datetimeFigureOut">
              <a:rPr lang="en-US" smtClean="0"/>
              <a:t>23/10/2023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8E80B-3439-4D43-A56B-6D763A2ED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0724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561F9-2F87-49B1-A69C-1B7724B143F2}" type="datetimeFigureOut">
              <a:rPr lang="en-US" smtClean="0"/>
              <a:t>23/10/2023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8E80B-3439-4D43-A56B-6D763A2ED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8669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561F9-2F87-49B1-A69C-1B7724B143F2}" type="datetimeFigureOut">
              <a:rPr lang="en-US" smtClean="0"/>
              <a:t>23/10/2023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8E80B-3439-4D43-A56B-6D763A2ED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0703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0561F9-2F87-49B1-A69C-1B7724B143F2}" type="datetimeFigureOut">
              <a:rPr lang="en-US" smtClean="0"/>
              <a:t>23/10/2023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D8E80B-3439-4D43-A56B-6D763A2ED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281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microsoft.com/office/2007/relationships/hdphoto" Target="../media/hdphoto5.wdp"/><Relationship Id="rId9" Type="http://schemas.microsoft.com/office/2007/relationships/hdphoto" Target="../media/hdphoto6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microsoft.com/office/2007/relationships/hdphoto" Target="../media/hdphoto3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microsoft.com/office/2007/relationships/hdphoto" Target="../media/hdphoto7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hdphoto" Target="../media/hdphoto2.wdp"/><Relationship Id="rId7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microsoft.com/office/2007/relationships/hdphoto" Target="../media/hdphoto4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microsoft.com/office/2007/relationships/hdphoto" Target="../media/hdphoto5.wdp"/><Relationship Id="rId9" Type="http://schemas.microsoft.com/office/2007/relationships/hdphoto" Target="../media/hdphoto6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microsoft.com/office/2007/relationships/hdphoto" Target="../media/hdphoto3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microsoft.com/office/2007/relationships/hdphoto" Target="../media/hdphoto7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hdphoto" Target="../media/hdphoto2.wdp"/><Relationship Id="rId7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510"/>
            <a:ext cx="12192001" cy="692151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19718" y="106829"/>
            <a:ext cx="53704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Ủy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Quận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1420" y="549289"/>
            <a:ext cx="1050610" cy="107344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53803" y="1889770"/>
            <a:ext cx="8414197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NGÔN NGỮ</a:t>
            </a:r>
          </a:p>
          <a:p>
            <a:pPr>
              <a:lnSpc>
                <a:spcPct val="150000"/>
              </a:lnSpc>
            </a:pPr>
            <a:endParaRPr lang="en-US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TÀI: TRUYỆN CHÚ GẤU CON NGOAN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219718" y="3932387"/>
            <a:ext cx="7469746" cy="1684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24 – 36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</a:pP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Nguyễn Thị Thu</a:t>
            </a:r>
            <a:endParaRPr lang="en-US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05040" y="6437518"/>
            <a:ext cx="53833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: 2023 - 2024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5182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84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81" b="99012" l="4375" r="978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940" y="2627427"/>
            <a:ext cx="4484297" cy="31731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59" t="13297" r="22540" b="21879"/>
          <a:stretch/>
        </p:blipFill>
        <p:spPr>
          <a:xfrm>
            <a:off x="3924457" y="2122628"/>
            <a:ext cx="4416646" cy="4735372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1947092" y="2692643"/>
            <a:ext cx="3804872" cy="4233494"/>
            <a:chOff x="701202" y="3286125"/>
            <a:chExt cx="3385024" cy="376090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6"/>
            <a:srcRect l="61061" t="34818" r="6029"/>
            <a:stretch/>
          </p:blipFill>
          <p:spPr>
            <a:xfrm flipH="1">
              <a:off x="701202" y="3286125"/>
              <a:ext cx="3235979" cy="3760908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288720" y="4136034"/>
              <a:ext cx="797506" cy="1030544"/>
            </a:xfrm>
            <a:prstGeom prst="rect">
              <a:avLst/>
            </a:prstGeom>
          </p:spPr>
        </p:pic>
      </p:grpSp>
      <p:sp>
        <p:nvSpPr>
          <p:cNvPr id="2" name="Rectangle 1"/>
          <p:cNvSpPr/>
          <p:nvPr/>
        </p:nvSpPr>
        <p:spPr>
          <a:xfrm>
            <a:off x="36780" y="168583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dirty="0">
                <a:solidFill>
                  <a:srgbClr val="FF0000"/>
                </a:solidFill>
              </a:rPr>
              <a:t>Gấu con mang quả lê to thứ nhì đưa cho mẹ. Mẹ cũng rất vui, ôm hôn Gấu con và bảo:</a:t>
            </a:r>
            <a:br>
              <a:rPr lang="vi-VN" dirty="0">
                <a:solidFill>
                  <a:srgbClr val="FF0000"/>
                </a:solidFill>
              </a:rPr>
            </a:br>
            <a:r>
              <a:rPr lang="vi-VN" dirty="0">
                <a:solidFill>
                  <a:srgbClr val="FF0000"/>
                </a:solidFill>
              </a:rPr>
              <a:t>- Gấu con của mẹ thật ngoa, mẹ thương nhất nhà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677" b="94624" l="9184" r="897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130" y="1875856"/>
            <a:ext cx="2531451" cy="1936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616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59259E-6 L 0.28412 0.0002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0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5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0"/>
            <a:ext cx="12192000" cy="6858000"/>
            <a:chOff x="0" y="0"/>
            <a:chExt cx="12191999" cy="68580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2191999" cy="685800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/>
            <a:srcRect l="83555" t="40833" r="5429"/>
            <a:stretch/>
          </p:blipFill>
          <p:spPr>
            <a:xfrm>
              <a:off x="5424486" y="2800350"/>
              <a:ext cx="4976814" cy="4057650"/>
            </a:xfrm>
            <a:prstGeom prst="rect">
              <a:avLst/>
            </a:prstGeom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9167" b="85556" l="42813" r="58750">
                        <a14:backgroundMark x1="43906" y1="41667" x2="59688" y2="41667"/>
                      </a14:backgroundRemoval>
                    </a14:imgEffect>
                  </a14:imgLayer>
                </a14:imgProps>
              </a:ext>
            </a:extLst>
          </a:blip>
          <a:srcRect l="42508" t="38751" r="36818" b="14166"/>
          <a:stretch/>
        </p:blipFill>
        <p:spPr>
          <a:xfrm>
            <a:off x="4943475" y="2657475"/>
            <a:ext cx="2543175" cy="3228976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0217369" y="1742017"/>
            <a:ext cx="4680781" cy="5661803"/>
            <a:chOff x="6503572" y="2059483"/>
            <a:chExt cx="4680781" cy="522505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503572" y="2059483"/>
              <a:ext cx="4680781" cy="5225058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961" b="89804" l="9645" r="8984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3585" y="3213645"/>
              <a:ext cx="938212" cy="121443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09012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3.33333E-6 L -0.31224 -0.0062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12" y="-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64904" y="2844225"/>
            <a:ext cx="68911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ĐÀM THOẠI NỘI DUNG TRUYỆN</a:t>
            </a:r>
          </a:p>
        </p:txBody>
      </p:sp>
    </p:spTree>
    <p:extLst>
      <p:ext uri="{BB962C8B-B14F-4D97-AF65-F5344CB8AC3E}">
        <p14:creationId xmlns:p14="http://schemas.microsoft.com/office/powerpoint/2010/main" val="10435801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7" b="10513"/>
          <a:stretch/>
        </p:blipFill>
        <p:spPr>
          <a:xfrm>
            <a:off x="-1" y="0"/>
            <a:ext cx="12192001" cy="69097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002"/>
          <a:stretch/>
        </p:blipFill>
        <p:spPr>
          <a:xfrm>
            <a:off x="-875912" y="1861240"/>
            <a:ext cx="3326051" cy="49967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4460" y="2620419"/>
            <a:ext cx="4199782" cy="46847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81" b="96548" l="3375" r="98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13" y="4299650"/>
            <a:ext cx="1594338" cy="167405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5846" y="158262"/>
            <a:ext cx="52402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solidFill>
                  <a:schemeClr val="bg1"/>
                </a:solidFill>
                <a:latin typeface="+mj-lt"/>
              </a:rPr>
              <a:t>Bác Voi tới nhà Gấu con chơi và tặng Gấu con một rổ lê thơm. Gấu con mừng lắm và không quên cám ơn bác Voi.</a:t>
            </a:r>
            <a:r>
              <a:rPr lang="en-US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+mj-lt"/>
              </a:rPr>
              <a:t>Cháu</a:t>
            </a:r>
            <a:r>
              <a:rPr lang="en-US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+mj-lt"/>
              </a:rPr>
              <a:t>cảm</a:t>
            </a:r>
            <a:r>
              <a:rPr lang="en-US" sz="2000" dirty="0">
                <a:solidFill>
                  <a:schemeClr val="bg1"/>
                </a:solidFill>
                <a:latin typeface="+mj-lt"/>
              </a:rPr>
              <a:t> on </a:t>
            </a:r>
            <a:r>
              <a:rPr lang="en-US" sz="2000" dirty="0" err="1">
                <a:solidFill>
                  <a:schemeClr val="bg1"/>
                </a:solidFill>
                <a:latin typeface="+mj-lt"/>
              </a:rPr>
              <a:t>bác</a:t>
            </a:r>
            <a:r>
              <a:rPr lang="en-US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+mj-lt"/>
              </a:rPr>
              <a:t>voi</a:t>
            </a:r>
            <a:r>
              <a:rPr lang="en-US" sz="2000" dirty="0">
                <a:solidFill>
                  <a:schemeClr val="bg1"/>
                </a:solidFill>
                <a:latin typeface="+mj-lt"/>
              </a:rPr>
              <a:t> ạ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44460" y="2620419"/>
            <a:ext cx="4199782" cy="159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912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1.85185E-6 L 0.50391 0.00324 " pathEditMode="relative" rAng="0" ptsTypes="AA">
                                      <p:cBhvr>
                                        <p:cTn id="6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95" y="16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2.59259E-6 L 0.51836 0.00047 " pathEditMode="relative" rAng="0" ptsTypes="AA">
                                      <p:cBhvr>
                                        <p:cTn id="8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911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0"/>
            <a:ext cx="12577764" cy="6900863"/>
            <a:chOff x="0" y="0"/>
            <a:chExt cx="12577764" cy="690086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99804">
                          <a14:foregroundMark x1="54118" y1="62924" x2="74118" y2="99478"/>
                          <a14:foregroundMark x1="95294" y1="63969" x2="72353" y2="95039"/>
                          <a14:foregroundMark x1="66863" y1="61619" x2="73529" y2="92167"/>
                          <a14:foregroundMark x1="69804" y1="77807" x2="94706" y2="62663"/>
                          <a14:foregroundMark x1="95294" y1="61880" x2="98039" y2="99478"/>
                          <a14:foregroundMark x1="91961" y1="74674" x2="82549" y2="99217"/>
                          <a14:foregroundMark x1="53529" y1="65274" x2="53725" y2="99217"/>
                          <a14:foregroundMark x1="41765" y1="78851" x2="41765" y2="98956"/>
                          <a14:backgroundMark x1="43529" y1="33943" x2="46667" y2="83812"/>
                          <a14:backgroundMark x1="52353" y1="37598" x2="53137" y2="41775"/>
                          <a14:backgroundMark x1="32745" y1="52219" x2="33725" y2="595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4" r="-3398" b="-352"/>
            <a:stretch/>
          </p:blipFill>
          <p:spPr>
            <a:xfrm>
              <a:off x="0" y="0"/>
              <a:ext cx="12577764" cy="6900863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99804">
                          <a14:foregroundMark x1="54118" y1="62924" x2="74118" y2="99478"/>
                          <a14:foregroundMark x1="95294" y1="63969" x2="72353" y2="95039"/>
                          <a14:foregroundMark x1="66863" y1="61619" x2="73529" y2="92167"/>
                          <a14:foregroundMark x1="69804" y1="77807" x2="94706" y2="62663"/>
                          <a14:foregroundMark x1="95294" y1="61880" x2="98039" y2="99478"/>
                          <a14:foregroundMark x1="91961" y1="74674" x2="82549" y2="99217"/>
                          <a14:foregroundMark x1="53529" y1="65274" x2="53725" y2="99217"/>
                          <a14:foregroundMark x1="41765" y1="78851" x2="41765" y2="98956"/>
                          <a14:backgroundMark x1="43529" y1="33943" x2="46667" y2="83812"/>
                          <a14:backgroundMark x1="52353" y1="37598" x2="53137" y2="41775"/>
                          <a14:backgroundMark x1="32745" y1="52219" x2="33725" y2="595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68" t="64823" r="-3397" b="-351"/>
            <a:stretch/>
          </p:blipFill>
          <p:spPr>
            <a:xfrm>
              <a:off x="4000500" y="4314825"/>
              <a:ext cx="6148389" cy="2443162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00500" y="0"/>
              <a:ext cx="3226705" cy="4314825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9851609" y="1747242"/>
            <a:ext cx="4680781" cy="5225058"/>
            <a:chOff x="9951621" y="1702296"/>
            <a:chExt cx="4680781" cy="522505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951621" y="1702296"/>
              <a:ext cx="4680781" cy="5225058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961" b="89804" l="9645" r="8984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51621" y="2942183"/>
              <a:ext cx="938212" cy="1214437"/>
            </a:xfrm>
            <a:prstGeom prst="rect">
              <a:avLst/>
            </a:prstGeom>
          </p:spPr>
        </p:pic>
      </p:grpSp>
      <p:sp>
        <p:nvSpPr>
          <p:cNvPr id="5" name="Rectangle 4"/>
          <p:cNvSpPr/>
          <p:nvPr/>
        </p:nvSpPr>
        <p:spPr>
          <a:xfrm>
            <a:off x="6634172" y="5947916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dirty="0">
                <a:solidFill>
                  <a:srgbClr val="FF0000"/>
                </a:solidFill>
              </a:rPr>
              <a:t>Gấu con chọn quả lê to nhất mang đến cho ông nội. 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vi-VN" dirty="0">
                <a:solidFill>
                  <a:srgbClr val="FF0000"/>
                </a:solidFill>
              </a:rPr>
              <a:t>Ông nội rất vui, xoa đầu Gấu con và bảo:</a:t>
            </a:r>
            <a:br>
              <a:rPr lang="vi-VN" dirty="0">
                <a:solidFill>
                  <a:srgbClr val="FF0000"/>
                </a:solidFill>
              </a:rPr>
            </a:br>
            <a:r>
              <a:rPr lang="vi-VN" dirty="0">
                <a:solidFill>
                  <a:srgbClr val="FF0000"/>
                </a:solidFill>
              </a:rPr>
              <a:t>- Gấu con thật ngoan, đáng thương nhất nhà!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2516" r="89308">
                        <a14:foregroundMark x1="42138" y1="61429" x2="49057" y2="53571"/>
                        <a14:foregroundMark x1="59748" y1="51429" x2="71698" y2="45714"/>
                        <a14:backgroundMark x1="8176" y1="60714" x2="13836" y2="87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774" y="1099930"/>
            <a:ext cx="3139327" cy="2557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092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85185E-6 L -0.52826 -0.04236 " pathEditMode="relative" rAng="0" ptsTypes="AA">
                                      <p:cBhvr>
                                        <p:cTn id="6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419" y="-2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84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81" b="99012" l="4375" r="978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940" y="2627427"/>
            <a:ext cx="4484297" cy="31731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59" t="13297" r="22540" b="21879"/>
          <a:stretch/>
        </p:blipFill>
        <p:spPr>
          <a:xfrm>
            <a:off x="3924457" y="2122628"/>
            <a:ext cx="4416646" cy="4735372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1947092" y="2692643"/>
            <a:ext cx="3804872" cy="4233494"/>
            <a:chOff x="701202" y="3286125"/>
            <a:chExt cx="3385024" cy="376090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6"/>
            <a:srcRect l="61061" t="34818" r="6029"/>
            <a:stretch/>
          </p:blipFill>
          <p:spPr>
            <a:xfrm flipH="1">
              <a:off x="701202" y="3286125"/>
              <a:ext cx="3235979" cy="3760908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288720" y="4136034"/>
              <a:ext cx="797506" cy="1030544"/>
            </a:xfrm>
            <a:prstGeom prst="rect">
              <a:avLst/>
            </a:prstGeom>
          </p:spPr>
        </p:pic>
      </p:grpSp>
      <p:sp>
        <p:nvSpPr>
          <p:cNvPr id="2" name="Rectangle 1"/>
          <p:cNvSpPr/>
          <p:nvPr/>
        </p:nvSpPr>
        <p:spPr>
          <a:xfrm>
            <a:off x="36780" y="168583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dirty="0">
                <a:solidFill>
                  <a:srgbClr val="FF0000"/>
                </a:solidFill>
              </a:rPr>
              <a:t>Gấu con mang quả lê to thứ nhì đưa cho mẹ. Mẹ cũng rất vui, ôm hôn Gấu con và bảo:</a:t>
            </a:r>
            <a:br>
              <a:rPr lang="vi-VN" dirty="0">
                <a:solidFill>
                  <a:srgbClr val="FF0000"/>
                </a:solidFill>
              </a:rPr>
            </a:br>
            <a:r>
              <a:rPr lang="vi-VN" dirty="0">
                <a:solidFill>
                  <a:srgbClr val="FF0000"/>
                </a:solidFill>
              </a:rPr>
              <a:t>- Gấu con của mẹ thật ngoa, mẹ thương nhất nhà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677" b="94624" l="9184" r="897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130" y="1875856"/>
            <a:ext cx="2531451" cy="1936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573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59259E-6 L 0.28412 0.0002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0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5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0"/>
            <a:ext cx="12192000" cy="6858000"/>
            <a:chOff x="0" y="0"/>
            <a:chExt cx="12191999" cy="68580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2191999" cy="685800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/>
            <a:srcRect l="83555" t="40833" r="5429"/>
            <a:stretch/>
          </p:blipFill>
          <p:spPr>
            <a:xfrm>
              <a:off x="5424486" y="2800350"/>
              <a:ext cx="4976814" cy="4057650"/>
            </a:xfrm>
            <a:prstGeom prst="rect">
              <a:avLst/>
            </a:prstGeom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9167" b="85556" l="42813" r="58750">
                        <a14:backgroundMark x1="43906" y1="41667" x2="59688" y2="41667"/>
                      </a14:backgroundRemoval>
                    </a14:imgEffect>
                  </a14:imgLayer>
                </a14:imgProps>
              </a:ext>
            </a:extLst>
          </a:blip>
          <a:srcRect l="42508" t="38751" r="36818" b="14166"/>
          <a:stretch/>
        </p:blipFill>
        <p:spPr>
          <a:xfrm>
            <a:off x="4943475" y="2657475"/>
            <a:ext cx="2543175" cy="3228976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0217369" y="1742017"/>
            <a:ext cx="4680781" cy="5661803"/>
            <a:chOff x="6503572" y="2059483"/>
            <a:chExt cx="4680781" cy="522505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503572" y="2059483"/>
              <a:ext cx="4680781" cy="5225058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961" b="89804" l="9645" r="8984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3585" y="3213645"/>
              <a:ext cx="938212" cy="121443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34040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3.33333E-6 L -0.31224 -0.0062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12" y="-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35996D6-F70C-984E-D547-5B5E24E12C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572274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7F65888-408E-CA16-660C-75F24C826E57}"/>
              </a:ext>
            </a:extLst>
          </p:cNvPr>
          <p:cNvSpPr txBox="1"/>
          <p:nvPr/>
        </p:nvSpPr>
        <p:spPr>
          <a:xfrm>
            <a:off x="1641565" y="3105834"/>
            <a:ext cx="9289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CÁC CON CHĂM NGON HỌC GIỎI</a:t>
            </a:r>
          </a:p>
        </p:txBody>
      </p:sp>
    </p:spTree>
    <p:extLst>
      <p:ext uri="{BB962C8B-B14F-4D97-AF65-F5344CB8AC3E}">
        <p14:creationId xmlns:p14="http://schemas.microsoft.com/office/powerpoint/2010/main" val="10720392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309870" y="2240924"/>
            <a:ext cx="61174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07331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7" b="10513"/>
          <a:stretch/>
        </p:blipFill>
        <p:spPr>
          <a:xfrm>
            <a:off x="-1" y="0"/>
            <a:ext cx="12192001" cy="69097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002"/>
          <a:stretch/>
        </p:blipFill>
        <p:spPr>
          <a:xfrm>
            <a:off x="4199781" y="1861241"/>
            <a:ext cx="3326051" cy="49967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5832" y="2517388"/>
            <a:ext cx="4199782" cy="468474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81" b="96548" l="3375" r="98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908" y="4094947"/>
            <a:ext cx="1594338" cy="167405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5846" y="158262"/>
            <a:ext cx="52402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solidFill>
                  <a:schemeClr val="bg1"/>
                </a:solidFill>
                <a:latin typeface="+mj-lt"/>
              </a:rPr>
              <a:t>Bác Voi tới nhà Gấu con chơi và tặng Gấu con một rổ lê thơm. Gấu con mừng lắm và không quên cám ơn bác Voi.</a:t>
            </a:r>
            <a:endParaRPr lang="en-US" sz="20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561446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7663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62850" y="5245420"/>
            <a:ext cx="462915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solidFill>
                  <a:srgbClr val="FF0000"/>
                </a:solidFill>
                <a:latin typeface="+mj-lt"/>
              </a:rPr>
              <a:t>Gấu con chọn quả lê to nhất mang đến cho ông nội. Ông nội rất vui, xoa đầu Gấu con và bảo:</a:t>
            </a:r>
            <a:br>
              <a:rPr lang="vi-VN" sz="2000" dirty="0">
                <a:solidFill>
                  <a:srgbClr val="FF0000"/>
                </a:solidFill>
                <a:latin typeface="+mj-lt"/>
              </a:rPr>
            </a:br>
            <a:r>
              <a:rPr lang="vi-VN" sz="2000" dirty="0">
                <a:solidFill>
                  <a:srgbClr val="FF0000"/>
                </a:solidFill>
                <a:latin typeface="+mj-lt"/>
              </a:rPr>
              <a:t>- Gấu con thật ngoan, đáng thương nhất nhà!</a:t>
            </a:r>
            <a:endParaRPr lang="en-US" sz="20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176971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7663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7663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7163" y="157162"/>
            <a:ext cx="53721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solidFill>
                  <a:schemeClr val="bg1"/>
                </a:solidFill>
                <a:latin typeface="+mj-lt"/>
              </a:rPr>
              <a:t>Gấu con mang quả lê to thứ nhì đưa cho mẹ. Mẹ cũng rất vui, ôm hôn Gấu con và bảo:</a:t>
            </a:r>
            <a:br>
              <a:rPr lang="vi-VN" sz="2000" dirty="0">
                <a:solidFill>
                  <a:schemeClr val="bg1"/>
                </a:solidFill>
                <a:latin typeface="+mj-lt"/>
              </a:rPr>
            </a:br>
            <a:r>
              <a:rPr lang="vi-VN" sz="2000" dirty="0">
                <a:solidFill>
                  <a:schemeClr val="bg1"/>
                </a:solidFill>
                <a:latin typeface="+mj-lt"/>
              </a:rPr>
              <a:t>- Gấu con của mẹ thật ngoa, mẹ thương nhất nhà</a:t>
            </a:r>
            <a:r>
              <a:rPr lang="vi-VN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19575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630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2875" y="185738"/>
            <a:ext cx="475773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solidFill>
                  <a:schemeClr val="bg1"/>
                </a:solidFill>
                <a:latin typeface="+mj-lt"/>
              </a:rPr>
              <a:t>Gấu con lại chọn quả lê to thứ ba mang đến cho Gấu em</a:t>
            </a:r>
            <a:br>
              <a:rPr lang="vi-VN" sz="2000" dirty="0">
                <a:solidFill>
                  <a:schemeClr val="bg1"/>
                </a:solidFill>
                <a:latin typeface="+mj-lt"/>
              </a:rPr>
            </a:br>
            <a:r>
              <a:rPr lang="vi-VN" sz="2000" dirty="0">
                <a:solidFill>
                  <a:schemeClr val="bg1"/>
                </a:solidFill>
                <a:latin typeface="+mj-lt"/>
              </a:rPr>
              <a:t>Gấu em thích quá, ôm lấy quả lê, cười khúc khích.</a:t>
            </a:r>
            <a:br>
              <a:rPr lang="vi-VN" sz="2000" dirty="0">
                <a:solidFill>
                  <a:schemeClr val="bg1"/>
                </a:solidFill>
                <a:latin typeface="+mj-lt"/>
              </a:rPr>
            </a:br>
            <a:r>
              <a:rPr lang="vi-VN" sz="2000" dirty="0">
                <a:solidFill>
                  <a:schemeClr val="bg1"/>
                </a:solidFill>
                <a:latin typeface="+mj-lt"/>
              </a:rPr>
              <a:t>Gấu con thấy Gấu em vui cũng vui theo.</a:t>
            </a:r>
            <a:br>
              <a:rPr lang="vi-VN" sz="2000" dirty="0">
                <a:solidFill>
                  <a:schemeClr val="bg1"/>
                </a:solidFill>
                <a:latin typeface="+mj-lt"/>
              </a:rPr>
            </a:br>
            <a:r>
              <a:rPr lang="vi-VN" sz="2000" dirty="0">
                <a:solidFill>
                  <a:schemeClr val="bg1"/>
                </a:solidFill>
                <a:latin typeface="+mj-lt"/>
              </a:rPr>
              <a:t>Thế là hai anh em Gấu con vừa cười vừa lăn khắp nhà</a:t>
            </a:r>
            <a:endParaRPr lang="en-US" sz="20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96091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722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90175" y="1983346"/>
            <a:ext cx="55250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Lần</a:t>
            </a:r>
            <a:r>
              <a:rPr lang="en-US" dirty="0"/>
              <a:t> 2: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kể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 </a:t>
            </a:r>
            <a:r>
              <a:rPr lang="en-US" dirty="0" err="1"/>
              <a:t>powerpoint</a:t>
            </a:r>
            <a:r>
              <a:rPr lang="en-US" dirty="0"/>
              <a:t> </a:t>
            </a:r>
            <a:r>
              <a:rPr lang="en-US" dirty="0" err="1"/>
              <a:t>truyện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50485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7" b="10513"/>
          <a:stretch/>
        </p:blipFill>
        <p:spPr>
          <a:xfrm>
            <a:off x="-1" y="0"/>
            <a:ext cx="12192001" cy="69097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002"/>
          <a:stretch/>
        </p:blipFill>
        <p:spPr>
          <a:xfrm>
            <a:off x="-875912" y="1861240"/>
            <a:ext cx="3326051" cy="49967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4460" y="2620419"/>
            <a:ext cx="4199782" cy="46847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81" b="96548" l="3375" r="98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13" y="4299650"/>
            <a:ext cx="1594338" cy="167405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5846" y="158262"/>
            <a:ext cx="52402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solidFill>
                  <a:schemeClr val="bg1"/>
                </a:solidFill>
                <a:latin typeface="+mj-lt"/>
              </a:rPr>
              <a:t>Bác Voi tới nhà Gấu con chơi và tặng Gấu con một rổ lê thơm. Gấu con mừng lắm và không quên cám ơn bác Voi.</a:t>
            </a:r>
            <a:r>
              <a:rPr lang="en-US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+mj-lt"/>
              </a:rPr>
              <a:t>Cháu</a:t>
            </a:r>
            <a:r>
              <a:rPr lang="en-US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+mj-lt"/>
              </a:rPr>
              <a:t>cảm</a:t>
            </a:r>
            <a:r>
              <a:rPr lang="en-US" sz="2000" dirty="0">
                <a:solidFill>
                  <a:schemeClr val="bg1"/>
                </a:solidFill>
                <a:latin typeface="+mj-lt"/>
              </a:rPr>
              <a:t> on </a:t>
            </a:r>
            <a:r>
              <a:rPr lang="en-US" sz="2000" dirty="0" err="1">
                <a:solidFill>
                  <a:schemeClr val="bg1"/>
                </a:solidFill>
                <a:latin typeface="+mj-lt"/>
              </a:rPr>
              <a:t>bác</a:t>
            </a:r>
            <a:r>
              <a:rPr lang="en-US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+mj-lt"/>
              </a:rPr>
              <a:t>voi</a:t>
            </a:r>
            <a:r>
              <a:rPr lang="en-US" sz="2000" dirty="0">
                <a:solidFill>
                  <a:schemeClr val="bg1"/>
                </a:solidFill>
                <a:latin typeface="+mj-lt"/>
              </a:rPr>
              <a:t> ạ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44460" y="2620419"/>
            <a:ext cx="4199782" cy="159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605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1.85185E-6 L 0.50391 0.00324 " pathEditMode="relative" rAng="0" ptsTypes="AA">
                                      <p:cBhvr>
                                        <p:cTn id="6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95" y="16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2.59259E-6 L 0.51836 0.00047 " pathEditMode="relative" rAng="0" ptsTypes="AA">
                                      <p:cBhvr>
                                        <p:cTn id="8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911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0"/>
            <a:ext cx="12577764" cy="6900863"/>
            <a:chOff x="0" y="0"/>
            <a:chExt cx="12577764" cy="690086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99804">
                          <a14:foregroundMark x1="54118" y1="62924" x2="74118" y2="99478"/>
                          <a14:foregroundMark x1="95294" y1="63969" x2="72353" y2="95039"/>
                          <a14:foregroundMark x1="66863" y1="61619" x2="73529" y2="92167"/>
                          <a14:foregroundMark x1="69804" y1="77807" x2="94706" y2="62663"/>
                          <a14:foregroundMark x1="95294" y1="61880" x2="98039" y2="99478"/>
                          <a14:foregroundMark x1="91961" y1="74674" x2="82549" y2="99217"/>
                          <a14:foregroundMark x1="53529" y1="65274" x2="53725" y2="99217"/>
                          <a14:foregroundMark x1="41765" y1="78851" x2="41765" y2="98956"/>
                          <a14:backgroundMark x1="43529" y1="33943" x2="46667" y2="83812"/>
                          <a14:backgroundMark x1="52353" y1="37598" x2="53137" y2="41775"/>
                          <a14:backgroundMark x1="32745" y1="52219" x2="33725" y2="595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4" r="-3398" b="-352"/>
            <a:stretch/>
          </p:blipFill>
          <p:spPr>
            <a:xfrm>
              <a:off x="0" y="0"/>
              <a:ext cx="12577764" cy="6900863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99804">
                          <a14:foregroundMark x1="54118" y1="62924" x2="74118" y2="99478"/>
                          <a14:foregroundMark x1="95294" y1="63969" x2="72353" y2="95039"/>
                          <a14:foregroundMark x1="66863" y1="61619" x2="73529" y2="92167"/>
                          <a14:foregroundMark x1="69804" y1="77807" x2="94706" y2="62663"/>
                          <a14:foregroundMark x1="95294" y1="61880" x2="98039" y2="99478"/>
                          <a14:foregroundMark x1="91961" y1="74674" x2="82549" y2="99217"/>
                          <a14:foregroundMark x1="53529" y1="65274" x2="53725" y2="99217"/>
                          <a14:foregroundMark x1="41765" y1="78851" x2="41765" y2="98956"/>
                          <a14:backgroundMark x1="43529" y1="33943" x2="46667" y2="83812"/>
                          <a14:backgroundMark x1="52353" y1="37598" x2="53137" y2="41775"/>
                          <a14:backgroundMark x1="32745" y1="52219" x2="33725" y2="595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68" t="64823" r="-3397" b="-351"/>
            <a:stretch/>
          </p:blipFill>
          <p:spPr>
            <a:xfrm>
              <a:off x="4000500" y="4314825"/>
              <a:ext cx="6148389" cy="2443162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00500" y="0"/>
              <a:ext cx="3226705" cy="4314825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9851609" y="1747242"/>
            <a:ext cx="4680781" cy="5225058"/>
            <a:chOff x="9951621" y="1702296"/>
            <a:chExt cx="4680781" cy="522505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951621" y="1702296"/>
              <a:ext cx="4680781" cy="5225058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961" b="89804" l="9645" r="8984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51621" y="2942183"/>
              <a:ext cx="938212" cy="1214437"/>
            </a:xfrm>
            <a:prstGeom prst="rect">
              <a:avLst/>
            </a:prstGeom>
          </p:spPr>
        </p:pic>
      </p:grpSp>
      <p:sp>
        <p:nvSpPr>
          <p:cNvPr id="5" name="Rectangle 4"/>
          <p:cNvSpPr/>
          <p:nvPr/>
        </p:nvSpPr>
        <p:spPr>
          <a:xfrm>
            <a:off x="6634172" y="5947916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dirty="0">
                <a:solidFill>
                  <a:srgbClr val="FF0000"/>
                </a:solidFill>
              </a:rPr>
              <a:t>Gấu con chọn quả lê to nhất mang đến cho ông nội. 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vi-VN" dirty="0">
                <a:solidFill>
                  <a:srgbClr val="FF0000"/>
                </a:solidFill>
              </a:rPr>
              <a:t>Ông nội rất vui, xoa đầu Gấu con và bảo:</a:t>
            </a:r>
            <a:br>
              <a:rPr lang="vi-VN" dirty="0">
                <a:solidFill>
                  <a:srgbClr val="FF0000"/>
                </a:solidFill>
              </a:rPr>
            </a:br>
            <a:r>
              <a:rPr lang="vi-VN" dirty="0">
                <a:solidFill>
                  <a:srgbClr val="FF0000"/>
                </a:solidFill>
              </a:rPr>
              <a:t>- Gấu con thật ngoan, đáng thương nhất nhà!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2516" r="89308">
                        <a14:foregroundMark x1="42138" y1="61429" x2="49057" y2="53571"/>
                        <a14:foregroundMark x1="59748" y1="51429" x2="71698" y2="45714"/>
                        <a14:backgroundMark x1="8176" y1="60714" x2="13836" y2="87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774" y="1099930"/>
            <a:ext cx="3139327" cy="2557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254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85185E-6 L -0.52826 -0.04236 " pathEditMode="relative" rAng="0" ptsTypes="AA">
                                      <p:cBhvr>
                                        <p:cTn id="6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419" y="-2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</TotalTime>
  <Words>450</Words>
  <Application>Microsoft Office PowerPoint</Application>
  <PresentationFormat>Widescreen</PresentationFormat>
  <Paragraphs>24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496NL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28</cp:revision>
  <dcterms:created xsi:type="dcterms:W3CDTF">2021-10-09T14:26:10Z</dcterms:created>
  <dcterms:modified xsi:type="dcterms:W3CDTF">2023-10-23T03:05:37Z</dcterms:modified>
</cp:coreProperties>
</file>