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74" r:id="rId3"/>
    <p:sldId id="275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78" r:id="rId15"/>
    <p:sldId id="292" r:id="rId16"/>
    <p:sldId id="276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ACB96-C541-4EAB-AFB1-DF8749C0400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71092-8D89-4B8B-B945-B63D19FEA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5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E61294-9279-457A-AED3-D73229FE2C1D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732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5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3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7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8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0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9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5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BF44-D957-4925-AA6A-C64D4711684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8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1BF44-D957-4925-AA6A-C64D4711684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7ECF-476B-47BE-98A6-D00BFDFC9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hyperlink" Target="http://images.google.com.vn/imgres?imgurl=http://www.clipartstock.net/wp-content/uploads/2009/04/borders-clip-art1.jpg&amp;imgrefurl=http://www.clipartstock.net/tag/powerpoint-backgrounds/&amp;usg=__b172EOVKXT-YklKIhTI9nKjyFHY=&amp;h=1024&amp;w=1280&amp;sz=190&amp;hl=vi&amp;start=148&amp;tbnid=GzsPghcLjy2NnM:&amp;tbnh=120&amp;tbnw=150&amp;prev=/images?q=powerpoint+background&amp;gbv=2&amp;ndsp=20&amp;hl=vi&amp;sa=N&amp;start=1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m.vn/imgres?imgurl=http://1001christianclipart.com/downloads2/the-cross-and-falling-leaves.jpg&amp;imgrefurl=http://1001christianclipart.com/powerpoint-backgrounds-2/the-cross-and-falling-leaves/&amp;usg=__qtqYuf06C1EjkwLcF7wfgWiGGgM=&amp;h=1200&amp;w=1600&amp;sz=98&amp;hl=vi&amp;start=19&amp;tbnid=0tdrNRS_heoptM:&amp;tbnh=113&amp;tbnw=150&amp;prev=/images?q=powerpoint+background&amp;gbv=2&amp;hl=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.vn/imgres?imgurl=http://www.marvelsphoto.com/wp-content/uploads/2007/08/southparkdoll.jpg&amp;imgrefurl=http://www.marvelsphoto.com/38/&amp;usg=__bfSn_FmZHFFNJ6kH2KZxiVAtRsU=&amp;h=1200&amp;w=1600&amp;sz=43&amp;hl=vi&amp;start=83&amp;tbnid=PJYhLY3WsBkhdM:&amp;tbnh=113&amp;tbnw=150&amp;prev=/images?q=powerpoint+background&amp;gbv=2&amp;ndsp=20&amp;hl=vi&amp;sa=N&amp;start=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74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36950" y="319088"/>
            <a:ext cx="5118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altLang="en-US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  <a:endParaRPr lang="vi-VN" altLang="en-US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0" y="2722563"/>
            <a:ext cx="5734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8338" y="3411538"/>
            <a:ext cx="60880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(24 -36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91000" y="6003926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- 202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4" y="1162050"/>
            <a:ext cx="129698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93640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A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7654" name="Picture 6" descr="IMG_2100"/>
          <p:cNvPicPr>
            <a:picLocks noChangeAspect="1" noChangeArrowheads="1"/>
          </p:cNvPicPr>
          <p:nvPr/>
        </p:nvPicPr>
        <p:blipFill>
          <a:blip r:embed="rId3" cstate="print"/>
          <a:srcRect r="12903" b="6944"/>
          <a:stretch>
            <a:fillRect/>
          </a:stretch>
        </p:blipFill>
        <p:spPr bwMode="auto">
          <a:xfrm>
            <a:off x="2514600" y="304800"/>
            <a:ext cx="6781800" cy="5257800"/>
          </a:xfrm>
          <a:prstGeom prst="rect">
            <a:avLst/>
          </a:prstGeom>
          <a:noFill/>
        </p:spPr>
      </p:pic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4267200" y="5105400"/>
            <a:ext cx="3657600" cy="1752600"/>
          </a:xfrm>
          <a:prstGeom prst="horizontalScroll">
            <a:avLst>
              <a:gd name="adj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/>
              <a:t>Con chó</a:t>
            </a:r>
          </a:p>
        </p:txBody>
      </p:sp>
      <p:pic>
        <p:nvPicPr>
          <p:cNvPr id="27656" name="Picture 8" descr="IMG_2100"/>
          <p:cNvPicPr>
            <a:picLocks noChangeAspect="1" noChangeArrowheads="1"/>
          </p:cNvPicPr>
          <p:nvPr/>
        </p:nvPicPr>
        <p:blipFill>
          <a:blip r:embed="rId4" cstate="print"/>
          <a:srcRect l="59695" r="12903" b="6944"/>
          <a:stretch>
            <a:fillRect/>
          </a:stretch>
        </p:blipFill>
        <p:spPr bwMode="auto">
          <a:xfrm>
            <a:off x="7467600" y="304800"/>
            <a:ext cx="1828800" cy="5257800"/>
          </a:xfrm>
          <a:prstGeom prst="rect">
            <a:avLst/>
          </a:prstGeom>
          <a:noFill/>
        </p:spPr>
      </p:pic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7696200" y="2667000"/>
            <a:ext cx="3276600" cy="838200"/>
          </a:xfrm>
          <a:prstGeom prst="cloudCallout">
            <a:avLst>
              <a:gd name="adj1" fmla="val -4167"/>
              <a:gd name="adj2" fmla="val -42801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/>
              <a:t>Đầu con chó</a:t>
            </a:r>
          </a:p>
        </p:txBody>
      </p:sp>
      <p:pic>
        <p:nvPicPr>
          <p:cNvPr id="27658" name="Picture 10" descr="IMG_2100"/>
          <p:cNvPicPr>
            <a:picLocks noChangeAspect="1" noChangeArrowheads="1"/>
          </p:cNvPicPr>
          <p:nvPr/>
        </p:nvPicPr>
        <p:blipFill>
          <a:blip r:embed="rId5" cstate="print"/>
          <a:srcRect l="18594" r="41283" b="6944"/>
          <a:stretch>
            <a:fillRect/>
          </a:stretch>
        </p:blipFill>
        <p:spPr bwMode="auto">
          <a:xfrm>
            <a:off x="4038600" y="304800"/>
            <a:ext cx="3429000" cy="5257800"/>
          </a:xfrm>
          <a:prstGeom prst="rect">
            <a:avLst/>
          </a:prstGeom>
          <a:noFill/>
        </p:spPr>
      </p:pic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1828800" y="2667000"/>
            <a:ext cx="3657600" cy="914400"/>
          </a:xfrm>
          <a:prstGeom prst="cloudCallout">
            <a:avLst>
              <a:gd name="adj1" fmla="val 21616"/>
              <a:gd name="adj2" fmla="val -32116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/>
              <a:t>Mình con chó</a:t>
            </a:r>
          </a:p>
        </p:txBody>
      </p:sp>
      <p:pic>
        <p:nvPicPr>
          <p:cNvPr id="27660" name="Picture 12" descr="IMG_2100"/>
          <p:cNvPicPr>
            <a:picLocks noChangeAspect="1" noChangeArrowheads="1"/>
          </p:cNvPicPr>
          <p:nvPr/>
        </p:nvPicPr>
        <p:blipFill>
          <a:blip r:embed="rId3" cstate="print"/>
          <a:srcRect r="81406" b="6944"/>
          <a:stretch>
            <a:fillRect/>
          </a:stretch>
        </p:blipFill>
        <p:spPr bwMode="auto">
          <a:xfrm>
            <a:off x="2514600" y="304800"/>
            <a:ext cx="1447800" cy="5257800"/>
          </a:xfrm>
          <a:prstGeom prst="rect">
            <a:avLst/>
          </a:prstGeom>
          <a:noFill/>
        </p:spPr>
      </p:pic>
      <p:sp>
        <p:nvSpPr>
          <p:cNvPr id="27661" name="AutoShape 13"/>
          <p:cNvSpPr>
            <a:spLocks noChangeArrowheads="1"/>
          </p:cNvSpPr>
          <p:nvPr/>
        </p:nvSpPr>
        <p:spPr bwMode="auto">
          <a:xfrm rot="1890903">
            <a:off x="2774950" y="3117850"/>
            <a:ext cx="3887788" cy="1481138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Đuôi con chó</a:t>
            </a:r>
          </a:p>
        </p:txBody>
      </p:sp>
    </p:spTree>
    <p:extLst>
      <p:ext uri="{BB962C8B-B14F-4D97-AF65-F5344CB8AC3E}">
        <p14:creationId xmlns:p14="http://schemas.microsoft.com/office/powerpoint/2010/main" val="235432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5" grpId="1" animBg="1"/>
      <p:bldP spid="27657" grpId="0" animBg="1"/>
      <p:bldP spid="27657" grpId="1" animBg="1"/>
      <p:bldP spid="27659" grpId="0" animBg="1"/>
      <p:bldP spid="27659" grpId="1" animBg="1"/>
      <p:bldP spid="27661" grpId="0" animBg="1"/>
      <p:bldP spid="2766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A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8677" name="Picture 5" descr="IMG_2100"/>
          <p:cNvPicPr>
            <a:picLocks noChangeAspect="1" noChangeArrowheads="1"/>
          </p:cNvPicPr>
          <p:nvPr/>
        </p:nvPicPr>
        <p:blipFill>
          <a:blip r:embed="rId3"/>
          <a:srcRect l="59695" r="12903" b="54146"/>
          <a:stretch>
            <a:fillRect/>
          </a:stretch>
        </p:blipFill>
        <p:spPr bwMode="auto">
          <a:xfrm>
            <a:off x="2514600" y="381000"/>
            <a:ext cx="6705600" cy="5410200"/>
          </a:xfrm>
          <a:prstGeom prst="rect">
            <a:avLst/>
          </a:prstGeom>
          <a:noFill/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3048000" y="5791200"/>
            <a:ext cx="6096000" cy="6096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Đầu con chó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4343400" y="5638800"/>
            <a:ext cx="3429000" cy="762000"/>
          </a:xfrm>
          <a:prstGeom prst="wedgeEllipseCallout">
            <a:avLst>
              <a:gd name="adj1" fmla="val 1296"/>
              <a:gd name="adj2" fmla="val -3854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/>
              <a:t>Tai con chó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4343400" y="5715000"/>
            <a:ext cx="3429000" cy="685800"/>
          </a:xfrm>
          <a:prstGeom prst="cloudCallout">
            <a:avLst>
              <a:gd name="adj1" fmla="val 14907"/>
              <a:gd name="adj2" fmla="val -516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/>
              <a:t>Mắt con chó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 rot="-2652477">
            <a:off x="2506663" y="3684589"/>
            <a:ext cx="1676400" cy="369887"/>
          </a:xfrm>
          <a:prstGeom prst="rightArrow">
            <a:avLst>
              <a:gd name="adj1" fmla="val 50000"/>
              <a:gd name="adj2" fmla="val 11330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 rot="12912326">
            <a:off x="7620001" y="3124200"/>
            <a:ext cx="1800225" cy="361950"/>
          </a:xfrm>
          <a:prstGeom prst="rightArrow">
            <a:avLst>
              <a:gd name="adj1" fmla="val 50000"/>
              <a:gd name="adj2" fmla="val 12434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 rot="-582539">
            <a:off x="4860925" y="4252914"/>
            <a:ext cx="2133600" cy="395287"/>
          </a:xfrm>
          <a:prstGeom prst="rightArrow">
            <a:avLst>
              <a:gd name="adj1" fmla="val 50000"/>
              <a:gd name="adj2" fmla="val 13494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4800600" y="5791200"/>
            <a:ext cx="2590800" cy="609600"/>
          </a:xfrm>
          <a:prstGeom prst="wedgeRectCallout">
            <a:avLst>
              <a:gd name="adj1" fmla="val -17588"/>
              <a:gd name="adj2" fmla="val -35157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/>
              <a:t>M </a:t>
            </a:r>
            <a:r>
              <a:rPr lang="en-US" sz="3600"/>
              <a:t>ũi con chó</a:t>
            </a: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 rot="12587614">
            <a:off x="7359650" y="4946651"/>
            <a:ext cx="2038350" cy="409575"/>
          </a:xfrm>
          <a:prstGeom prst="rightArrow">
            <a:avLst>
              <a:gd name="adj1" fmla="val 50000"/>
              <a:gd name="adj2" fmla="val 12441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4267200" y="5715000"/>
            <a:ext cx="3276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/>
              <a:t> </a:t>
            </a:r>
            <a:r>
              <a:rPr lang="en-US" sz="3200"/>
              <a:t>miệng con chó</a:t>
            </a:r>
          </a:p>
        </p:txBody>
      </p:sp>
    </p:spTree>
    <p:extLst>
      <p:ext uri="{BB962C8B-B14F-4D97-AF65-F5344CB8AC3E}">
        <p14:creationId xmlns:p14="http://schemas.microsoft.com/office/powerpoint/2010/main" val="46957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7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8" grpId="1" animBg="1"/>
      <p:bldP spid="28679" grpId="0" animBg="1"/>
      <p:bldP spid="28679" grpId="1" animBg="1"/>
      <p:bldP spid="28680" grpId="0" animBg="1"/>
      <p:bldP spid="28680" grpId="1" animBg="1"/>
      <p:bldP spid="28681" grpId="0" animBg="1"/>
      <p:bldP spid="28681" grpId="1" animBg="1"/>
      <p:bldP spid="28682" grpId="0" animBg="1"/>
      <p:bldP spid="28682" grpId="1" animBg="1"/>
      <p:bldP spid="28683" grpId="0" animBg="1"/>
      <p:bldP spid="28683" grpId="1" animBg="1"/>
      <p:bldP spid="28684" grpId="0" animBg="1"/>
      <p:bldP spid="28684" grpId="1" animBg="1"/>
      <p:bldP spid="28685" grpId="0" animBg="1"/>
      <p:bldP spid="286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A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9706" name="Picture 10" descr="IMG_2100"/>
          <p:cNvPicPr>
            <a:picLocks noChangeAspect="1" noChangeArrowheads="1"/>
          </p:cNvPicPr>
          <p:nvPr/>
        </p:nvPicPr>
        <p:blipFill>
          <a:blip r:embed="rId3"/>
          <a:srcRect l="18594" r="37027" b="6944"/>
          <a:stretch>
            <a:fillRect/>
          </a:stretch>
        </p:blipFill>
        <p:spPr bwMode="auto">
          <a:xfrm>
            <a:off x="3657600" y="381000"/>
            <a:ext cx="4876800" cy="4800600"/>
          </a:xfrm>
          <a:prstGeom prst="rect">
            <a:avLst/>
          </a:prstGeom>
          <a:noFill/>
        </p:spPr>
      </p:pic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3733800" y="5029200"/>
            <a:ext cx="4114800" cy="1447800"/>
          </a:xfrm>
          <a:prstGeom prst="cloudCallout">
            <a:avLst>
              <a:gd name="adj1" fmla="val 24690"/>
              <a:gd name="adj2" fmla="val -3706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/>
              <a:t>Mình con chó</a:t>
            </a:r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4114800" y="5334000"/>
            <a:ext cx="3886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Ch</a:t>
            </a:r>
            <a:r>
              <a:rPr lang="en-US" sz="3600"/>
              <a:t>ân con chó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 rot="-2064760">
            <a:off x="3065464" y="4221163"/>
            <a:ext cx="1404937" cy="360362"/>
          </a:xfrm>
          <a:prstGeom prst="rightArrow">
            <a:avLst>
              <a:gd name="adj1" fmla="val 50000"/>
              <a:gd name="adj2" fmla="val 974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7" grpId="1" animBg="1"/>
      <p:bldP spid="29708" grpId="0" animBg="1"/>
      <p:bldP spid="29708" grpId="1" animBg="1"/>
      <p:bldP spid="29709" grpId="0" animBg="1"/>
      <p:bldP spid="2970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orders-clip-art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9144000" cy="6748463"/>
          </a:xfrm>
          <a:prstGeom prst="rect">
            <a:avLst/>
          </a:prstGeom>
          <a:noFill/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6858000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xem mở rộng các con vật trong gia đình</a:t>
            </a:r>
            <a:endParaRPr lang="en-US" sz="3600" kern="10">
              <a:ln w="12700">
                <a:solidFill>
                  <a:srgbClr val="CC00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200400" y="1752600"/>
            <a:ext cx="55626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74" name="Picture 10" descr="cat49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752600"/>
            <a:ext cx="5486400" cy="4114800"/>
          </a:xfrm>
          <a:prstGeom prst="rect">
            <a:avLst/>
          </a:prstGeom>
          <a:noFill/>
        </p:spPr>
      </p:pic>
      <p:pic>
        <p:nvPicPr>
          <p:cNvPr id="11275" name="Picture 11" descr="dog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905000"/>
            <a:ext cx="55626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duck[1]"/>
          <p:cNvPicPr>
            <a:picLocks noChangeAspect="1" noChangeArrowheads="1"/>
          </p:cNvPicPr>
          <p:nvPr/>
        </p:nvPicPr>
        <p:blipFill>
          <a:blip r:embed="rId6"/>
          <a:srcRect l="5833" t="6667" r="17500" b="15555"/>
          <a:stretch>
            <a:fillRect/>
          </a:stretch>
        </p:blipFill>
        <p:spPr bwMode="auto">
          <a:xfrm>
            <a:off x="3200400" y="1828800"/>
            <a:ext cx="556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1524000" y="1447800"/>
            <a:ext cx="2819400" cy="762000"/>
          </a:xfrm>
          <a:prstGeom prst="cloudCallout">
            <a:avLst>
              <a:gd name="adj1" fmla="val 45667"/>
              <a:gd name="adj2" fmla="val 12458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>
                <a:solidFill>
                  <a:srgbClr val="FF3300"/>
                </a:solidFill>
              </a:rPr>
              <a:t>Con mèo</a:t>
            </a: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7772400" y="1295400"/>
            <a:ext cx="2895600" cy="609600"/>
          </a:xfrm>
          <a:prstGeom prst="wedgeEllipseCallout">
            <a:avLst>
              <a:gd name="adj1" fmla="val -51917"/>
              <a:gd name="adj2" fmla="val 14010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latin typeface="Comic Sans MS" pitchFamily="66" charset="0"/>
              </a:rPr>
              <a:t>   </a:t>
            </a:r>
            <a:r>
              <a:rPr lang="en-US" sz="3600">
                <a:solidFill>
                  <a:srgbClr val="0000FF"/>
                </a:solidFill>
              </a:rPr>
              <a:t>con chó</a:t>
            </a: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 rot="989067">
            <a:off x="7161213" y="4581525"/>
            <a:ext cx="3276600" cy="12192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800080"/>
                </a:solidFill>
              </a:rPr>
              <a:t>Con vịt</a:t>
            </a: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4343400" y="6019800"/>
            <a:ext cx="2362200" cy="533400"/>
          </a:xfrm>
          <a:prstGeom prst="wedgeRoundRectCallout">
            <a:avLst>
              <a:gd name="adj1" fmla="val -37634"/>
              <a:gd name="adj2" fmla="val 452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/>
              <a:t>Con </a:t>
            </a:r>
            <a:r>
              <a:rPr lang="en-US" sz="3200" dirty="0" err="1"/>
              <a:t>Lợn</a:t>
            </a:r>
            <a:endParaRPr lang="en-US" sz="3200" dirty="0"/>
          </a:p>
        </p:txBody>
      </p:sp>
      <p:pic>
        <p:nvPicPr>
          <p:cNvPr id="11286" name="Picture 22" descr="F9"/>
          <p:cNvPicPr>
            <a:picLocks noChangeAspect="1" noChangeArrowheads="1"/>
          </p:cNvPicPr>
          <p:nvPr/>
        </p:nvPicPr>
        <p:blipFill>
          <a:blip r:embed="rId7"/>
          <a:srcRect l="23334" t="17778" r="26666" b="6667"/>
          <a:stretch>
            <a:fillRect/>
          </a:stretch>
        </p:blipFill>
        <p:spPr bwMode="auto">
          <a:xfrm>
            <a:off x="3200400" y="1905000"/>
            <a:ext cx="5562600" cy="4038600"/>
          </a:xfrm>
          <a:prstGeom prst="rect">
            <a:avLst/>
          </a:prstGeom>
          <a:noFill/>
        </p:spPr>
      </p:pic>
      <p:pic>
        <p:nvPicPr>
          <p:cNvPr id="11287" name="Picture 23" descr="heo"/>
          <p:cNvPicPr>
            <a:picLocks noChangeAspect="1" noChangeArrowheads="1"/>
          </p:cNvPicPr>
          <p:nvPr/>
        </p:nvPicPr>
        <p:blipFill>
          <a:blip r:embed="rId8"/>
          <a:srcRect l="14999" t="20047" r="10834" b="6450"/>
          <a:stretch>
            <a:fillRect/>
          </a:stretch>
        </p:blipFill>
        <p:spPr bwMode="auto">
          <a:xfrm>
            <a:off x="3200400" y="1828800"/>
            <a:ext cx="5562600" cy="4114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2514600" y="4876800"/>
            <a:ext cx="3352800" cy="13716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Con gà</a:t>
            </a:r>
          </a:p>
        </p:txBody>
      </p:sp>
    </p:spTree>
    <p:extLst>
      <p:ext uri="{BB962C8B-B14F-4D97-AF65-F5344CB8AC3E}">
        <p14:creationId xmlns:p14="http://schemas.microsoft.com/office/powerpoint/2010/main" val="85925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80" grpId="0" animBg="1"/>
      <p:bldP spid="11280" grpId="1" animBg="1"/>
      <p:bldP spid="11281" grpId="0" animBg="1"/>
      <p:bldP spid="11281" grpId="1" animBg="1"/>
      <p:bldP spid="11283" grpId="0" animBg="1"/>
      <p:bldP spid="11283" grpId="1" animBg="1"/>
      <p:bldP spid="112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166225" cy="810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3505200" y="1981200"/>
            <a:ext cx="571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3505200" y="2689225"/>
            <a:ext cx="5715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quí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395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the-cross-and-falling-leav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3886200" y="1600200"/>
            <a:ext cx="4191000" cy="1981200"/>
          </a:xfrm>
          <a:prstGeom prst="cloudCallout">
            <a:avLst>
              <a:gd name="adj1" fmla="val 17653"/>
              <a:gd name="adj2" fmla="val 102884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5400" dirty="0" err="1"/>
              <a:t>Trò</a:t>
            </a:r>
            <a:r>
              <a:rPr lang="en-US" sz="5400" dirty="0"/>
              <a:t> </a:t>
            </a:r>
            <a:r>
              <a:rPr lang="en-US" sz="5400" dirty="0" err="1"/>
              <a:t>chơi</a:t>
            </a:r>
            <a:endParaRPr lang="en-US" sz="5400" dirty="0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5638800" y="4572000"/>
            <a:ext cx="4572000" cy="10668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latin typeface="Comic Sans MS" pitchFamily="66" charset="0"/>
              </a:rPr>
              <a:t> </a:t>
            </a:r>
            <a:r>
              <a:rPr lang="en-US" sz="2400">
                <a:solidFill>
                  <a:schemeClr val="bg2"/>
                </a:solidFill>
              </a:rPr>
              <a:t>b</a:t>
            </a:r>
            <a:r>
              <a:rPr lang="en-US" sz="2000">
                <a:solidFill>
                  <a:schemeClr val="bg2"/>
                </a:solidFill>
              </a:rPr>
              <a:t>ắt chước tiếng kêu: “con m</a:t>
            </a:r>
            <a:r>
              <a:rPr lang="en-US">
                <a:solidFill>
                  <a:schemeClr val="bg2"/>
                </a:solidFill>
              </a:rPr>
              <a:t>èo”- “con chó”</a:t>
            </a:r>
            <a:r>
              <a:rPr lang="en-US" sz="3200">
                <a:latin typeface="Comic Sans MS" pitchFamily="66" charset="0"/>
              </a:rPr>
              <a:t> </a:t>
            </a:r>
          </a:p>
        </p:txBody>
      </p:sp>
      <p:pic>
        <p:nvPicPr>
          <p:cNvPr id="21516" name="Picture 12" descr="kids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419600"/>
            <a:ext cx="3505200" cy="2090738"/>
          </a:xfrm>
          <a:prstGeom prst="rect">
            <a:avLst/>
          </a:prstGeom>
          <a:noFill/>
        </p:spPr>
      </p:pic>
      <p:pic>
        <p:nvPicPr>
          <p:cNvPr id="21517" name="Picture 13" descr="ani-17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4400" y="457200"/>
            <a:ext cx="1809750" cy="1828800"/>
          </a:xfrm>
          <a:prstGeom prst="rect">
            <a:avLst/>
          </a:prstGeom>
          <a:noFill/>
        </p:spPr>
      </p:pic>
      <p:pic>
        <p:nvPicPr>
          <p:cNvPr id="21518" name="Picture 14" descr="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304800"/>
            <a:ext cx="71755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27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  <p:bldP spid="215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976" y="0"/>
            <a:ext cx="9124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567434" y="1600200"/>
            <a:ext cx="72977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65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65400" y="3485634"/>
            <a:ext cx="7349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XIN CHÀO</a:t>
            </a:r>
          </a:p>
          <a:p>
            <a:pPr algn="ctr"/>
            <a:r>
              <a:rPr lang="en-GB" sz="6000" b="1" dirty="0">
                <a:solidFill>
                  <a:srgbClr val="FF0000"/>
                </a:solidFill>
                <a:latin typeface="#9Slide03 Ample" panose="02000000000000000000" pitchFamily="2" charset="0"/>
              </a:rPr>
              <a:t> HẸN GẶP LẠI </a:t>
            </a:r>
            <a:endParaRPr lang="en-US" sz="6000" b="1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13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9"/>
    </mc:Choice>
    <mc:Fallback xmlns="">
      <p:transition spd="slow" advTm="20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2.96296E-6 L 1.04167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2.96296E-6 L 1.04167E-6 -0.07223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5" grpId="1"/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0"/>
            <a:ext cx="9124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3362325" y="1600200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Ổn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chức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2176530" y="2491459"/>
            <a:ext cx="90023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39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0"/>
            <a:ext cx="9124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2567434" y="1600200"/>
            <a:ext cx="72977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81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5613" name="Picture 13" descr="IMG_2122"/>
          <p:cNvPicPr>
            <a:picLocks noChangeAspect="1" noChangeArrowheads="1"/>
          </p:cNvPicPr>
          <p:nvPr/>
        </p:nvPicPr>
        <p:blipFill>
          <a:blip r:embed="rId4"/>
          <a:srcRect l="25661" t="25323" r="34804" b="43085"/>
          <a:stretch>
            <a:fillRect/>
          </a:stretch>
        </p:blipFill>
        <p:spPr bwMode="auto">
          <a:xfrm>
            <a:off x="3657600" y="457200"/>
            <a:ext cx="6096000" cy="4800600"/>
          </a:xfrm>
          <a:prstGeom prst="rect">
            <a:avLst/>
          </a:prstGeom>
          <a:noFill/>
        </p:spPr>
      </p:pic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3581400" y="5715000"/>
            <a:ext cx="5029200" cy="990600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Con mèo</a:t>
            </a: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9144000" y="381000"/>
            <a:ext cx="2057400" cy="1143000"/>
          </a:xfrm>
          <a:prstGeom prst="cloudCallout">
            <a:avLst>
              <a:gd name="adj1" fmla="val 50227"/>
              <a:gd name="adj2" fmla="val -12897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dirty="0" err="1"/>
              <a:t>Đầu</a:t>
            </a:r>
            <a:r>
              <a:rPr lang="en-US" sz="2400" dirty="0"/>
              <a:t> con </a:t>
            </a:r>
            <a:r>
              <a:rPr lang="en-US" sz="2400" dirty="0" err="1"/>
              <a:t>mèo</a:t>
            </a:r>
            <a:endParaRPr lang="en-US" sz="2400" dirty="0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7162800" y="5181600"/>
            <a:ext cx="3505200" cy="609600"/>
          </a:xfrm>
          <a:prstGeom prst="wedgeEllipseCallout">
            <a:avLst>
              <a:gd name="adj1" fmla="val -70926"/>
              <a:gd name="adj2" fmla="val -32604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/>
              <a:t>mình con mèo</a:t>
            </a: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>
            <a:off x="4267200" y="5943600"/>
            <a:ext cx="3505200" cy="609600"/>
          </a:xfrm>
          <a:prstGeom prst="wedgeRoundRectCallout">
            <a:avLst>
              <a:gd name="adj1" fmla="val -49866"/>
              <a:gd name="adj2" fmla="val -2205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/>
              <a:t>đ</a:t>
            </a:r>
            <a:r>
              <a:rPr lang="en-US" sz="3600"/>
              <a:t>uôi con mèo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5791200" y="-228600"/>
            <a:ext cx="4343400" cy="914400"/>
          </a:xfrm>
          <a:prstGeom prst="horizontalScroll">
            <a:avLst>
              <a:gd name="adj" fmla="val 23889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>
                <a:solidFill>
                  <a:schemeClr val="tx2"/>
                </a:solidFill>
              </a:rPr>
              <a:t>Tìm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hiểu</a:t>
            </a:r>
            <a:r>
              <a:rPr lang="en-US" sz="3600" dirty="0">
                <a:solidFill>
                  <a:schemeClr val="tx2"/>
                </a:solidFill>
              </a:rPr>
              <a:t> con </a:t>
            </a:r>
            <a:r>
              <a:rPr lang="en-US" sz="3600" dirty="0" err="1">
                <a:solidFill>
                  <a:schemeClr val="tx2"/>
                </a:solidFill>
              </a:rPr>
              <a:t>mèo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2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1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  <p:bldP spid="25614" grpId="1" animBg="1"/>
      <p:bldP spid="25619" grpId="0" animBg="1"/>
      <p:bldP spid="25619" grpId="1" animBg="1"/>
      <p:bldP spid="25621" grpId="0" animBg="1"/>
      <p:bldP spid="25621" grpId="1" animBg="1"/>
      <p:bldP spid="25623" grpId="0" animBg="1"/>
      <p:bldP spid="25623" grpId="1" animBg="1"/>
      <p:bldP spid="25626" grpId="0" animBg="1"/>
      <p:bldP spid="256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-228600"/>
            <a:ext cx="9144000" cy="6858000"/>
          </a:xfrm>
          <a:prstGeom prst="rect">
            <a:avLst/>
          </a:prstGeom>
          <a:noFill/>
        </p:spPr>
      </p:pic>
      <p:pic>
        <p:nvPicPr>
          <p:cNvPr id="26629" name="Picture 5" descr="IMG_2119"/>
          <p:cNvPicPr>
            <a:picLocks noChangeAspect="1" noChangeArrowheads="1"/>
          </p:cNvPicPr>
          <p:nvPr/>
        </p:nvPicPr>
        <p:blipFill>
          <a:blip r:embed="rId4"/>
          <a:srcRect l="25444" t="29158" r="50047" b="38683"/>
          <a:stretch>
            <a:fillRect/>
          </a:stretch>
        </p:blipFill>
        <p:spPr bwMode="auto">
          <a:xfrm>
            <a:off x="3276600" y="381000"/>
            <a:ext cx="5791200" cy="4876800"/>
          </a:xfrm>
          <a:prstGeom prst="rect">
            <a:avLst/>
          </a:prstGeom>
          <a:noFill/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 rot="-2314517">
            <a:off x="2867591" y="1790513"/>
            <a:ext cx="1676400" cy="252412"/>
          </a:xfrm>
          <a:prstGeom prst="rightArrow">
            <a:avLst>
              <a:gd name="adj1" fmla="val 50000"/>
              <a:gd name="adj2" fmla="val 166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4343400" y="5029200"/>
            <a:ext cx="3886200" cy="1524000"/>
          </a:xfrm>
          <a:prstGeom prst="horizontalScroll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dirty="0" err="1"/>
              <a:t>Phần</a:t>
            </a:r>
            <a:r>
              <a:rPr lang="en-US" sz="4000" dirty="0"/>
              <a:t> </a:t>
            </a:r>
            <a:r>
              <a:rPr lang="en-US" sz="4000" dirty="0" err="1"/>
              <a:t>đầu</a:t>
            </a:r>
            <a:r>
              <a:rPr lang="en-US" sz="4000" dirty="0"/>
              <a:t> </a:t>
            </a:r>
            <a:r>
              <a:rPr lang="en-US" sz="4000" dirty="0" err="1"/>
              <a:t>mèo</a:t>
            </a:r>
            <a:endParaRPr lang="en-US" sz="4000" dirty="0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981200" y="2209800"/>
            <a:ext cx="15240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>
                <a:solidFill>
                  <a:srgbClr val="800080"/>
                </a:solidFill>
              </a:rPr>
              <a:t>T</a:t>
            </a:r>
            <a:r>
              <a:rPr lang="en-US" sz="3600" dirty="0">
                <a:solidFill>
                  <a:srgbClr val="800080"/>
                </a:solidFill>
              </a:rPr>
              <a:t>ai</a:t>
            </a:r>
            <a:endParaRPr lang="en-US" sz="3600" dirty="0">
              <a:solidFill>
                <a:srgbClr val="800080"/>
              </a:solidFill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-2042292">
            <a:off x="3690938" y="3452734"/>
            <a:ext cx="1828800" cy="247650"/>
          </a:xfrm>
          <a:prstGeom prst="rightArrow">
            <a:avLst>
              <a:gd name="adj1" fmla="val 50000"/>
              <a:gd name="adj2" fmla="val 18461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2286000" y="3657600"/>
            <a:ext cx="1524000" cy="609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/>
              <a:t>Mắt</a:t>
            </a:r>
            <a:endParaRPr lang="en-US" sz="3600" dirty="0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6781800" y="3352800"/>
            <a:ext cx="2209800" cy="304800"/>
          </a:xfrm>
          <a:prstGeom prst="leftArrow">
            <a:avLst>
              <a:gd name="adj1" fmla="val 50000"/>
              <a:gd name="adj2" fmla="val 18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8991600" y="3200400"/>
            <a:ext cx="15240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/>
              <a:t>Mũi</a:t>
            </a:r>
            <a:endParaRPr lang="en-US" sz="3600" dirty="0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 rot="1284719">
            <a:off x="6598257" y="4487085"/>
            <a:ext cx="2514600" cy="304800"/>
          </a:xfrm>
          <a:prstGeom prst="leftArrow">
            <a:avLst>
              <a:gd name="adj1" fmla="val 50000"/>
              <a:gd name="adj2" fmla="val 20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9067800" y="4800600"/>
            <a:ext cx="1371600" cy="685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err="1"/>
              <a:t>M</a:t>
            </a:r>
            <a:r>
              <a:rPr lang="en-US" sz="3200" dirty="0" err="1"/>
              <a:t>iệng</a:t>
            </a:r>
            <a:endParaRPr lang="en-US" sz="3200" dirty="0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 rot="-3048938">
            <a:off x="4281468" y="4324426"/>
            <a:ext cx="1495466" cy="353931"/>
          </a:xfrm>
          <a:prstGeom prst="rightArrow">
            <a:avLst>
              <a:gd name="adj1" fmla="val 50000"/>
              <a:gd name="adj2" fmla="val 10815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2590800" y="4724400"/>
            <a:ext cx="1905000" cy="762000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/>
              <a:t>R</a:t>
            </a:r>
            <a:r>
              <a:rPr lang="en-US" sz="3600" dirty="0" err="1"/>
              <a:t>âu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94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5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9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0" grpId="1" animBg="1"/>
      <p:bldP spid="26631" grpId="0" animBg="1"/>
      <p:bldP spid="26631" grpId="1" animBg="1"/>
      <p:bldP spid="26632" grpId="0" animBg="1"/>
      <p:bldP spid="26632" grpId="1" animBg="1"/>
      <p:bldP spid="26633" grpId="0" animBg="1"/>
      <p:bldP spid="26633" grpId="1" animBg="1"/>
      <p:bldP spid="26634" grpId="0" animBg="1"/>
      <p:bldP spid="26634" grpId="1" animBg="1"/>
      <p:bldP spid="26635" grpId="0" animBg="1"/>
      <p:bldP spid="26635" grpId="1" animBg="1"/>
      <p:bldP spid="26636" grpId="0" animBg="1"/>
      <p:bldP spid="26636" grpId="1" animBg="1"/>
      <p:bldP spid="26637" grpId="0" animBg="1"/>
      <p:bldP spid="26637" grpId="1" animBg="1"/>
      <p:bldP spid="26638" grpId="0" animBg="1"/>
      <p:bldP spid="26638" grpId="1" animBg="1"/>
      <p:bldP spid="26639" grpId="0" animBg="1"/>
      <p:bldP spid="26639" grpId="1" animBg="1"/>
      <p:bldP spid="26640" grpId="0" animBg="1"/>
      <p:bldP spid="266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0726" name="Picture 6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0733" name="Picture 13" descr="IMG_2122"/>
          <p:cNvPicPr>
            <a:picLocks noChangeAspect="1" noChangeArrowheads="1"/>
          </p:cNvPicPr>
          <p:nvPr/>
        </p:nvPicPr>
        <p:blipFill>
          <a:blip r:embed="rId4"/>
          <a:srcRect l="39163" t="27612" r="41811" b="44458"/>
          <a:stretch>
            <a:fillRect/>
          </a:stretch>
        </p:blipFill>
        <p:spPr bwMode="auto">
          <a:xfrm>
            <a:off x="2895600" y="762000"/>
            <a:ext cx="6324600" cy="4648200"/>
          </a:xfrm>
          <a:prstGeom prst="rect">
            <a:avLst/>
          </a:prstGeom>
          <a:noFill/>
        </p:spPr>
      </p:pic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2590800" y="5638800"/>
            <a:ext cx="7239000" cy="1219200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err="1"/>
              <a:t>Phần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/>
              <a:t>con </a:t>
            </a:r>
            <a:r>
              <a:rPr lang="en-US" sz="3200" dirty="0" err="1"/>
              <a:t>mèo</a:t>
            </a:r>
            <a:endParaRPr lang="en-US" sz="3200" dirty="0"/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5410200" y="5029200"/>
            <a:ext cx="3200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err="1"/>
              <a:t>Chân</a:t>
            </a:r>
            <a:r>
              <a:rPr lang="en-US" sz="3200" dirty="0"/>
              <a:t> con </a:t>
            </a:r>
            <a:r>
              <a:rPr lang="en-US" sz="3200" dirty="0" err="1"/>
              <a:t>mèo</a:t>
            </a:r>
            <a:endParaRPr lang="en-US" sz="3200" dirty="0"/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 rot="12653527">
            <a:off x="4107311" y="5001681"/>
            <a:ext cx="1439176" cy="225175"/>
          </a:xfrm>
          <a:prstGeom prst="rightArrow">
            <a:avLst>
              <a:gd name="adj1" fmla="val 50000"/>
              <a:gd name="adj2" fmla="val 1228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-2314517">
            <a:off x="5691772" y="891107"/>
            <a:ext cx="999232" cy="275184"/>
          </a:xfrm>
          <a:prstGeom prst="rightArrow">
            <a:avLst>
              <a:gd name="adj1" fmla="val 50000"/>
              <a:gd name="adj2" fmla="val 166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loud 8"/>
          <p:cNvSpPr/>
          <p:nvPr/>
        </p:nvSpPr>
        <p:spPr bwMode="auto">
          <a:xfrm>
            <a:off x="4953000" y="0"/>
            <a:ext cx="4191000" cy="7620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latin typeface="Times New Roman" pitchFamily="18" charset="0"/>
              </a:rPr>
              <a:t>Lưng</a:t>
            </a:r>
            <a:r>
              <a:rPr lang="en-US" sz="2800" b="1" dirty="0">
                <a:latin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</a:rPr>
              <a:t>mèo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-2314517">
            <a:off x="6739384" y="4777308"/>
            <a:ext cx="999232" cy="275184"/>
          </a:xfrm>
          <a:prstGeom prst="rightArrow">
            <a:avLst>
              <a:gd name="adj1" fmla="val 50000"/>
              <a:gd name="adj2" fmla="val 166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172200" y="2971800"/>
            <a:ext cx="2971800" cy="304800"/>
          </a:xfrm>
          <a:prstGeom prst="leftArrow">
            <a:avLst>
              <a:gd name="adj1" fmla="val 50000"/>
              <a:gd name="adj2" fmla="val 18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 animBg="1"/>
      <p:bldP spid="30734" grpId="1" animBg="1"/>
      <p:bldP spid="30736" grpId="0" animBg="1"/>
      <p:bldP spid="30736" grpId="1" animBg="1"/>
      <p:bldP spid="30737" grpId="0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0" descr="IMG_21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19400" y="0"/>
            <a:ext cx="8153400" cy="6858000"/>
          </a:xfrm>
          <a:prstGeom prst="rect">
            <a:avLst/>
          </a:prstGeom>
          <a:noFill/>
        </p:spPr>
      </p:pic>
      <p:pic>
        <p:nvPicPr>
          <p:cNvPr id="5" name="Picture 22" descr="IMG_2122"/>
          <p:cNvPicPr>
            <a:picLocks noChangeAspect="1" noChangeArrowheads="1"/>
          </p:cNvPicPr>
          <p:nvPr/>
        </p:nvPicPr>
        <p:blipFill>
          <a:blip r:embed="rId3"/>
          <a:srcRect l="25661" t="25323" r="61490" b="43085"/>
          <a:stretch>
            <a:fillRect/>
          </a:stretch>
        </p:blipFill>
        <p:spPr bwMode="auto">
          <a:xfrm>
            <a:off x="3962400" y="1295400"/>
            <a:ext cx="2057400" cy="3200400"/>
          </a:xfrm>
          <a:prstGeom prst="rect">
            <a:avLst/>
          </a:prstGeom>
          <a:noFill/>
        </p:spPr>
      </p:pic>
      <p:pic>
        <p:nvPicPr>
          <p:cNvPr id="6" name="Picture 18" descr="IMG_2122"/>
          <p:cNvPicPr>
            <a:picLocks noChangeAspect="1" noChangeArrowheads="1"/>
          </p:cNvPicPr>
          <p:nvPr/>
        </p:nvPicPr>
        <p:blipFill>
          <a:blip r:embed="rId3"/>
          <a:srcRect l="57289" t="25323" r="34804" b="43085"/>
          <a:stretch>
            <a:fillRect/>
          </a:stretch>
        </p:blipFill>
        <p:spPr bwMode="auto">
          <a:xfrm>
            <a:off x="7467600" y="1752600"/>
            <a:ext cx="914400" cy="2133600"/>
          </a:xfrm>
          <a:prstGeom prst="rect">
            <a:avLst/>
          </a:prstGeom>
          <a:noFill/>
        </p:spPr>
      </p:pic>
      <p:sp>
        <p:nvSpPr>
          <p:cNvPr id="8" name="AutoShape 15"/>
          <p:cNvSpPr>
            <a:spLocks noChangeArrowheads="1"/>
          </p:cNvSpPr>
          <p:nvPr/>
        </p:nvSpPr>
        <p:spPr bwMode="auto">
          <a:xfrm rot="-3048938">
            <a:off x="3519468" y="4629226"/>
            <a:ext cx="1495466" cy="353931"/>
          </a:xfrm>
          <a:prstGeom prst="rightArrow">
            <a:avLst>
              <a:gd name="adj1" fmla="val 50000"/>
              <a:gd name="adj2" fmla="val 10815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loud 8"/>
          <p:cNvSpPr/>
          <p:nvPr/>
        </p:nvSpPr>
        <p:spPr bwMode="auto">
          <a:xfrm>
            <a:off x="3276600" y="5105400"/>
            <a:ext cx="4419600" cy="1295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Phần</a:t>
            </a:r>
            <a:r>
              <a: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gi</a:t>
            </a:r>
            <a:r>
              <a: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̀ </a:t>
            </a:r>
            <a:r>
              <a:rPr 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đây</a:t>
            </a:r>
            <a:r>
              <a: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?    Là </a:t>
            </a:r>
            <a:r>
              <a:rPr 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cái</a:t>
            </a:r>
            <a:r>
              <a: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đuôi</a:t>
            </a:r>
            <a:r>
              <a: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đấy</a:t>
            </a:r>
            <a:r>
              <a:rPr lang="en-US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60317240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45063" name="Picture 7" descr="images[5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609600"/>
            <a:ext cx="3733800" cy="3352800"/>
          </a:xfrm>
          <a:prstGeom prst="rect">
            <a:avLst/>
          </a:prstGeom>
          <a:noFill/>
        </p:spPr>
      </p:pic>
      <p:pic>
        <p:nvPicPr>
          <p:cNvPr id="45064" name="Picture 8" descr="images[30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04800"/>
            <a:ext cx="3200400" cy="3733800"/>
          </a:xfrm>
          <a:prstGeom prst="rect">
            <a:avLst/>
          </a:prstGeom>
          <a:noFill/>
        </p:spPr>
      </p:pic>
      <p:pic>
        <p:nvPicPr>
          <p:cNvPr id="45065" name="Picture 9" descr="images[3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3657601"/>
            <a:ext cx="3733800" cy="3604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7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outhparkdol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267200" y="2743200"/>
            <a:ext cx="4572000" cy="1371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800080"/>
                </a:solidFill>
              </a:rPr>
              <a:t>Tìm hiểu con chó</a:t>
            </a:r>
          </a:p>
        </p:txBody>
      </p:sp>
      <p:pic>
        <p:nvPicPr>
          <p:cNvPr id="23559" name="Picture 7" descr="cat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4267200"/>
            <a:ext cx="1676400" cy="2590800"/>
          </a:xfrm>
          <a:prstGeom prst="rect">
            <a:avLst/>
          </a:prstGeom>
          <a:noFill/>
        </p:spPr>
      </p:pic>
      <p:pic>
        <p:nvPicPr>
          <p:cNvPr id="23561" name="Picture 9" descr="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0" y="685800"/>
            <a:ext cx="1219200" cy="1219200"/>
          </a:xfrm>
          <a:prstGeom prst="rect">
            <a:avLst/>
          </a:prstGeom>
          <a:noFill/>
        </p:spPr>
      </p:pic>
      <p:pic>
        <p:nvPicPr>
          <p:cNvPr id="23562" name="Picture 10" descr="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0"/>
            <a:ext cx="1219200" cy="1219200"/>
          </a:xfrm>
          <a:prstGeom prst="rect">
            <a:avLst/>
          </a:prstGeom>
          <a:noFill/>
        </p:spPr>
      </p:pic>
      <p:pic>
        <p:nvPicPr>
          <p:cNvPr id="23563" name="Picture 11" descr="bird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57200"/>
            <a:ext cx="1333500" cy="1219200"/>
          </a:xfrm>
          <a:prstGeom prst="rect">
            <a:avLst/>
          </a:prstGeom>
          <a:noFill/>
        </p:spPr>
      </p:pic>
      <p:pic>
        <p:nvPicPr>
          <p:cNvPr id="23564" name="Picture 12" descr="pu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5105400"/>
            <a:ext cx="18288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055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342"/>
  <p:tag name="ISPRING_CUSTOM_TIMING_USED" val="1"/>
  <p:tag name="GENSWF_SLIDE_TITLE" val="Trang giới thiệu"/>
  <p:tag name="ISPRING_SLIDE_INDENT_LEVEL" val="0"/>
  <p:tag name="ISPRING_SLIDE_ID_2" val="{8536E340-1A60-4EAB-8631-03BC87B342AB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216</Words>
  <Application>Microsoft Office PowerPoint</Application>
  <PresentationFormat>Widescreen</PresentationFormat>
  <Paragraphs>52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#9Slide03 Ample</vt:lpstr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Ms. Lien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Lien</dc:creator>
  <cp:lastModifiedBy>Admin</cp:lastModifiedBy>
  <cp:revision>36</cp:revision>
  <dcterms:created xsi:type="dcterms:W3CDTF">2021-10-25T14:52:40Z</dcterms:created>
  <dcterms:modified xsi:type="dcterms:W3CDTF">2023-12-09T08:45:53Z</dcterms:modified>
</cp:coreProperties>
</file>