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7"/>
  </p:notesMasterIdLst>
  <p:sldIdLst>
    <p:sldId id="300" r:id="rId2"/>
    <p:sldId id="322" r:id="rId3"/>
    <p:sldId id="257" r:id="rId4"/>
    <p:sldId id="280" r:id="rId5"/>
    <p:sldId id="256" r:id="rId6"/>
    <p:sldId id="321" r:id="rId7"/>
    <p:sldId id="259" r:id="rId8"/>
    <p:sldId id="282" r:id="rId9"/>
    <p:sldId id="291" r:id="rId10"/>
    <p:sldId id="292" r:id="rId11"/>
    <p:sldId id="301" r:id="rId12"/>
    <p:sldId id="302" r:id="rId13"/>
    <p:sldId id="293" r:id="rId14"/>
    <p:sldId id="303" r:id="rId15"/>
    <p:sldId id="308" r:id="rId16"/>
    <p:sldId id="307" r:id="rId17"/>
    <p:sldId id="295" r:id="rId18"/>
    <p:sldId id="294" r:id="rId19"/>
    <p:sldId id="304" r:id="rId20"/>
    <p:sldId id="309" r:id="rId21"/>
    <p:sldId id="310" r:id="rId22"/>
    <p:sldId id="311" r:id="rId23"/>
    <p:sldId id="324" r:id="rId24"/>
    <p:sldId id="263" r:id="rId25"/>
    <p:sldId id="305" r:id="rId26"/>
    <p:sldId id="316" r:id="rId27"/>
    <p:sldId id="317" r:id="rId28"/>
    <p:sldId id="318" r:id="rId29"/>
    <p:sldId id="319" r:id="rId30"/>
    <p:sldId id="320" r:id="rId31"/>
    <p:sldId id="265" r:id="rId32"/>
    <p:sldId id="306" r:id="rId33"/>
    <p:sldId id="297" r:id="rId34"/>
    <p:sldId id="298" r:id="rId35"/>
    <p:sldId id="279" r:id="rId3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79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69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29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290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 câu</a:t>
            </a:r>
            <a:r>
              <a:rPr lang="en-US" baseline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46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Mộc</a:t>
            </a:r>
            <a:r>
              <a:rPr lang="en-US" baseline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n-lt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+mn-lt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n-lt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n-lt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n-lt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n-lt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đầy sân phơi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F46304-89A5-472A-8144-13D51C989075}"/>
              </a:ext>
            </a:extLst>
          </p:cNvPr>
          <p:cNvSpPr txBox="1"/>
          <p:nvPr/>
        </p:nvSpPr>
        <p:spPr>
          <a:xfrm>
            <a:off x="2877456" y="3788430"/>
            <a:ext cx="201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n-lt"/>
                <a:sym typeface="Arial Rounded"/>
              </a:rPr>
              <a:t>mộc mạc</a:t>
            </a:r>
            <a:endParaRPr lang="vi-VN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B0774E7-D91C-4805-92E0-9DB0A3D04EAE}"/>
              </a:ext>
            </a:extLst>
          </p:cNvPr>
          <p:cNvSpPr txBox="1"/>
          <p:nvPr/>
        </p:nvSpPr>
        <p:spPr>
          <a:xfrm>
            <a:off x="2960868" y="2437862"/>
            <a:ext cx="2011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+mn-lt"/>
                <a:sym typeface="Arial Rounded"/>
              </a:rPr>
              <a:t>lảnh lót</a:t>
            </a:r>
            <a:endParaRPr lang="vi-VN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  <p:bldP spid="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 gỗ, nhà tre</a:t>
            </a:r>
            <a:endParaRPr lang="en-US" sz="360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1983" y="53578"/>
            <a:ext cx="7886700" cy="994172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xoan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793801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đầu hồi ( mặt tường đầu nhà)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vàng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phơi rạ/rơm</a:t>
            </a: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n-lt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+mn-lt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+mn-lt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+mn-lt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+mn-lt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xmlns="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n-lt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+mn-lt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95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Tìm tiếng cùng vần với mỗi tiếng </a:t>
            </a:r>
            <a:r>
              <a:rPr lang="en-US" sz="2400" b="1" i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chùm, phơi, nước</a:t>
            </a:r>
            <a:endParaRPr lang="en-US" sz="2400"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chùm</a:t>
            </a: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phơi</a:t>
            </a: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nước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45158" y="2776025"/>
            <a:ext cx="833528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lúm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833528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um</a:t>
            </a:r>
          </a:p>
        </p:txBody>
      </p:sp>
      <p:sp>
        <p:nvSpPr>
          <p:cNvPr id="25" name="Rectangle 24"/>
          <p:cNvSpPr/>
          <p:nvPr/>
        </p:nvSpPr>
        <p:spPr>
          <a:xfrm rot="20743700">
            <a:off x="1968248" y="2776058"/>
            <a:ext cx="833528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hùm</a:t>
            </a:r>
          </a:p>
        </p:txBody>
      </p:sp>
      <p:sp>
        <p:nvSpPr>
          <p:cNvPr id="29" name="Rectangle 28"/>
          <p:cNvSpPr/>
          <p:nvPr/>
        </p:nvSpPr>
        <p:spPr>
          <a:xfrm rot="1414773">
            <a:off x="3239346" y="2787141"/>
            <a:ext cx="833528" cy="6399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833528" cy="6399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bới</a:t>
            </a:r>
          </a:p>
        </p:txBody>
      </p:sp>
      <p:sp>
        <p:nvSpPr>
          <p:cNvPr id="31" name="Rectangle 30"/>
          <p:cNvSpPr/>
          <p:nvPr/>
        </p:nvSpPr>
        <p:spPr>
          <a:xfrm rot="20743700">
            <a:off x="4962436" y="2787174"/>
            <a:ext cx="833528" cy="6399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đợi</a:t>
            </a:r>
          </a:p>
        </p:txBody>
      </p:sp>
      <p:sp>
        <p:nvSpPr>
          <p:cNvPr id="32" name="Rectangle 31"/>
          <p:cNvSpPr/>
          <p:nvPr/>
        </p:nvSpPr>
        <p:spPr>
          <a:xfrm rot="1414773">
            <a:off x="6212601" y="2819585"/>
            <a:ext cx="932282" cy="639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được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039334" y="2898924"/>
            <a:ext cx="1086550" cy="639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thước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 rot="20743700">
            <a:off x="8063679" y="2747494"/>
            <a:ext cx="833528" cy="639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lược</a:t>
            </a: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Cả Nhà Thương Nhau _ Nhạc Thiếu Nhi Hay _ Voi T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409" end="117954.35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3629" y="457200"/>
            <a:ext cx="6596743" cy="3429000"/>
          </a:xfrm>
          <a:prstGeom prst="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CẢ NHÀ THƯƠNG NHAU</a:t>
            </a:r>
          </a:p>
          <a:p>
            <a:pPr algn="ctr">
              <a:lnSpc>
                <a:spcPct val="200000"/>
              </a:lnSpc>
            </a:pP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: </a:t>
            </a:r>
            <a:r>
              <a:rPr lang="en-US" sz="3200" dirty="0" err="1"/>
              <a:t>Phan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2590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ea typeface="Arial-Rounded" panose="020B0500000000000000" pitchFamily="34" charset="-93"/>
                <a:cs typeface="Arial" panose="020B0604020202020204" pitchFamily="34" charset="0"/>
                <a:sym typeface="+mn-lt"/>
              </a:rPr>
              <a:t>4</a:t>
            </a:r>
            <a:endParaRPr lang="zh-CN" altLang="en-US" sz="5400" dirty="0">
              <a:latin typeface="Arial" panose="020B0604020202020204" pitchFamily="34" charset="0"/>
              <a:ea typeface="Arial-Rounded" panose="020B0500000000000000" pitchFamily="34" charset="-93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-360451" y="40382"/>
            <a:ext cx="4038600" cy="5618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endParaRPr lang="vi-VN" sz="2800" b="1" dirty="0">
              <a:ln>
                <a:solidFill>
                  <a:srgbClr val="00B050"/>
                </a:solidFill>
              </a:ln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3" y="1010294"/>
            <a:ext cx="7969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xao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5" y="1016917"/>
            <a:ext cx="13307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xu</a:t>
            </a:r>
            <a:r>
              <a:rPr lang="el-GR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ΐ</a:t>
            </a: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Ğn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9" y="2286200"/>
            <a:ext cx="11757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lảnh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61" y="2289368"/>
            <a:ext cx="776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>
                <a:latin typeface="HP001 4 hàng" panose="020B0603050302020204" pitchFamily="34" charset="0"/>
                <a:cs typeface="Times New Roman" panose="02020603050405020304" pitchFamily="18" charset="0"/>
              </a:rPr>
              <a:t>lĝ</a:t>
            </a:r>
            <a:endParaRPr lang="en-US" altLang="en-US" sz="600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01" y="921054"/>
            <a:ext cx="1363748" cy="938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33" y="955497"/>
            <a:ext cx="1907394" cy="8555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881" y="2229182"/>
            <a:ext cx="1723760" cy="865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972" y="2198360"/>
            <a:ext cx="1168696" cy="919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78" y="921054"/>
            <a:ext cx="1363748" cy="9384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10" y="955497"/>
            <a:ext cx="1907394" cy="855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006" y="2229706"/>
            <a:ext cx="1723760" cy="865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7" y="2209158"/>
            <a:ext cx="1168696" cy="9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2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74826" y="51636"/>
            <a:ext cx="9395745" cy="4947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vần</a:t>
            </a:r>
            <a:r>
              <a:rPr lang="en-US" sz="24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400" b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chum, </a:t>
            </a:r>
            <a:r>
              <a:rPr lang="en-US" sz="2400" b="1" i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phơi</a:t>
            </a:r>
            <a:r>
              <a:rPr lang="en-US" sz="2400" b="1" i="1" dirty="0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ln>
                  <a:solidFill>
                    <a:srgbClr val="00B050"/>
                  </a:solidFill>
                </a:ln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lang="vi-VN" sz="2400" b="1" i="1" dirty="0">
              <a:ln>
                <a:solidFill>
                  <a:srgbClr val="00B050"/>
                </a:solidFill>
              </a:ln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058" y="753174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809" y="140278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60" y="2014980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54" y="1026072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chùm</a:t>
            </a:r>
            <a:endParaRPr lang="en-US" altLang="en-US" sz="60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97" y="1651348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latin typeface="HP001 4 hàng" panose="020B0603050302020204" pitchFamily="34" charset="0"/>
                <a:cs typeface="Times New Roman" panose="02020603050405020304" pitchFamily="18" charset="0"/>
              </a:rPr>
              <a:t>ph</a:t>
            </a:r>
            <a:r>
              <a:rPr lang="el-GR" altLang="en-US" sz="3400" b="1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98" y="2297172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latin typeface="HP001 4 hàng" panose="020B0603050302020204" pitchFamily="34" charset="0"/>
                <a:cs typeface="Times New Roman" panose="02020603050405020304" pitchFamily="18" charset="0"/>
              </a:rPr>
              <a:t>wư</a:t>
            </a:r>
            <a:r>
              <a:rPr lang="el-GR" altLang="en-US" sz="3400" b="1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443" y="1024420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latin typeface="HP001 4 hàng" panose="020B0603050302020204" pitchFamily="34" charset="0"/>
                <a:cs typeface="Times New Roman" panose="02020603050405020304" pitchFamily="18" charset="0"/>
              </a:rPr>
              <a:t>chum</a:t>
            </a:r>
            <a:endParaRPr lang="en-US" altLang="en-US" sz="60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641" y="1649696"/>
            <a:ext cx="861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 b="1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1996" y="2297172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latin typeface="HP001 4 hàng" panose="020B0603050302020204" pitchFamily="34" charset="0"/>
                <a:cs typeface="Times New Roman" panose="02020603050405020304" pitchFamily="18" charset="0"/>
              </a:rPr>
              <a:t>xư</a:t>
            </a:r>
            <a:r>
              <a:rPr lang="el-GR" altLang="en-US" sz="3400" b="1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3" name="Group 2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922851" y="166564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ΐêu</a:t>
            </a:r>
            <a:r>
              <a:rPr lang="en-US" sz="3200" b="1" dirty="0" smtClean="0">
                <a:latin typeface="HP001 4 hàng" panose="020B0603050302020204" pitchFamily="34" charset="0"/>
              </a:rPr>
              <a:t> Ǉ</a:t>
            </a:r>
            <a:r>
              <a:rPr lang="el-GR" sz="3200" b="1" dirty="0">
                <a:latin typeface="HP001 4 hàng" panose="020B0603050302020204" pitchFamily="34" charset="0"/>
              </a:rPr>
              <a:t>Η</a:t>
            </a:r>
            <a:r>
              <a:rPr lang="en-US" sz="3200" b="1" dirty="0" err="1">
                <a:latin typeface="HP001 4 hàng" panose="020B0603050302020204" pitchFamily="34" charset="0"/>
              </a:rPr>
              <a:t>Ğng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l-GR" sz="3200" b="1" dirty="0">
                <a:latin typeface="HP001 4 hàng" panose="020B0603050302020204" pitchFamily="34" charset="0"/>
              </a:rPr>
              <a:t>ε</a:t>
            </a:r>
            <a:r>
              <a:rPr lang="en-US" sz="3200" b="1" dirty="0" err="1">
                <a:latin typeface="HP001 4 hàng" panose="020B0603050302020204" pitchFamily="34" charset="0"/>
              </a:rPr>
              <a:t>im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1079" y="23035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Đầu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hē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lả</a:t>
            </a:r>
            <a:r>
              <a:rPr lang="el-GR" sz="3200" b="1" dirty="0">
                <a:latin typeface="HP001 4 hàng" panose="020B0603050302020204" pitchFamily="34" charset="0"/>
              </a:rPr>
              <a:t>ζ </a:t>
            </a:r>
            <a:r>
              <a:rPr lang="en-US" sz="3200" b="1" dirty="0" err="1">
                <a:latin typeface="HP001 4 hàng" panose="020B0603050302020204" pitchFamily="34" charset="0"/>
              </a:rPr>
              <a:t>lĝ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6523" y="294479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Mái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vàng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l-GR" sz="3200" b="1" dirty="0">
                <a:latin typeface="HP001 4 hàng" panose="020B0603050302020204" pitchFamily="34" charset="0"/>
              </a:rPr>
              <a:t>κΧ ι</a:t>
            </a:r>
            <a:r>
              <a:rPr lang="en-US" sz="3200" b="1" dirty="0" err="1">
                <a:latin typeface="HP001 4 hàng" panose="020B0603050302020204" pitchFamily="34" charset="0"/>
              </a:rPr>
              <a:t>ức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11965" y="3541171"/>
            <a:ext cx="34435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Rạ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đầy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sân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l-GR" sz="3200" b="1" dirty="0" smtClean="0">
                <a:latin typeface="HP001 4 hàng" panose="020B0603050302020204" pitchFamily="34" charset="0"/>
              </a:rPr>
              <a:t>ιΠ</a:t>
            </a:r>
            <a:r>
              <a:rPr lang="en-US" sz="3200" b="1" dirty="0" smtClean="0">
                <a:latin typeface="HP001 4 hàng" panose="020B060305030202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229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933" y="1974346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" panose="020B0604020202020204" pitchFamily="34" charset="0"/>
              <a:ea typeface="Arial Rounded"/>
              <a:cs typeface="Arial" panose="020B0604020202020204" pitchFamily="34" charset="0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" panose="020B0604020202020204" pitchFamily="34" charset="0"/>
              <a:ea typeface="Arial Rounded"/>
              <a:cs typeface="Arial" panose="020B0604020202020204" pitchFamily="34" charset="0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8468" y="480310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32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xoan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ngõ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xao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xuyến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nở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013" y="3885370"/>
            <a:ext cx="8193974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747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hồi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lảnh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lót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phức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Rạ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sân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289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mộc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mạc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ca.</a:t>
            </a:r>
          </a:p>
        </p:txBody>
      </p:sp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8468" y="480310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32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xoan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ngõ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xao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xuyến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nở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5013" y="3885370"/>
            <a:ext cx="8193974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747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hồi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lảnh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lót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phức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Rạ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sân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289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mộc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mạc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ca.</a:t>
            </a:r>
          </a:p>
        </p:txBody>
      </p:sp>
    </p:spTree>
    <p:extLst>
      <p:ext uri="{BB962C8B-B14F-4D97-AF65-F5344CB8AC3E}">
        <p14:creationId xmlns:p14="http://schemas.microsoft.com/office/powerpoint/2010/main" val="2684513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8468" y="480310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32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xoan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ngõ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xao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xuyến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nở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747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hồi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lảnh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lót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phức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Rạ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sân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289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mộc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mạc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ca.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5370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hót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hồi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460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8468" y="480310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32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xoan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ngõ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xao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xuyến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nở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747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hồi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lảnh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lót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phức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Rạ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sân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289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mộc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mạc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ca.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5370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hót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hồi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2270" y="4278928"/>
            <a:ext cx="5519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Tiếng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chim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hót</a:t>
            </a:r>
            <a:r>
              <a:rPr lang="en-US" sz="2800" dirty="0">
                <a:solidFill>
                  <a:srgbClr val="0070C0"/>
                </a:solidFill>
              </a:rPr>
              <a:t> ở </a:t>
            </a:r>
            <a:r>
              <a:rPr lang="en-US" sz="2800" dirty="0" err="1">
                <a:solidFill>
                  <a:srgbClr val="0070C0"/>
                </a:solidFill>
              </a:rPr>
              <a:t>đầu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hồi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lảnh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lót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584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8468" y="480310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32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xoan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ngõ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xao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xuyến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nở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747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hồi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lảnh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lót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phức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Rạ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sân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289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mộc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mạc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ca.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315" y="3286656"/>
            <a:ext cx="7489371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ngõ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10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" panose="020B0604020202020204" pitchFamily="34" charset="0"/>
              <a:ea typeface="Arial Rounded"/>
              <a:cs typeface="Arial" panose="020B0604020202020204" pitchFamily="34" charset="0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" panose="020B0604020202020204" pitchFamily="34" charset="0"/>
              <a:ea typeface="Arial Rounded"/>
              <a:cs typeface="Arial" panose="020B0604020202020204" pitchFamily="34" charset="0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8468" y="480310"/>
            <a:ext cx="5947064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3200" b="1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3200" b="1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xoan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ngõ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xao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xuyến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nở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0747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hồi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lảnh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lót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phức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1200"/>
              </a:spcAft>
            </a:pP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Rạ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sân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2894" y="1287035"/>
            <a:ext cx="3233303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ngôi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mộc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mạc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Bốn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ca.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315" y="3286656"/>
            <a:ext cx="7489371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ngõ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1110" y="4278928"/>
            <a:ext cx="6341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</a:rPr>
              <a:t>Trước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ngõ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nhỏ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hàng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xoan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71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Học thuộc lòng hai khổ thơ  đầu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xoan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ngõ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xao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xuyến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nở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chùm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chim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hồi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lảnh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lót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thơm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phức</a:t>
            </a:r>
            <a:endParaRPr lang="en-US" sz="2400" dirty="0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Rạ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sân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phơi</a:t>
            </a:r>
            <a:r>
              <a:rPr lang="en-US" sz="2400" dirty="0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540719" y="2050998"/>
            <a:ext cx="279536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731778" y="304800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xmlns="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xmlns="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51CC7-1B37-DBFB-D742-163E177D4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510" y="-11624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/>
              <a:t>YÊU</a:t>
            </a:r>
            <a:r>
              <a:rPr lang="en-US" sz="2800" b="1" dirty="0"/>
              <a:t> </a:t>
            </a:r>
            <a:r>
              <a:rPr lang="en-US" sz="2800" b="1" dirty="0" err="1"/>
              <a:t>CẦU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ĐẠT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5C5486-8B04-0676-97BA-9D13529DF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744239"/>
            <a:ext cx="8632271" cy="326350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6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>
              <a:lnSpc>
                <a:spcPct val="120000"/>
              </a:lnSpc>
              <a:buNone/>
            </a:pP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Nắm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khó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64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x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ao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xuyến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đầu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hồi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lảnh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lót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mái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mạc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rạ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Nắm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nội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dung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thương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gắn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bó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ngôi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6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6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khó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xao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xuyến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nở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lảnh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lót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nước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). HS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ràng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6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Thuộc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lòng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khổ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đầu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liên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endParaRPr lang="en-US" sz="6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  <a:tabLst>
                <a:tab pos="5721985" algn="l"/>
              </a:tabLst>
            </a:pP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số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tiếng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vần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nhau</a:t>
            </a:r>
            <a:r>
              <a:rPr lang="en-US" sz="64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;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Vẽ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ngôi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	</a:t>
            </a:r>
            <a:endParaRPr lang="en-US" sz="64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6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6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môn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6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phẩm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chất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khả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tỏ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thân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đình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giá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trị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tinh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thần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ngôi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khả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khả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nêu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thắc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mắc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6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tượng</a:t>
            </a:r>
            <a:r>
              <a:rPr lang="en-US" sz="6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6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4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" panose="020B0604020202020204" pitchFamily="34" charset="0"/>
              <a:ea typeface="Arial Rounded"/>
              <a:cs typeface="Arial" panose="020B0604020202020204" pitchFamily="34" charset="0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ea typeface="Arial Rounded"/>
                <a:cs typeface="Arial" panose="020B0604020202020204" pitchFamily="34" charset="0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" panose="020B0604020202020204" pitchFamily="34" charset="0"/>
              <a:ea typeface="Arial Rounded"/>
              <a:cs typeface="Arial" panose="020B0604020202020204" pitchFamily="34" charset="0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n-lt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+mn-lt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+mn-lt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+mn-lt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+mn-lt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+mn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8560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n-lt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+mn-lt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+mn-lt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+mn-lt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8822" y="208152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+mn-lt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486" y="351104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n-lt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n-lt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n-lt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+mn-lt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1629</TotalTime>
  <Words>1245</Words>
  <Application>Microsoft Office PowerPoint</Application>
  <PresentationFormat>On-screen Show (16:9)</PresentationFormat>
  <Paragraphs>325</Paragraphs>
  <Slides>35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SimSun</vt:lpstr>
      <vt:lpstr>SimSun</vt:lpstr>
      <vt:lpstr>Arial</vt:lpstr>
      <vt:lpstr>Arial Rounded</vt:lpstr>
      <vt:lpstr>Arial-Rounded</vt:lpstr>
      <vt:lpstr>Arial-SGK-TV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Microsoft account</cp:lastModifiedBy>
  <cp:revision>54</cp:revision>
  <dcterms:created xsi:type="dcterms:W3CDTF">2020-08-13T09:19:08Z</dcterms:created>
  <dcterms:modified xsi:type="dcterms:W3CDTF">2025-02-20T03:53:18Z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