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8" r:id="rId2"/>
    <p:sldId id="299" r:id="rId3"/>
    <p:sldId id="294" r:id="rId4"/>
    <p:sldId id="257" r:id="rId5"/>
    <p:sldId id="302" r:id="rId6"/>
    <p:sldId id="258" r:id="rId7"/>
    <p:sldId id="296" r:id="rId8"/>
    <p:sldId id="259" r:id="rId9"/>
    <p:sldId id="300" r:id="rId10"/>
    <p:sldId id="277" r:id="rId11"/>
    <p:sldId id="301" r:id="rId12"/>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06800"/>
    <a:srgbClr val="B88800"/>
    <a:srgbClr val="B07500"/>
    <a:srgbClr val="CA4C14"/>
    <a:srgbClr val="CC3300"/>
    <a:srgbClr val="8FCE4A"/>
    <a:srgbClr val="B9EDFF"/>
    <a:srgbClr val="F8E2FA"/>
    <a:srgbClr val="EEB8F2"/>
    <a:srgbClr val="EBA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330"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cs typeface="等线"/>
            </a:endParaRPr>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11AB5648-AA61-431A-B2C7-F40681E43B61}" type="slidenum">
              <a:rPr lang="zh-CN" altLang="en-US">
                <a:solidFill>
                  <a:srgbClr val="000000"/>
                </a:solidFill>
                <a:ea typeface="宋体" panose="02010600030101010101" pitchFamily="2" charset="-122"/>
                <a:cs typeface="Arial" panose="020B0604020202020204" pitchFamily="34" charset="0"/>
                <a:sym typeface="Arial" panose="020B0604020202020204" pitchFamily="34" charset="0"/>
              </a:rPr>
              <a:pPr eaLnBrk="1" hangingPunct="1"/>
              <a:t>1</a:t>
            </a:fld>
            <a:endParaRPr lang="zh-CN" altLang="en-US">
              <a:solidFill>
                <a:srgbClr val="000000"/>
              </a:solidFill>
              <a:ea typeface="宋体" panose="02010600030101010101"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674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9196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1261995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4/16/2023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4/16/2023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4/16/2023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组合 2"/>
          <p:cNvGrpSpPr>
            <a:grpSpLocks/>
          </p:cNvGrpSpPr>
          <p:nvPr/>
        </p:nvGrpSpPr>
        <p:grpSpPr bwMode="auto">
          <a:xfrm>
            <a:off x="221456" y="76200"/>
            <a:ext cx="8701088" cy="4638675"/>
            <a:chOff x="280219" y="102086"/>
            <a:chExt cx="11631561" cy="6184490"/>
          </a:xfrm>
        </p:grpSpPr>
        <p:pic>
          <p:nvPicPr>
            <p:cNvPr id="3085" name="图片 4"/>
            <p:cNvPicPr>
              <a:picLocks noChangeAspect="1"/>
            </p:cNvPicPr>
            <p:nvPr/>
          </p:nvPicPr>
          <p:blipFill>
            <a:blip r:embed="rId3">
              <a:extLst>
                <a:ext uri="{28A0092B-C50C-407E-A947-70E740481C1C}">
                  <a14:useLocalDpi xmlns:a14="http://schemas.microsoft.com/office/drawing/2010/main" val="0"/>
                </a:ext>
              </a:extLst>
            </a:blip>
            <a:srcRect l="1936" t="1485" r="2661"/>
            <a:stretch>
              <a:fillRect/>
            </a:stretch>
          </p:blipFill>
          <p:spPr bwMode="auto">
            <a:xfrm>
              <a:off x="280219" y="102086"/>
              <a:ext cx="11631561" cy="618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图片 21"/>
            <p:cNvPicPr>
              <a:picLocks noChangeAspect="1"/>
            </p:cNvPicPr>
            <p:nvPr/>
          </p:nvPicPr>
          <p:blipFill>
            <a:blip r:embed="rId4">
              <a:extLst>
                <a:ext uri="{28A0092B-C50C-407E-A947-70E740481C1C}">
                  <a14:useLocalDpi xmlns:a14="http://schemas.microsoft.com/office/drawing/2010/main" val="0"/>
                </a:ext>
              </a:extLst>
            </a:blip>
            <a:srcRect b="33488"/>
            <a:stretch>
              <a:fillRect/>
            </a:stretch>
          </p:blipFill>
          <p:spPr bwMode="auto">
            <a:xfrm>
              <a:off x="595310" y="658721"/>
              <a:ext cx="11001375" cy="39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 name="图片 3"/>
          <p:cNvPicPr>
            <a:picLocks noChangeAspect="1"/>
          </p:cNvPicPr>
          <p:nvPr/>
        </p:nvPicPr>
        <p:blipFill>
          <a:blip r:embed="rId5">
            <a:extLst>
              <a:ext uri="{28A0092B-C50C-407E-A947-70E740481C1C}">
                <a14:useLocalDpi xmlns:a14="http://schemas.microsoft.com/office/drawing/2010/main" val="0"/>
              </a:ext>
            </a:extLst>
          </a:blip>
          <a:srcRect t="21750"/>
          <a:stretch>
            <a:fillRect/>
          </a:stretch>
        </p:blipFill>
        <p:spPr bwMode="auto">
          <a:xfrm>
            <a:off x="22623" y="2837260"/>
            <a:ext cx="9121378" cy="23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1"/>
          <p:cNvPicPr>
            <a:picLocks noChangeAspect="1"/>
          </p:cNvPicPr>
          <p:nvPr/>
        </p:nvPicPr>
        <p:blipFill>
          <a:blip r:embed="rId6">
            <a:extLst>
              <a:ext uri="{28A0092B-C50C-407E-A947-70E740481C1C}">
                <a14:useLocalDpi xmlns:a14="http://schemas.microsoft.com/office/drawing/2010/main" val="0"/>
              </a:ext>
            </a:extLst>
          </a:blip>
          <a:srcRect t="37500" r="51894" b="32813"/>
          <a:stretch>
            <a:fillRect/>
          </a:stretch>
        </p:blipFill>
        <p:spPr bwMode="auto">
          <a:xfrm>
            <a:off x="6065044" y="-219075"/>
            <a:ext cx="2466975" cy="152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24"/>
          <p:cNvPicPr>
            <a:picLocks noChangeAspect="1"/>
          </p:cNvPicPr>
          <p:nvPr/>
        </p:nvPicPr>
        <p:blipFill>
          <a:blip r:embed="rId7" cstate="print">
            <a:extLst>
              <a:ext uri="{28A0092B-C50C-407E-A947-70E740481C1C}">
                <a14:useLocalDpi xmlns:a14="http://schemas.microsoft.com/office/drawing/2010/main" val="0"/>
              </a:ext>
            </a:extLst>
          </a:blip>
          <a:srcRect l="33203" t="26842" r="49139"/>
          <a:stretch>
            <a:fillRect/>
          </a:stretch>
        </p:blipFill>
        <p:spPr bwMode="auto">
          <a:xfrm rot="20477042">
            <a:off x="1240632" y="2531269"/>
            <a:ext cx="645319" cy="123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13"/>
          <p:cNvPicPr>
            <a:picLocks noChangeAspect="1"/>
          </p:cNvPicPr>
          <p:nvPr/>
        </p:nvPicPr>
        <p:blipFill>
          <a:blip r:embed="rId8">
            <a:extLst>
              <a:ext uri="{28A0092B-C50C-407E-A947-70E740481C1C}">
                <a14:useLocalDpi xmlns:a14="http://schemas.microsoft.com/office/drawing/2010/main" val="0"/>
              </a:ext>
            </a:extLst>
          </a:blip>
          <a:srcRect l="25212" t="14780" r="45265" b="38396"/>
          <a:stretch>
            <a:fillRect/>
          </a:stretch>
        </p:blipFill>
        <p:spPr bwMode="auto">
          <a:xfrm>
            <a:off x="0" y="26194"/>
            <a:ext cx="1854994" cy="201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p:nvPicPr>
        <p:blipFill>
          <a:blip r:embed="rId7">
            <a:extLst>
              <a:ext uri="{28A0092B-C50C-407E-A947-70E740481C1C}">
                <a14:useLocalDpi xmlns:a14="http://schemas.microsoft.com/office/drawing/2010/main" val="0"/>
              </a:ext>
            </a:extLst>
          </a:blip>
          <a:srcRect t="26672" r="83438" b="10953"/>
          <a:stretch>
            <a:fillRect/>
          </a:stretch>
        </p:blipFill>
        <p:spPr bwMode="auto">
          <a:xfrm>
            <a:off x="7862887" y="544117"/>
            <a:ext cx="823913" cy="1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5"/>
          <p:cNvPicPr>
            <a:picLocks noChangeAspect="1"/>
          </p:cNvPicPr>
          <p:nvPr/>
        </p:nvPicPr>
        <p:blipFill>
          <a:blip r:embed="rId9">
            <a:extLst>
              <a:ext uri="{28A0092B-C50C-407E-A947-70E740481C1C}">
                <a14:useLocalDpi xmlns:a14="http://schemas.microsoft.com/office/drawing/2010/main" val="0"/>
              </a:ext>
            </a:extLst>
          </a:blip>
          <a:srcRect l="50938" t="31573" r="32031" b="7401"/>
          <a:stretch>
            <a:fillRect/>
          </a:stretch>
        </p:blipFill>
        <p:spPr bwMode="auto">
          <a:xfrm>
            <a:off x="6419850" y="373856"/>
            <a:ext cx="510779"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98532" y="3233738"/>
            <a:ext cx="1807369" cy="173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10620" y="1951435"/>
            <a:ext cx="1122760" cy="142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WordArt 6"/>
          <p:cNvSpPr>
            <a:spLocks noChangeArrowheads="1" noChangeShapeType="1" noTextEdit="1"/>
          </p:cNvSpPr>
          <p:nvPr/>
        </p:nvSpPr>
        <p:spPr bwMode="auto">
          <a:xfrm>
            <a:off x="1622227" y="1806179"/>
            <a:ext cx="5899547" cy="1521619"/>
          </a:xfrm>
          <a:prstGeom prst="rect">
            <a:avLst/>
          </a:prstGeom>
        </p:spPr>
        <p:txBody>
          <a:bodyPr spcFirstLastPara="1" wrap="none" fromWordArt="1">
            <a:prstTxWarp prst="textArchUp">
              <a:avLst>
                <a:gd name="adj" fmla="val 11020680"/>
              </a:avLst>
            </a:prstTxWarp>
          </a:bodyPr>
          <a:lstStyle/>
          <a:p>
            <a:pPr algn="ctr"/>
            <a:r>
              <a:rPr lang="en-US" sz="2800" b="1" kern="10" dirty="0" err="1">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CHÀO</a:t>
            </a:r>
            <a:r>
              <a:rPr lang="en-US" sz="2800" b="1" kern="10" dirty="0">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800" b="1" kern="10" dirty="0" err="1">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MỪNG</a:t>
            </a:r>
            <a:r>
              <a:rPr lang="en-US" sz="2800" b="1" kern="10" dirty="0">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800" b="1" kern="10" dirty="0" err="1">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CÁC</a:t>
            </a:r>
            <a:r>
              <a:rPr lang="en-US" sz="2800" b="1" kern="10" dirty="0">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CON </a:t>
            </a:r>
          </a:p>
          <a:p>
            <a:pPr algn="ctr"/>
            <a:r>
              <a:rPr lang="en-US" sz="2800" b="1" kern="10" dirty="0" err="1">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ĐẾN</a:t>
            </a:r>
            <a:r>
              <a:rPr lang="en-US" sz="2800" b="1" kern="10" dirty="0">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800" b="1" kern="10" dirty="0" err="1">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VỚI</a:t>
            </a:r>
            <a:r>
              <a:rPr lang="en-US" sz="2800" b="1" kern="10" dirty="0">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800" b="1" kern="10" dirty="0" err="1">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800" b="1" kern="10" dirty="0">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800" b="1" kern="10" dirty="0" err="1">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endParaRPr lang="en-US" sz="2800" b="1" kern="10" dirty="0">
              <a:ln w="9525">
                <a:solidFill>
                  <a:srgbClr val="993366"/>
                </a:solidFill>
                <a:round/>
                <a:headEnd/>
                <a:tailEnd/>
              </a:ln>
              <a:solidFill>
                <a:srgbClr val="4031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8" name="圆角矩形 1"/>
          <p:cNvSpPr/>
          <p:nvPr/>
        </p:nvSpPr>
        <p:spPr>
          <a:xfrm>
            <a:off x="1252538" y="3295650"/>
            <a:ext cx="6638925" cy="81796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103" tIns="41051" rIns="82103" bIns="41051" anchor="ctr"/>
          <a:lstStyle/>
          <a:p>
            <a:pPr algn="ctr" defTabSz="1094487">
              <a:defRPr/>
            </a:pPr>
            <a:r>
              <a:rPr lang="en-US" altLang="zh-CN" sz="3200" b="1" dirty="0">
                <a:solidFill>
                  <a:srgbClr val="FF0000"/>
                </a:solidFill>
                <a:latin typeface="Times New Roman" panose="02020603050405020304" pitchFamily="18" charset="0"/>
                <a:cs typeface="Times New Roman" panose="02020603050405020304" pitchFamily="18" charset="0"/>
                <a:sym typeface="Arial"/>
              </a:rPr>
              <a:t>TIẾNG VIỆT</a:t>
            </a:r>
            <a:endParaRPr lang="zh-CN" altLang="en-US" sz="3200" b="1"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1113697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Document 17">
            <a:extLst>
              <a:ext uri="{FF2B5EF4-FFF2-40B4-BE49-F238E27FC236}">
                <a16:creationId xmlns:a16="http://schemas.microsoft.com/office/drawing/2014/main" xmlns="" id="{984A346F-1DE0-47A3-AC08-EC158F2B574A}"/>
              </a:ext>
            </a:extLst>
          </p:cNvPr>
          <p:cNvSpPr/>
          <p:nvPr/>
        </p:nvSpPr>
        <p:spPr>
          <a:xfrm>
            <a:off x="0" y="571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13" name="1">
            <a:extLst>
              <a:ext uri="{FF2B5EF4-FFF2-40B4-BE49-F238E27FC236}">
                <a16:creationId xmlns:a16="http://schemas.microsoft.com/office/drawing/2014/main" xmlns="" id="{71ADA053-CBF2-4970-8A06-98F4ECB8EC7C}"/>
              </a:ext>
            </a:extLst>
          </p:cNvPr>
          <p:cNvGrpSpPr/>
          <p:nvPr/>
        </p:nvGrpSpPr>
        <p:grpSpPr>
          <a:xfrm>
            <a:off x="3192" y="58520"/>
            <a:ext cx="9116747" cy="4794413"/>
            <a:chOff x="341926" y="208486"/>
            <a:chExt cx="11441759" cy="5883467"/>
          </a:xfrm>
        </p:grpSpPr>
        <p:pic>
          <p:nvPicPr>
            <p:cNvPr id="14" name="136">
              <a:extLst>
                <a:ext uri="{FF2B5EF4-FFF2-40B4-BE49-F238E27FC236}">
                  <a16:creationId xmlns:a16="http://schemas.microsoft.com/office/drawing/2014/main" xmlns="" id="{86A45E57-309D-4884-993A-69375970EACC}"/>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5" name="134">
              <a:extLst>
                <a:ext uri="{FF2B5EF4-FFF2-40B4-BE49-F238E27FC236}">
                  <a16:creationId xmlns:a16="http://schemas.microsoft.com/office/drawing/2014/main" xmlns="" id="{2F73BBD1-CCEF-46C5-92C0-AE2DA5CC8E5B}"/>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6" name="135">
              <a:extLst>
                <a:ext uri="{FF2B5EF4-FFF2-40B4-BE49-F238E27FC236}">
                  <a16:creationId xmlns:a16="http://schemas.microsoft.com/office/drawing/2014/main" xmlns="" id="{69195DE1-96DB-457B-AAFD-EB381B51DD66}"/>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7" name="142">
              <a:extLst>
                <a:ext uri="{FF2B5EF4-FFF2-40B4-BE49-F238E27FC236}">
                  <a16:creationId xmlns:a16="http://schemas.microsoft.com/office/drawing/2014/main" xmlns="" id="{C9E412B4-3104-4D05-95F3-14DB2AB837DC}"/>
                </a:ext>
              </a:extLst>
            </p:cNvPr>
            <p:cNvPicPr>
              <a:picLocks noChangeAspect="1"/>
            </p:cNvPicPr>
            <p:nvPr/>
          </p:nvPicPr>
          <p:blipFill>
            <a:blip r:embed="rId5"/>
            <a:stretch>
              <a:fillRect/>
            </a:stretch>
          </p:blipFill>
          <p:spPr>
            <a:xfrm>
              <a:off x="341926" y="784490"/>
              <a:ext cx="1054699" cy="4986960"/>
            </a:xfrm>
            <a:prstGeom prst="rect">
              <a:avLst/>
            </a:prstGeom>
          </p:spPr>
        </p:pic>
      </p:grpSp>
      <p:grpSp>
        <p:nvGrpSpPr>
          <p:cNvPr id="6" name="1">
            <a:extLst>
              <a:ext uri="{FF2B5EF4-FFF2-40B4-BE49-F238E27FC236}">
                <a16:creationId xmlns:a16="http://schemas.microsoft.com/office/drawing/2014/main" xmlns="" id="{D6349F64-F658-4D5B-A056-52ABB6C1155C}"/>
              </a:ext>
            </a:extLst>
          </p:cNvPr>
          <p:cNvGrpSpPr/>
          <p:nvPr/>
        </p:nvGrpSpPr>
        <p:grpSpPr>
          <a:xfrm>
            <a:off x="3192" y="136897"/>
            <a:ext cx="9116747" cy="4794413"/>
            <a:chOff x="341926" y="208486"/>
            <a:chExt cx="11441759" cy="5883467"/>
          </a:xfrm>
        </p:grpSpPr>
        <p:pic>
          <p:nvPicPr>
            <p:cNvPr id="7" name="136">
              <a:extLst>
                <a:ext uri="{FF2B5EF4-FFF2-40B4-BE49-F238E27FC236}">
                  <a16:creationId xmlns:a16="http://schemas.microsoft.com/office/drawing/2014/main" xmlns="" id="{DB44A907-34B6-4771-B0FA-3FE2AA7D3212}"/>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8" name="134">
              <a:extLst>
                <a:ext uri="{FF2B5EF4-FFF2-40B4-BE49-F238E27FC236}">
                  <a16:creationId xmlns:a16="http://schemas.microsoft.com/office/drawing/2014/main" xmlns="" id="{C6CF7566-8DDC-46D0-AADA-609005F9628D}"/>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9" name="135">
              <a:extLst>
                <a:ext uri="{FF2B5EF4-FFF2-40B4-BE49-F238E27FC236}">
                  <a16:creationId xmlns:a16="http://schemas.microsoft.com/office/drawing/2014/main" xmlns="" id="{9D69F2D9-C3BD-4EE7-A35F-F765D6A79DB2}"/>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0" name="142">
              <a:extLst>
                <a:ext uri="{FF2B5EF4-FFF2-40B4-BE49-F238E27FC236}">
                  <a16:creationId xmlns:a16="http://schemas.microsoft.com/office/drawing/2014/main" xmlns="" id="{90382942-581B-41B0-9171-58F9EEE2D9C2}"/>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4" name="Oval 3"/>
          <p:cNvSpPr/>
          <p:nvPr/>
        </p:nvSpPr>
        <p:spPr>
          <a:xfrm>
            <a:off x="936552" y="119793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8</a:t>
            </a:r>
          </a:p>
        </p:txBody>
      </p:sp>
      <p:sp>
        <p:nvSpPr>
          <p:cNvPr id="5" name="TextBox 4"/>
          <p:cNvSpPr txBox="1"/>
          <p:nvPr/>
        </p:nvSpPr>
        <p:spPr>
          <a:xfrm>
            <a:off x="1652972" y="1133422"/>
            <a:ext cx="6401083" cy="2031313"/>
          </a:xfrm>
          <a:prstGeom prst="rect">
            <a:avLst/>
          </a:prstGeom>
          <a:noFill/>
        </p:spPr>
        <p:txBody>
          <a:bodyPr wrap="square" lIns="91428" tIns="45714" rIns="91428" bIns="45714" rtlCol="0">
            <a:spAutoFit/>
          </a:bodyPr>
          <a:lstStyle/>
          <a:p>
            <a:pPr algn="just">
              <a:lnSpc>
                <a:spcPct val="150000"/>
              </a:lnSpc>
            </a:pPr>
            <a:r>
              <a:rPr lang="en-US" sz="2800" b="1" dirty="0" err="1">
                <a:latin typeface="Arial" panose="020B0604020202020204" pitchFamily="34" charset="0"/>
                <a:ea typeface="Arial-Rounded" pitchFamily="34" charset="0"/>
                <a:cs typeface="Arial" panose="020B0604020202020204" pitchFamily="34" charset="0"/>
              </a:rPr>
              <a:t>Tìm</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trong</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hoặc</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ngoài</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bài</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đọc</a:t>
            </a:r>
            <a:r>
              <a:rPr lang="en-US" sz="2800" b="1" dirty="0">
                <a:latin typeface="Arial" panose="020B0604020202020204" pitchFamily="34" charset="0"/>
                <a:ea typeface="Arial-Rounded" pitchFamily="34" charset="0"/>
                <a:cs typeface="Arial" panose="020B0604020202020204" pitchFamily="34" charset="0"/>
              </a:rPr>
              <a:t> </a:t>
            </a:r>
            <a:r>
              <a:rPr lang="en-US" sz="2800" b="1" i="1" dirty="0" err="1" smtClean="0">
                <a:latin typeface="Arial" panose="020B0604020202020204" pitchFamily="34" charset="0"/>
                <a:ea typeface="Arial-Rounded" pitchFamily="34" charset="0"/>
                <a:cs typeface="Arial" panose="020B0604020202020204" pitchFamily="34" charset="0"/>
              </a:rPr>
              <a:t>Ngày</a:t>
            </a:r>
            <a:r>
              <a:rPr lang="en-US" sz="2800" b="1" i="1" dirty="0" smtClean="0">
                <a:latin typeface="Arial" panose="020B0604020202020204" pitchFamily="34" charset="0"/>
                <a:ea typeface="Arial-Rounded" pitchFamily="34" charset="0"/>
                <a:cs typeface="Arial" panose="020B0604020202020204" pitchFamily="34" charset="0"/>
              </a:rPr>
              <a:t> </a:t>
            </a:r>
            <a:r>
              <a:rPr lang="en-US" sz="2800" b="1" i="1" dirty="0" err="1" smtClean="0">
                <a:latin typeface="Arial" panose="020B0604020202020204" pitchFamily="34" charset="0"/>
                <a:ea typeface="Arial-Rounded" pitchFamily="34" charset="0"/>
                <a:cs typeface="Arial" panose="020B0604020202020204" pitchFamily="34" charset="0"/>
              </a:rPr>
              <a:t>mới</a:t>
            </a:r>
            <a:r>
              <a:rPr lang="en-US" sz="2800" b="1" i="1" dirty="0" smtClean="0">
                <a:latin typeface="Arial" panose="020B0604020202020204" pitchFamily="34" charset="0"/>
                <a:ea typeface="Arial-Rounded" pitchFamily="34" charset="0"/>
                <a:cs typeface="Arial" panose="020B0604020202020204" pitchFamily="34" charset="0"/>
              </a:rPr>
              <a:t> </a:t>
            </a:r>
            <a:r>
              <a:rPr lang="en-US" sz="2800" b="1" i="1" dirty="0" err="1" smtClean="0">
                <a:latin typeface="Arial" panose="020B0604020202020204" pitchFamily="34" charset="0"/>
                <a:ea typeface="Arial-Rounded" pitchFamily="34" charset="0"/>
                <a:cs typeface="Arial" panose="020B0604020202020204" pitchFamily="34" charset="0"/>
              </a:rPr>
              <a:t>bắt</a:t>
            </a:r>
            <a:r>
              <a:rPr lang="en-US" sz="2800" b="1" i="1" dirty="0" smtClean="0">
                <a:latin typeface="Arial" panose="020B0604020202020204" pitchFamily="34" charset="0"/>
                <a:ea typeface="Arial-Rounded" pitchFamily="34" charset="0"/>
                <a:cs typeface="Arial" panose="020B0604020202020204" pitchFamily="34" charset="0"/>
              </a:rPr>
              <a:t> </a:t>
            </a:r>
            <a:r>
              <a:rPr lang="en-US" sz="2800" b="1" i="1" dirty="0" err="1" smtClean="0">
                <a:latin typeface="Arial" panose="020B0604020202020204" pitchFamily="34" charset="0"/>
                <a:ea typeface="Arial-Rounded" pitchFamily="34" charset="0"/>
                <a:cs typeface="Arial" panose="020B0604020202020204" pitchFamily="34" charset="0"/>
              </a:rPr>
              <a:t>đầu</a:t>
            </a:r>
            <a:r>
              <a:rPr lang="en-US" sz="2800" b="1" i="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từ</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ngữ</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có</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tiếng</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chứa</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vần</a:t>
            </a:r>
            <a:r>
              <a:rPr lang="en-US" sz="2800" b="1" dirty="0">
                <a:latin typeface="Arial" panose="020B0604020202020204" pitchFamily="34" charset="0"/>
                <a:ea typeface="Arial-Rounded" pitchFamily="34" charset="0"/>
                <a:cs typeface="Arial" panose="020B0604020202020204" pitchFamily="34" charset="0"/>
              </a:rPr>
              <a:t> </a:t>
            </a:r>
            <a:r>
              <a:rPr lang="en-US" sz="2800" b="1" i="1" dirty="0" err="1" smtClean="0">
                <a:solidFill>
                  <a:srgbClr val="FF0000"/>
                </a:solidFill>
                <a:latin typeface="Arial" panose="020B0604020202020204" pitchFamily="34" charset="0"/>
                <a:ea typeface="Arial-Rounded" pitchFamily="34" charset="0"/>
                <a:cs typeface="Arial" panose="020B0604020202020204" pitchFamily="34" charset="0"/>
              </a:rPr>
              <a:t>iêu</a:t>
            </a:r>
            <a:r>
              <a:rPr lang="en-US" sz="2800" b="1" i="1" dirty="0" smtClean="0">
                <a:solidFill>
                  <a:srgbClr val="FF0000"/>
                </a:solidFill>
                <a:latin typeface="Arial" panose="020B0604020202020204" pitchFamily="34" charset="0"/>
                <a:ea typeface="Arial-Rounded" pitchFamily="34" charset="0"/>
                <a:cs typeface="Arial" panose="020B0604020202020204" pitchFamily="34" charset="0"/>
              </a:rPr>
              <a:t>, </a:t>
            </a:r>
            <a:r>
              <a:rPr lang="en-US" sz="2800" b="1" i="1" dirty="0" err="1" smtClean="0">
                <a:solidFill>
                  <a:srgbClr val="FF0000"/>
                </a:solidFill>
                <a:latin typeface="Arial" panose="020B0604020202020204" pitchFamily="34" charset="0"/>
                <a:ea typeface="Arial-Rounded" pitchFamily="34" charset="0"/>
                <a:cs typeface="Arial" panose="020B0604020202020204" pitchFamily="34" charset="0"/>
              </a:rPr>
              <a:t>iu</a:t>
            </a:r>
            <a:r>
              <a:rPr lang="en-US" sz="2800" b="1" i="1" dirty="0" smtClean="0">
                <a:solidFill>
                  <a:srgbClr val="FF0000"/>
                </a:solidFill>
                <a:latin typeface="Arial" panose="020B0604020202020204" pitchFamily="34" charset="0"/>
                <a:ea typeface="Arial-Rounded" pitchFamily="34" charset="0"/>
                <a:cs typeface="Arial" panose="020B0604020202020204" pitchFamily="34" charset="0"/>
              </a:rPr>
              <a:t>, </a:t>
            </a:r>
            <a:r>
              <a:rPr lang="en-US" sz="2800" b="1" i="1" dirty="0" err="1" smtClean="0">
                <a:solidFill>
                  <a:srgbClr val="FF0000"/>
                </a:solidFill>
                <a:latin typeface="Arial" panose="020B0604020202020204" pitchFamily="34" charset="0"/>
                <a:ea typeface="Arial-Rounded" pitchFamily="34" charset="0"/>
                <a:cs typeface="Arial" panose="020B0604020202020204" pitchFamily="34" charset="0"/>
              </a:rPr>
              <a:t>uông</a:t>
            </a:r>
            <a:r>
              <a:rPr lang="en-US" sz="2800" b="1" i="1" dirty="0" smtClean="0">
                <a:solidFill>
                  <a:srgbClr val="FF0000"/>
                </a:solidFill>
                <a:latin typeface="Arial" panose="020B0604020202020204" pitchFamily="34" charset="0"/>
                <a:ea typeface="Arial-Rounded" pitchFamily="34" charset="0"/>
                <a:cs typeface="Arial" panose="020B0604020202020204" pitchFamily="34" charset="0"/>
              </a:rPr>
              <a:t>, </a:t>
            </a:r>
            <a:r>
              <a:rPr lang="en-US" sz="2800" b="1" i="1" dirty="0" err="1" smtClean="0">
                <a:solidFill>
                  <a:srgbClr val="FF0000"/>
                </a:solidFill>
                <a:latin typeface="Arial" panose="020B0604020202020204" pitchFamily="34" charset="0"/>
                <a:ea typeface="Arial-Rounded" pitchFamily="34" charset="0"/>
                <a:cs typeface="Arial" panose="020B0604020202020204" pitchFamily="34" charset="0"/>
              </a:rPr>
              <a:t>uôn</a:t>
            </a:r>
            <a:r>
              <a:rPr lang="en-US" sz="2800" b="1" i="1" dirty="0" smtClean="0">
                <a:latin typeface="Arial" panose="020B0604020202020204" pitchFamily="34" charset="0"/>
                <a:ea typeface="Arial-Rounded" pitchFamily="34" charset="0"/>
                <a:cs typeface="Arial" panose="020B0604020202020204" pitchFamily="34" charset="0"/>
              </a:rPr>
              <a:t>.</a:t>
            </a:r>
            <a:endParaRPr lang="en-US" sz="2800" b="1" i="1" dirty="0">
              <a:latin typeface="Arial" panose="020B0604020202020204" pitchFamily="34" charset="0"/>
              <a:ea typeface="Arial-Rounded"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87527EDC-666E-4B37-8B3F-15295AB072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4055" y="-89500"/>
            <a:ext cx="1024081" cy="1024081"/>
          </a:xfrm>
          <a:prstGeom prst="rect">
            <a:avLst/>
          </a:prstGeom>
        </p:spPr>
      </p:pic>
      <p:pic>
        <p:nvPicPr>
          <p:cNvPr id="12" name="Picture 11">
            <a:extLst>
              <a:ext uri="{FF2B5EF4-FFF2-40B4-BE49-F238E27FC236}">
                <a16:creationId xmlns:a16="http://schemas.microsoft.com/office/drawing/2014/main" xmlns="" id="{6FA04225-1992-4D21-B0B2-4F2A0A2A44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11" y="-170866"/>
            <a:ext cx="1242112" cy="1242112"/>
          </a:xfrm>
          <a:prstGeom prst="rect">
            <a:avLst/>
          </a:prstGeom>
        </p:spPr>
      </p:pic>
      <p:pic>
        <p:nvPicPr>
          <p:cNvPr id="18" name="Picture 17">
            <a:extLst>
              <a:ext uri="{FF2B5EF4-FFF2-40B4-BE49-F238E27FC236}">
                <a16:creationId xmlns:a16="http://schemas.microsoft.com/office/drawing/2014/main" xmlns="" id="{836E17C7-AC67-4B17-A769-8039B10840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11" y="-249243"/>
            <a:ext cx="1242112" cy="1242112"/>
          </a:xfrm>
          <a:prstGeom prst="rect">
            <a:avLst/>
          </a:prstGeom>
        </p:spPr>
      </p:pic>
    </p:spTree>
    <p:extLst>
      <p:ext uri="{BB962C8B-B14F-4D97-AF65-F5344CB8AC3E}">
        <p14:creationId xmlns:p14="http://schemas.microsoft.com/office/powerpoint/2010/main" val="1413716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30998"/>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58155" y="330998"/>
            <a:ext cx="7975022" cy="830985"/>
          </a:xfrm>
          <a:prstGeom prst="rect">
            <a:avLst/>
          </a:prstGeom>
          <a:noFill/>
        </p:spPr>
        <p:txBody>
          <a:bodyPr wrap="square" lIns="91428" tIns="45714" rIns="91428" bIns="45714" rtlCol="0">
            <a:spAutoFit/>
          </a:bodyPr>
          <a:lstStyle/>
          <a:p>
            <a:pPr algn="just"/>
            <a:r>
              <a:rPr lang="en-US" sz="2400" b="1" dirty="0" err="1" smtClean="0">
                <a:latin typeface="Arial" pitchFamily="34" charset="0"/>
                <a:ea typeface="Arial-Rounded" pitchFamily="34" charset="0"/>
                <a:cs typeface="Arial" pitchFamily="34" charset="0"/>
              </a:rPr>
              <a:t>Hát</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một</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bài</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và</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cùng</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nhau</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vận</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động</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theo</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nhịp</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điệu</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của</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bài</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hát</a:t>
            </a:r>
            <a:endParaRPr lang="en-US" sz="2400" b="1" dirty="0">
              <a:latin typeface="Arial" pitchFamily="34" charset="0"/>
              <a:ea typeface="Arial-Rounded" pitchFamily="34" charset="0"/>
              <a:cs typeface="Arial" pitchFamily="34" charset="0"/>
            </a:endParaRPr>
          </a:p>
        </p:txBody>
      </p:sp>
      <p:pic>
        <p:nvPicPr>
          <p:cNvPr id="2" name="y2meta.com - [Nhảy cùng BiBi] Hân hoan em đến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1100" y="1328736"/>
            <a:ext cx="6781800" cy="3814763"/>
          </a:xfrm>
          <a:prstGeom prst="rect">
            <a:avLst/>
          </a:prstGeom>
        </p:spPr>
      </p:pic>
    </p:spTree>
    <p:extLst>
      <p:ext uri="{BB962C8B-B14F-4D97-AF65-F5344CB8AC3E}">
        <p14:creationId xmlns:p14="http://schemas.microsoft.com/office/powerpoint/2010/main" val="411075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ocument 17">
            <a:extLst>
              <a:ext uri="{FF2B5EF4-FFF2-40B4-BE49-F238E27FC236}">
                <a16:creationId xmlns:a16="http://schemas.microsoft.com/office/drawing/2014/main" xmlns=""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latin typeface="Arial" panose="020B0604020202020204" pitchFamily="34" charset="0"/>
              <a:ea typeface="Aachen" panose="02020500000000000000" pitchFamily="18" charset="0"/>
              <a:cs typeface="Arial" panose="020B0604020202020204" pitchFamily="34" charset="0"/>
            </a:endParaRPr>
          </a:p>
        </p:txBody>
      </p:sp>
      <p:sp>
        <p:nvSpPr>
          <p:cNvPr id="18" name="Flowchart: Document 17"/>
          <p:cNvSpPr/>
          <p:nvPr/>
        </p:nvSpPr>
        <p:spPr>
          <a:xfrm>
            <a:off x="-52123" y="-7165"/>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4400" dirty="0" smtClean="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4400" dirty="0" err="1" smtClean="0">
                <a:solidFill>
                  <a:schemeClr val="bg1"/>
                </a:solidFill>
                <a:latin typeface="Arial" panose="020B0604020202020204" pitchFamily="34" charset="0"/>
                <a:ea typeface="Aachen" panose="02020500000000000000" pitchFamily="18" charset="0"/>
                <a:cs typeface="Arial" panose="020B0604020202020204" pitchFamily="34" charset="0"/>
              </a:rPr>
              <a:t>THẾ</a:t>
            </a:r>
            <a:r>
              <a:rPr lang="en-US" sz="4400" dirty="0" smtClean="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4400" dirty="0" err="1" smtClean="0">
                <a:solidFill>
                  <a:schemeClr val="bg1"/>
                </a:solidFill>
                <a:latin typeface="Arial" panose="020B0604020202020204" pitchFamily="34" charset="0"/>
                <a:ea typeface="Aachen" panose="02020500000000000000" pitchFamily="18" charset="0"/>
                <a:cs typeface="Arial" panose="020B0604020202020204" pitchFamily="34" charset="0"/>
              </a:rPr>
              <a:t>GIỚI</a:t>
            </a:r>
            <a:r>
              <a:rPr lang="en-US" sz="4400" dirty="0" smtClean="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4400" dirty="0" err="1" smtClean="0">
                <a:solidFill>
                  <a:schemeClr val="bg1"/>
                </a:solidFill>
                <a:latin typeface="Arial" panose="020B0604020202020204" pitchFamily="34" charset="0"/>
                <a:ea typeface="Aachen" panose="02020500000000000000" pitchFamily="18" charset="0"/>
                <a:cs typeface="Arial" panose="020B0604020202020204" pitchFamily="34" charset="0"/>
              </a:rPr>
              <a:t>TRONG</a:t>
            </a:r>
            <a:r>
              <a:rPr lang="en-US" sz="4400" dirty="0" smtClean="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4400" dirty="0" err="1" smtClean="0">
                <a:solidFill>
                  <a:schemeClr val="bg1"/>
                </a:solidFill>
                <a:latin typeface="Arial" panose="020B0604020202020204" pitchFamily="34" charset="0"/>
                <a:ea typeface="Aachen" panose="02020500000000000000" pitchFamily="18" charset="0"/>
                <a:cs typeface="Arial" panose="020B0604020202020204" pitchFamily="34" charset="0"/>
              </a:rPr>
              <a:t>MẮT</a:t>
            </a:r>
            <a:r>
              <a:rPr lang="en-US" sz="4400" dirty="0" smtClean="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4400" dirty="0" err="1" smtClean="0">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4400" dirty="0" smtClean="0">
                <a:solidFill>
                  <a:schemeClr val="bg1"/>
                </a:solidFill>
                <a:latin typeface="Arial" panose="020B0604020202020204" pitchFamily="34" charset="0"/>
                <a:ea typeface="Aachen" panose="02020500000000000000" pitchFamily="18" charset="0"/>
                <a:cs typeface="Arial" panose="020B0604020202020204" pitchFamily="34" charset="0"/>
              </a:rPr>
              <a:t> </a:t>
            </a:r>
            <a:endParaRPr lang="en-US" sz="4400"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grpSp>
        <p:nvGrpSpPr>
          <p:cNvPr id="2" name="Group 1"/>
          <p:cNvGrpSpPr/>
          <p:nvPr/>
        </p:nvGrpSpPr>
        <p:grpSpPr>
          <a:xfrm>
            <a:off x="1433801" y="2152117"/>
            <a:ext cx="7310375" cy="975143"/>
            <a:chOff x="9424480" y="964372"/>
            <a:chExt cx="5587748"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 panose="020B0604020202020204" pitchFamily="34" charset="0"/>
                <a:ea typeface="Aachen" panose="02020500000000000000" pitchFamily="18" charset="0"/>
                <a:cs typeface="Arial" panose="020B0604020202020204" pitchFamily="34"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 panose="020B0604020202020204" pitchFamily="34" charset="0"/>
                <a:ea typeface="Aachen" panose="02020500000000000000" pitchFamily="18" charset="0"/>
                <a:cs typeface="Arial" panose="020B0604020202020204" pitchFamily="34" charset="0"/>
              </a:endParaRPr>
            </a:p>
          </p:txBody>
        </p:sp>
        <p:sp>
          <p:nvSpPr>
            <p:cNvPr id="12" name="Rectangle 10"/>
            <p:cNvSpPr/>
            <p:nvPr/>
          </p:nvSpPr>
          <p:spPr>
            <a:xfrm>
              <a:off x="9424480" y="1055613"/>
              <a:ext cx="5049983" cy="51451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r>
                <a:rPr lang="en-US" sz="4000" dirty="0" err="1" smtClean="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NGÀY</a:t>
              </a:r>
              <a:r>
                <a:rPr lang="en-US" sz="4000" dirty="0" smtClean="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4000" dirty="0" err="1" smtClean="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MỚI</a:t>
              </a:r>
              <a:r>
                <a:rPr lang="en-US" sz="4000" dirty="0" smtClean="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4000" dirty="0" err="1" smtClean="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BẮT</a:t>
              </a:r>
              <a:r>
                <a:rPr lang="en-US" sz="4000" dirty="0" smtClean="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 </a:t>
              </a:r>
              <a:r>
                <a:rPr lang="en-US" sz="4000" dirty="0" err="1" smtClean="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ĐẦU</a:t>
              </a:r>
              <a:endParaRPr lang="en-US" sz="4000" dirty="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endParaRPr>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a typeface="Aachen" panose="02020500000000000000" pitchFamily="18" charset="0"/>
                <a:cs typeface="Arial" panose="020B0604020202020204" pitchFamily="34" charset="0"/>
              </a:endParaRPr>
            </a:p>
          </p:txBody>
        </p:sp>
        <p:sp>
          <p:nvSpPr>
            <p:cNvPr id="8" name="Oval 7"/>
            <p:cNvSpPr/>
            <p:nvPr/>
          </p:nvSpPr>
          <p:spPr>
            <a:xfrm>
              <a:off x="1252971" y="1095375"/>
              <a:ext cx="914400" cy="914400"/>
            </a:xfrm>
            <a:prstGeom prst="ellipse">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 panose="020B0604020202020204" pitchFamily="34" charset="0"/>
                  <a:ea typeface="Aachen" panose="02020500000000000000" pitchFamily="18" charset="0"/>
                  <a:cs typeface="Arial" panose="020B0604020202020204" pitchFamily="34" charset="0"/>
                </a:rPr>
                <a:t>Bài</a:t>
              </a:r>
            </a:p>
            <a:p>
              <a:pPr algn="ctr"/>
              <a:r>
                <a:rPr lang="en-US" sz="2400" smtClean="0">
                  <a:latin typeface="Arial" panose="020B0604020202020204" pitchFamily="34" charset="0"/>
                  <a:ea typeface="Aachen" panose="02020500000000000000" pitchFamily="18" charset="0"/>
                  <a:cs typeface="Arial" panose="020B0604020202020204" pitchFamily="34" charset="0"/>
                </a:rPr>
                <a:t> 3</a:t>
              </a:r>
              <a:endParaRPr lang="en-US" sz="2400">
                <a:latin typeface="Arial" panose="020B0604020202020204" pitchFamily="34" charset="0"/>
                <a:ea typeface="Aachen" panose="02020500000000000000" pitchFamily="18" charset="0"/>
                <a:cs typeface="Arial" panose="020B0604020202020204" pitchFamily="34" charset="0"/>
              </a:endParaRPr>
            </a:p>
          </p:txBody>
        </p:sp>
      </p:grpSp>
      <p:grpSp>
        <p:nvGrpSpPr>
          <p:cNvPr id="21" name="Group 20"/>
          <p:cNvGrpSpPr/>
          <p:nvPr/>
        </p:nvGrpSpPr>
        <p:grpSpPr>
          <a:xfrm>
            <a:off x="-607604" y="-39610"/>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Aachen" panose="02020500000000000000" pitchFamily="18" charset="0"/>
                <a:cs typeface="Arial" panose="020B0604020202020204" pitchFamily="34" charset="0"/>
              </a:endParaRPr>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Aachen" panose="02020500000000000000" pitchFamily="18" charset="0"/>
                <a:cs typeface="Arial" panose="020B0604020202020204" pitchFamily="34" charset="0"/>
              </a:endParaRPr>
            </a:p>
          </p:txBody>
        </p:sp>
        <p:sp>
          <p:nvSpPr>
            <p:cNvPr id="19" name="Oval 18"/>
            <p:cNvSpPr/>
            <p:nvPr/>
          </p:nvSpPr>
          <p:spPr>
            <a:xfrm>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smtClean="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rPr>
                <a:t>7</a:t>
              </a:r>
              <a:endParaRPr lang="en-US" sz="9600">
                <a:solidFill>
                  <a:schemeClr val="accent6">
                    <a:lumMod val="75000"/>
                  </a:schemeClr>
                </a:solidFill>
                <a:latin typeface="Arial" panose="020B0604020202020204" pitchFamily="34" charset="0"/>
                <a:ea typeface="Aachen" panose="02020500000000000000" pitchFamily="18" charset="0"/>
                <a:cs typeface="Arial" panose="020B0604020202020204" pitchFamily="34" charset="0"/>
              </a:endParaRPr>
            </a:p>
          </p:txBody>
        </p:sp>
      </p:grpSp>
      <p:sp>
        <p:nvSpPr>
          <p:cNvPr id="22" name="TextBox 21"/>
          <p:cNvSpPr txBox="1"/>
          <p:nvPr/>
        </p:nvSpPr>
        <p:spPr>
          <a:xfrm>
            <a:off x="1371600" y="5848350"/>
            <a:ext cx="8420100" cy="1754205"/>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 panose="020B0604020202020204" pitchFamily="34" charset="0"/>
                <a:ea typeface="Aachen" panose="02020500000000000000" pitchFamily="18" charset="0"/>
                <a:cs typeface="Arial" panose="020B0604020202020204" pitchFamily="34" charset="0"/>
              </a:rPr>
              <a:t>NẾU KHÔNG MAY BỊ LẠC</a:t>
            </a:r>
          </a:p>
        </p:txBody>
      </p:sp>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b="8889"/>
          <a:stretch/>
        </p:blipFill>
        <p:spPr>
          <a:xfrm>
            <a:off x="1953310" y="3310209"/>
            <a:ext cx="2085290" cy="1818284"/>
          </a:xfrm>
          <a:prstGeom prst="rect">
            <a:avLst/>
          </a:prstGeom>
        </p:spPr>
      </p:pic>
      <p:sp>
        <p:nvSpPr>
          <p:cNvPr id="28" name="TextBox 27"/>
          <p:cNvSpPr txBox="1"/>
          <p:nvPr/>
        </p:nvSpPr>
        <p:spPr>
          <a:xfrm>
            <a:off x="4343400" y="3213242"/>
            <a:ext cx="2300082" cy="594948"/>
          </a:xfrm>
          <a:prstGeom prst="rect">
            <a:avLst/>
          </a:prstGeom>
          <a:noFill/>
        </p:spPr>
        <p:txBody>
          <a:bodyPr wrap="square" lIns="162473" tIns="81237" rIns="162473" bIns="81237" rtlCol="0">
            <a:spAutoFit/>
          </a:bodyPr>
          <a:lstStyle/>
          <a:p>
            <a:r>
              <a:rPr lang="en-US" sz="2800" b="1" dirty="0" err="1" smtClean="0">
                <a:solidFill>
                  <a:srgbClr val="0070C0"/>
                </a:solidFill>
                <a:latin typeface="Arial" panose="020B0604020202020204" pitchFamily="34" charset="0"/>
                <a:ea typeface="Aachen" panose="02020500000000000000" pitchFamily="18" charset="0"/>
                <a:cs typeface="Arial" panose="020B0604020202020204" pitchFamily="34" charset="0"/>
              </a:rPr>
              <a:t>Tiết</a:t>
            </a:r>
            <a:r>
              <a:rPr lang="en-US" sz="2800" b="1" dirty="0" smtClean="0">
                <a:solidFill>
                  <a:srgbClr val="0070C0"/>
                </a:solidFill>
                <a:latin typeface="Arial" panose="020B0604020202020204" pitchFamily="34" charset="0"/>
                <a:ea typeface="Aachen" panose="02020500000000000000" pitchFamily="18" charset="0"/>
                <a:cs typeface="Arial" panose="020B0604020202020204" pitchFamily="34" charset="0"/>
              </a:rPr>
              <a:t> </a:t>
            </a:r>
            <a:r>
              <a:rPr lang="en-US" sz="2800" b="1" dirty="0" smtClean="0">
                <a:solidFill>
                  <a:srgbClr val="0070C0"/>
                </a:solidFill>
                <a:latin typeface="Arial" panose="020B0604020202020204" pitchFamily="34" charset="0"/>
                <a:ea typeface="Aachen" panose="02020500000000000000" pitchFamily="18" charset="0"/>
                <a:cs typeface="Arial" panose="020B0604020202020204" pitchFamily="34" charset="0"/>
              </a:rPr>
              <a:t>3 - 4</a:t>
            </a:r>
            <a:endParaRPr lang="en-US" sz="2800" b="1" dirty="0">
              <a:solidFill>
                <a:srgbClr val="0070C0"/>
              </a:solidFill>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2019458266"/>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xmlns=""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xmlns=""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2A2063FF-245B-4D1A-AC17-32B75C965989}"/>
              </a:ext>
            </a:extLst>
          </p:cNvPr>
          <p:cNvSpPr txBox="1"/>
          <p:nvPr/>
        </p:nvSpPr>
        <p:spPr>
          <a:xfrm>
            <a:off x="2667000" y="1224340"/>
            <a:ext cx="3810000" cy="1569660"/>
          </a:xfrm>
          <a:prstGeom prst="rect">
            <a:avLst/>
          </a:prstGeom>
          <a:noFill/>
        </p:spPr>
        <p:txBody>
          <a:bodyPr wrap="square" rtlCol="0">
            <a:spAutoFit/>
          </a:bodyPr>
          <a:lstStyle/>
          <a:p>
            <a:pPr marL="0" marR="0" lvl="0" indent="0" algn="l" defTabSz="91318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0F0"/>
                </a:solidFill>
                <a:effectLst/>
                <a:uLnTx/>
                <a:uFillTx/>
                <a:latin typeface="UTM Avo" panose="02040603050506020204" pitchFamily="18" charset="0"/>
                <a:ea typeface="+mn-ea"/>
                <a:cs typeface="+mn-cs"/>
              </a:rPr>
              <a:t>TIẾT 3</a:t>
            </a:r>
          </a:p>
        </p:txBody>
      </p:sp>
    </p:spTree>
    <p:extLst>
      <p:ext uri="{BB962C8B-B14F-4D97-AF65-F5344CB8AC3E}">
        <p14:creationId xmlns:p14="http://schemas.microsoft.com/office/powerpoint/2010/main" val="1716947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xmlns="" id="{520D051F-6EE1-4AE7-9B21-D9F1CE8389BD}"/>
              </a:ext>
            </a:extLst>
          </p:cNvPr>
          <p:cNvSpPr/>
          <p:nvPr/>
        </p:nvSpPr>
        <p:spPr>
          <a:xfrm>
            <a:off x="-3693" y="-3254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Oval 15"/>
          <p:cNvSpPr/>
          <p:nvPr/>
        </p:nvSpPr>
        <p:spPr>
          <a:xfrm>
            <a:off x="224907" y="2683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5</a:t>
            </a:r>
          </a:p>
        </p:txBody>
      </p:sp>
      <p:sp>
        <p:nvSpPr>
          <p:cNvPr id="17" name="TextBox 16"/>
          <p:cNvSpPr txBox="1"/>
          <p:nvPr/>
        </p:nvSpPr>
        <p:spPr>
          <a:xfrm>
            <a:off x="883899" y="-50482"/>
            <a:ext cx="8140700" cy="461653"/>
          </a:xfrm>
          <a:prstGeom prst="rect">
            <a:avLst/>
          </a:prstGeom>
          <a:noFill/>
        </p:spPr>
        <p:txBody>
          <a:bodyPr wrap="square" lIns="91428" tIns="45714" rIns="91428" bIns="45714" rtlCol="0">
            <a:spAutoFit/>
          </a:bodyPr>
          <a:lstStyle/>
          <a:p>
            <a:pPr algn="just"/>
            <a:r>
              <a:rPr lang="en-US" sz="2400" b="1" dirty="0" err="1">
                <a:latin typeface="Arial" panose="020B0604020202020204" pitchFamily="34" charset="0"/>
                <a:ea typeface="Arial-Rounded" pitchFamily="34" charset="0"/>
                <a:cs typeface="Arial" panose="020B0604020202020204" pitchFamily="34" charset="0"/>
              </a:rPr>
              <a:t>Chọn</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từ</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ngữ</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để</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hoàn</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thiện</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câu</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và</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viết</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câu</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vào</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vở</a:t>
            </a:r>
            <a:endParaRPr lang="en-US" sz="2400" b="1" dirty="0">
              <a:latin typeface="Arial" panose="020B0604020202020204" pitchFamily="34" charset="0"/>
              <a:ea typeface="Arial-Rounded" pitchFamily="34" charset="0"/>
              <a:cs typeface="Arial" panose="020B0604020202020204" pitchFamily="34" charset="0"/>
            </a:endParaRPr>
          </a:p>
        </p:txBody>
      </p:sp>
      <p:sp>
        <p:nvSpPr>
          <p:cNvPr id="7" name="TextBox 6"/>
          <p:cNvSpPr txBox="1"/>
          <p:nvPr/>
        </p:nvSpPr>
        <p:spPr>
          <a:xfrm>
            <a:off x="30174" y="1127676"/>
            <a:ext cx="9144000" cy="584763"/>
          </a:xfrm>
          <a:prstGeom prst="rect">
            <a:avLst/>
          </a:prstGeom>
          <a:solidFill>
            <a:srgbClr val="B9EDFF"/>
          </a:solidFill>
        </p:spPr>
        <p:txBody>
          <a:bodyPr wrap="square" lIns="91428" tIns="45714" rIns="91428" bIns="45714" rtlCol="0">
            <a:spAutoFit/>
          </a:bodyPr>
          <a:lstStyle/>
          <a:p>
            <a:pPr algn="just"/>
            <a:r>
              <a:rPr lang="en-US" sz="3200" b="1">
                <a:latin typeface="Arial" panose="020B0604020202020204" pitchFamily="34" charset="0"/>
                <a:ea typeface="Arial-Rounded" pitchFamily="34" charset="0"/>
                <a:cs typeface="Arial" panose="020B0604020202020204" pitchFamily="34" charset="0"/>
              </a:rPr>
              <a:t>bổ ích				</a:t>
            </a:r>
          </a:p>
        </p:txBody>
      </p:sp>
      <p:sp>
        <p:nvSpPr>
          <p:cNvPr id="11" name="TextBox 10"/>
          <p:cNvSpPr txBox="1"/>
          <p:nvPr/>
        </p:nvSpPr>
        <p:spPr>
          <a:xfrm>
            <a:off x="37100" y="2419350"/>
            <a:ext cx="9003561" cy="954095"/>
          </a:xfrm>
          <a:prstGeom prst="rect">
            <a:avLst/>
          </a:prstGeom>
          <a:noFill/>
        </p:spPr>
        <p:txBody>
          <a:bodyPr wrap="square" lIns="91428" tIns="45714" rIns="91428" bIns="45714" rtlCol="0">
            <a:spAutoFit/>
          </a:bodyPr>
          <a:lstStyle/>
          <a:p>
            <a:pPr algn="just"/>
            <a:r>
              <a:rPr lang="en-US" sz="2800" b="1" dirty="0" smtClean="0">
                <a:latin typeface="Arial" panose="020B0604020202020204" pitchFamily="34" charset="0"/>
                <a:ea typeface="Arial-Rounded" pitchFamily="34" charset="0"/>
                <a:cs typeface="Arial" panose="020B0604020202020204" pitchFamily="34" charset="0"/>
              </a:rPr>
              <a:t>b. </a:t>
            </a:r>
            <a:r>
              <a:rPr lang="en-US" sz="2800" b="1" dirty="0" err="1" smtClean="0">
                <a:latin typeface="Arial" panose="020B0604020202020204" pitchFamily="34" charset="0"/>
                <a:ea typeface="Arial-Rounded" pitchFamily="34" charset="0"/>
                <a:cs typeface="Arial" panose="020B0604020202020204" pitchFamily="34" charset="0"/>
              </a:rPr>
              <a:t>Mấy</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chú</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chim</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chích</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choè</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đang</a:t>
            </a:r>
            <a:r>
              <a:rPr lang="en-US" sz="2800" b="1" dirty="0" smtClean="0">
                <a:latin typeface="Arial" panose="020B0604020202020204" pitchFamily="34" charset="0"/>
                <a:ea typeface="Arial-Rounded" pitchFamily="34" charset="0"/>
                <a:cs typeface="Arial" panose="020B0604020202020204" pitchFamily="34" charset="0"/>
              </a:rPr>
              <a:t> (…)   </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vang</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trên</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cành</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cây</a:t>
            </a:r>
            <a:r>
              <a:rPr lang="en-US" sz="2800" b="1" dirty="0" smtClean="0">
                <a:latin typeface="Arial" panose="020B0604020202020204" pitchFamily="34" charset="0"/>
                <a:ea typeface="Arial-Rounded" pitchFamily="34" charset="0"/>
                <a:cs typeface="Arial" panose="020B0604020202020204" pitchFamily="34" charset="0"/>
              </a:rPr>
              <a:t> </a:t>
            </a:r>
            <a:endParaRPr lang="en-US" sz="2800" b="1" dirty="0">
              <a:latin typeface="Arial" panose="020B0604020202020204" pitchFamily="34" charset="0"/>
              <a:ea typeface="Arial-Rounded" pitchFamily="34" charset="0"/>
              <a:cs typeface="Arial" panose="020B0604020202020204" pitchFamily="34" charset="0"/>
            </a:endParaRPr>
          </a:p>
        </p:txBody>
      </p:sp>
      <p:sp>
        <p:nvSpPr>
          <p:cNvPr id="13" name="TextBox 12"/>
          <p:cNvSpPr txBox="1"/>
          <p:nvPr/>
        </p:nvSpPr>
        <p:spPr>
          <a:xfrm>
            <a:off x="30174" y="1127676"/>
            <a:ext cx="2112818" cy="523208"/>
          </a:xfrm>
          <a:prstGeom prst="rect">
            <a:avLst/>
          </a:prstGeom>
          <a:solidFill>
            <a:srgbClr val="B9EDFF"/>
          </a:solidFill>
        </p:spPr>
        <p:txBody>
          <a:bodyPr wrap="square" lIns="91428" tIns="45714" rIns="91428" bIns="45714" rtlCol="0">
            <a:spAutoFit/>
          </a:bodyPr>
          <a:lstStyle/>
          <a:p>
            <a:pPr algn="ctr"/>
            <a:r>
              <a:rPr lang="en-US" sz="2800" b="1">
                <a:latin typeface="Arial" panose="020B0604020202020204" pitchFamily="34" charset="0"/>
                <a:ea typeface="Arial-Rounded" pitchFamily="34" charset="0"/>
                <a:cs typeface="Arial" panose="020B0604020202020204" pitchFamily="34" charset="0"/>
              </a:rPr>
              <a:t>m</a:t>
            </a:r>
            <a:r>
              <a:rPr lang="en-US" sz="2800" b="1" smtClean="0">
                <a:latin typeface="Arial" panose="020B0604020202020204" pitchFamily="34" charset="0"/>
                <a:ea typeface="Arial-Rounded" pitchFamily="34" charset="0"/>
                <a:cs typeface="Arial" panose="020B0604020202020204" pitchFamily="34" charset="0"/>
              </a:rPr>
              <a:t>ặt trời</a:t>
            </a:r>
            <a:endParaRPr lang="en-US" sz="2800" b="1">
              <a:latin typeface="Arial" panose="020B0604020202020204" pitchFamily="34" charset="0"/>
              <a:ea typeface="Arial-Rounded" pitchFamily="34" charset="0"/>
              <a:cs typeface="Arial" panose="020B0604020202020204" pitchFamily="34" charset="0"/>
            </a:endParaRPr>
          </a:p>
        </p:txBody>
      </p:sp>
      <p:sp>
        <p:nvSpPr>
          <p:cNvPr id="10" name="TextBox 9"/>
          <p:cNvSpPr txBox="1"/>
          <p:nvPr/>
        </p:nvSpPr>
        <p:spPr>
          <a:xfrm>
            <a:off x="2260756" y="1127676"/>
            <a:ext cx="1579418" cy="523208"/>
          </a:xfrm>
          <a:prstGeom prst="rect">
            <a:avLst/>
          </a:prstGeom>
          <a:solidFill>
            <a:srgbClr val="B9EDFF"/>
          </a:solidFill>
          <a:ln>
            <a:noFill/>
          </a:ln>
        </p:spPr>
        <p:txBody>
          <a:bodyPr wrap="square" lIns="91428" tIns="45714" rIns="91428" bIns="45714" rtlCol="0">
            <a:spAutoFit/>
          </a:bodyPr>
          <a:lstStyle/>
          <a:p>
            <a:pPr algn="ctr"/>
            <a:r>
              <a:rPr lang="en-US" sz="2800" b="1">
                <a:latin typeface="Arial" panose="020B0604020202020204" pitchFamily="34" charset="0"/>
                <a:ea typeface="Arial-Rounded" pitchFamily="34" charset="0"/>
                <a:cs typeface="Arial" panose="020B0604020202020204" pitchFamily="34" charset="0"/>
              </a:rPr>
              <a:t>l</a:t>
            </a:r>
            <a:r>
              <a:rPr lang="en-US" sz="2800" b="1" smtClean="0">
                <a:latin typeface="Arial" panose="020B0604020202020204" pitchFamily="34" charset="0"/>
                <a:ea typeface="Arial-Rounded" pitchFamily="34" charset="0"/>
                <a:cs typeface="Arial" panose="020B0604020202020204" pitchFamily="34" charset="0"/>
              </a:rPr>
              <a:t>ục tục</a:t>
            </a:r>
            <a:endParaRPr lang="en-US" sz="2800" b="1" dirty="0">
              <a:latin typeface="Arial" panose="020B0604020202020204" pitchFamily="34" charset="0"/>
              <a:ea typeface="Arial-Rounded" pitchFamily="34" charset="0"/>
              <a:cs typeface="Arial" panose="020B0604020202020204" pitchFamily="34" charset="0"/>
            </a:endParaRPr>
          </a:p>
        </p:txBody>
      </p:sp>
      <p:sp>
        <p:nvSpPr>
          <p:cNvPr id="19" name="TextBox 18"/>
          <p:cNvSpPr txBox="1"/>
          <p:nvPr/>
        </p:nvSpPr>
        <p:spPr>
          <a:xfrm>
            <a:off x="4133219" y="1127676"/>
            <a:ext cx="934283" cy="523208"/>
          </a:xfrm>
          <a:prstGeom prst="rect">
            <a:avLst/>
          </a:prstGeom>
          <a:solidFill>
            <a:srgbClr val="B9EDFF"/>
          </a:solidFill>
        </p:spPr>
        <p:txBody>
          <a:bodyPr wrap="square" lIns="91428" tIns="45714" rIns="91428" bIns="45714" rtlCol="0">
            <a:spAutoFit/>
          </a:bodyPr>
          <a:lstStyle/>
          <a:p>
            <a:pPr algn="ctr"/>
            <a:r>
              <a:rPr lang="en-US" sz="2800" b="1" smtClean="0">
                <a:latin typeface="Arial" panose="020B0604020202020204" pitchFamily="34" charset="0"/>
                <a:ea typeface="Arial-Rounded" pitchFamily="34" charset="0"/>
                <a:cs typeface="Arial" panose="020B0604020202020204" pitchFamily="34" charset="0"/>
              </a:rPr>
              <a:t>hót</a:t>
            </a:r>
            <a:endParaRPr lang="en-US" sz="2800" b="1">
              <a:latin typeface="Arial" panose="020B0604020202020204" pitchFamily="34" charset="0"/>
              <a:ea typeface="Arial-Rounded" pitchFamily="34" charset="0"/>
              <a:cs typeface="Arial" panose="020B0604020202020204" pitchFamily="34" charset="0"/>
            </a:endParaRPr>
          </a:p>
        </p:txBody>
      </p:sp>
      <p:sp>
        <p:nvSpPr>
          <p:cNvPr id="23" name="TextBox 22"/>
          <p:cNvSpPr txBox="1"/>
          <p:nvPr/>
        </p:nvSpPr>
        <p:spPr>
          <a:xfrm>
            <a:off x="5343828" y="1127676"/>
            <a:ext cx="1981200" cy="523208"/>
          </a:xfrm>
          <a:prstGeom prst="rect">
            <a:avLst/>
          </a:prstGeom>
          <a:solidFill>
            <a:srgbClr val="B9EDFF"/>
          </a:solidFill>
        </p:spPr>
        <p:txBody>
          <a:bodyPr wrap="square" lIns="91428" tIns="45714" rIns="91428" bIns="45714" rtlCol="0">
            <a:spAutoFit/>
          </a:bodyPr>
          <a:lstStyle/>
          <a:p>
            <a:pPr algn="ctr"/>
            <a:r>
              <a:rPr lang="en-US" sz="2800" b="1">
                <a:latin typeface="Arial" panose="020B0604020202020204" pitchFamily="34" charset="0"/>
                <a:ea typeface="Arial-Rounded" pitchFamily="34" charset="0"/>
                <a:cs typeface="Arial" panose="020B0604020202020204" pitchFamily="34" charset="0"/>
              </a:rPr>
              <a:t>t</a:t>
            </a:r>
            <a:r>
              <a:rPr lang="en-US" sz="2800" b="1" smtClean="0">
                <a:latin typeface="Arial" panose="020B0604020202020204" pitchFamily="34" charset="0"/>
                <a:ea typeface="Arial-Rounded" pitchFamily="34" charset="0"/>
                <a:cs typeface="Arial" panose="020B0604020202020204" pitchFamily="34" charset="0"/>
              </a:rPr>
              <a:t>ia nắng</a:t>
            </a:r>
            <a:endParaRPr lang="en-US" sz="2800" b="1">
              <a:latin typeface="Arial" panose="020B0604020202020204" pitchFamily="34" charset="0"/>
              <a:ea typeface="Arial-Rounded" pitchFamily="34" charset="0"/>
              <a:cs typeface="Arial" panose="020B0604020202020204" pitchFamily="34" charset="0"/>
            </a:endParaRPr>
          </a:p>
        </p:txBody>
      </p:sp>
      <p:sp>
        <p:nvSpPr>
          <p:cNvPr id="24" name="TextBox 23"/>
          <p:cNvSpPr txBox="1"/>
          <p:nvPr/>
        </p:nvSpPr>
        <p:spPr>
          <a:xfrm>
            <a:off x="7601353" y="1156591"/>
            <a:ext cx="1446236" cy="523208"/>
          </a:xfrm>
          <a:prstGeom prst="rect">
            <a:avLst/>
          </a:prstGeom>
          <a:solidFill>
            <a:srgbClr val="B9EDFF"/>
          </a:solidFill>
        </p:spPr>
        <p:txBody>
          <a:bodyPr wrap="square" lIns="91428" tIns="45714" rIns="91428" bIns="45714" rtlCol="0">
            <a:spAutoFit/>
          </a:bodyPr>
          <a:lstStyle/>
          <a:p>
            <a:pPr algn="ctr"/>
            <a:r>
              <a:rPr lang="en-US" sz="2800" b="1" smtClean="0">
                <a:latin typeface="Arial" panose="020B0604020202020204" pitchFamily="34" charset="0"/>
                <a:ea typeface="Arial-Rounded" pitchFamily="34" charset="0"/>
                <a:cs typeface="Arial" panose="020B0604020202020204" pitchFamily="34" charset="0"/>
              </a:rPr>
              <a:t>gáy</a:t>
            </a:r>
            <a:endParaRPr lang="en-US" sz="2800" b="1">
              <a:latin typeface="Arial" panose="020B0604020202020204" pitchFamily="34" charset="0"/>
              <a:ea typeface="Arial-Rounded" pitchFamily="34" charset="0"/>
              <a:cs typeface="Arial" panose="020B0604020202020204" pitchFamily="34" charset="0"/>
            </a:endParaRPr>
          </a:p>
        </p:txBody>
      </p:sp>
      <p:sp>
        <p:nvSpPr>
          <p:cNvPr id="25" name="TextBox 24"/>
          <p:cNvSpPr txBox="1"/>
          <p:nvPr/>
        </p:nvSpPr>
        <p:spPr>
          <a:xfrm>
            <a:off x="55908" y="1844131"/>
            <a:ext cx="9109364" cy="523208"/>
          </a:xfrm>
          <a:prstGeom prst="rect">
            <a:avLst/>
          </a:prstGeom>
          <a:noFill/>
        </p:spPr>
        <p:txBody>
          <a:bodyPr wrap="square" lIns="91428" tIns="45714" rIns="91428" bIns="45714" rtlCol="0">
            <a:spAutoFit/>
          </a:bodyPr>
          <a:lstStyle/>
          <a:p>
            <a:pPr algn="just"/>
            <a:r>
              <a:rPr lang="en-US" sz="2800" b="1" dirty="0" smtClean="0">
                <a:latin typeface="Arial" panose="020B0604020202020204" pitchFamily="34" charset="0"/>
                <a:ea typeface="Arial-Rounded" pitchFamily="34" charset="0"/>
                <a:cs typeface="Arial" panose="020B0604020202020204" pitchFamily="34" charset="0"/>
              </a:rPr>
              <a:t>a. </a:t>
            </a:r>
            <a:r>
              <a:rPr lang="en-US" sz="2800" b="1" dirty="0" err="1" smtClean="0">
                <a:latin typeface="Arial" panose="020B0604020202020204" pitchFamily="34" charset="0"/>
                <a:ea typeface="Arial-Rounded" pitchFamily="34" charset="0"/>
                <a:cs typeface="Arial" panose="020B0604020202020204" pitchFamily="34" charset="0"/>
              </a:rPr>
              <a:t>Những</a:t>
            </a:r>
            <a:r>
              <a:rPr lang="en-US" sz="2800" b="1" dirty="0" smtClean="0">
                <a:latin typeface="Arial" panose="020B0604020202020204" pitchFamily="34" charset="0"/>
                <a:ea typeface="Arial-Rounded" pitchFamily="34" charset="0"/>
                <a:cs typeface="Arial" panose="020B0604020202020204" pitchFamily="34" charset="0"/>
              </a:rPr>
              <a:t> (…)        </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buổi</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sáng</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mở</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đầu</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một</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ngày</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mới</a:t>
            </a:r>
            <a:r>
              <a:rPr lang="en-US" sz="2800" b="1" dirty="0" smtClean="0">
                <a:latin typeface="Arial" panose="020B0604020202020204" pitchFamily="34" charset="0"/>
                <a:ea typeface="Arial-Rounded" pitchFamily="34" charset="0"/>
                <a:cs typeface="Arial" panose="020B0604020202020204" pitchFamily="34" charset="0"/>
              </a:rPr>
              <a:t>. </a:t>
            </a:r>
            <a:endParaRPr lang="en-US" sz="2800" b="1" dirty="0">
              <a:latin typeface="Arial" panose="020B0604020202020204" pitchFamily="34" charset="0"/>
              <a:ea typeface="Arial-Rounded" pitchFamily="34" charset="0"/>
              <a:cs typeface="Arial" panose="020B0604020202020204" pitchFamily="34" charset="0"/>
            </a:endParaRPr>
          </a:p>
        </p:txBody>
      </p:sp>
      <p:sp>
        <p:nvSpPr>
          <p:cNvPr id="26" name="TextBox 25"/>
          <p:cNvSpPr txBox="1"/>
          <p:nvPr/>
        </p:nvSpPr>
        <p:spPr>
          <a:xfrm>
            <a:off x="5566634" y="1118390"/>
            <a:ext cx="1594428" cy="523208"/>
          </a:xfrm>
          <a:prstGeom prst="rect">
            <a:avLst/>
          </a:prstGeom>
          <a:solidFill>
            <a:srgbClr val="B9EDFF"/>
          </a:solidFill>
        </p:spPr>
        <p:txBody>
          <a:bodyPr wrap="square" lIns="91428" tIns="45714" rIns="91428" bIns="45714" rtlCol="0">
            <a:spAutoFit/>
          </a:bodyPr>
          <a:lstStyle/>
          <a:p>
            <a:pPr algn="ctr"/>
            <a:r>
              <a:rPr lang="en-US" sz="2800" b="1" dirty="0" err="1">
                <a:latin typeface="Arial" panose="020B0604020202020204" pitchFamily="34" charset="0"/>
                <a:ea typeface="Arial-Rounded" pitchFamily="34" charset="0"/>
                <a:cs typeface="Arial" panose="020B0604020202020204" pitchFamily="34" charset="0"/>
              </a:rPr>
              <a:t>t</a:t>
            </a:r>
            <a:r>
              <a:rPr lang="en-US" sz="2800" b="1" dirty="0" err="1" smtClean="0">
                <a:latin typeface="Arial" panose="020B0604020202020204" pitchFamily="34" charset="0"/>
                <a:ea typeface="Arial-Rounded" pitchFamily="34" charset="0"/>
                <a:cs typeface="Arial" panose="020B0604020202020204" pitchFamily="34" charset="0"/>
              </a:rPr>
              <a:t>ia</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nắng</a:t>
            </a:r>
            <a:endParaRPr lang="en-US" sz="2800" b="1" dirty="0">
              <a:latin typeface="Arial" panose="020B0604020202020204" pitchFamily="34" charset="0"/>
              <a:ea typeface="Arial-Rounded" pitchFamily="34" charset="0"/>
              <a:cs typeface="Arial" panose="020B0604020202020204" pitchFamily="34" charset="0"/>
            </a:endParaRPr>
          </a:p>
        </p:txBody>
      </p:sp>
      <p:sp>
        <p:nvSpPr>
          <p:cNvPr id="20" name="TextBox 19"/>
          <p:cNvSpPr txBox="1"/>
          <p:nvPr/>
        </p:nvSpPr>
        <p:spPr>
          <a:xfrm>
            <a:off x="4192060" y="1161988"/>
            <a:ext cx="934283" cy="523208"/>
          </a:xfrm>
          <a:prstGeom prst="rect">
            <a:avLst/>
          </a:prstGeom>
          <a:solidFill>
            <a:srgbClr val="B9EDFF"/>
          </a:solidFill>
        </p:spPr>
        <p:txBody>
          <a:bodyPr wrap="square" lIns="91428" tIns="45714" rIns="91428" bIns="45714" rtlCol="0">
            <a:spAutoFit/>
          </a:bodyPr>
          <a:lstStyle/>
          <a:p>
            <a:pPr algn="ctr"/>
            <a:r>
              <a:rPr lang="en-US" sz="2800" b="1" smtClean="0">
                <a:latin typeface="Arial" panose="020B0604020202020204" pitchFamily="34" charset="0"/>
                <a:ea typeface="Arial-Rounded" pitchFamily="34" charset="0"/>
                <a:cs typeface="Arial" panose="020B0604020202020204" pitchFamily="34" charset="0"/>
              </a:rPr>
              <a:t>hót</a:t>
            </a:r>
            <a:endParaRPr lang="en-US" sz="2800" b="1">
              <a:latin typeface="Arial" panose="020B0604020202020204" pitchFamily="34" charset="0"/>
              <a:ea typeface="Arial-Rounded" pitchFamily="34" charset="0"/>
              <a:cs typeface="Arial" panose="020B0604020202020204" pitchFamily="34" charset="0"/>
            </a:endParaRP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1.23457E-7 L -0.41858 0.13426 " pathEditMode="relative" rAng="0" ptsTypes="AA">
                                      <p:cBhvr>
                                        <p:cTn id="6" dur="2000" fill="hold"/>
                                        <p:tgtEl>
                                          <p:spTgt spid="26"/>
                                        </p:tgtEl>
                                        <p:attrNameLst>
                                          <p:attrName>ppt_x</p:attrName>
                                          <p:attrName>ppt_y</p:attrName>
                                        </p:attrNameLst>
                                      </p:cBhvr>
                                      <p:rCtr x="-20937" y="669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38889E-6 -1.85185E-6 L 0.20955 0.24661 " pathEditMode="relative" rAng="0" ptsTypes="AA">
                                      <p:cBhvr>
                                        <p:cTn id="10" dur="2000" fill="hold"/>
                                        <p:tgtEl>
                                          <p:spTgt spid="20"/>
                                        </p:tgtEl>
                                        <p:attrNameLst>
                                          <p:attrName>ppt_x</p:attrName>
                                          <p:attrName>ppt_y</p:attrName>
                                        </p:attrNameLst>
                                      </p:cBhvr>
                                      <p:rCtr x="10469"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9698" y="288935"/>
            <a:ext cx="8724900" cy="4242505"/>
            <a:chOff x="236631" y="514351"/>
            <a:chExt cx="8724900" cy="4242505"/>
          </a:xfrm>
          <a:solidFill>
            <a:schemeClr val="bg1"/>
          </a:solidFill>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631" y="514351"/>
              <a:ext cx="8724900" cy="2209800"/>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631" y="2547056"/>
              <a:ext cx="8724900" cy="2209800"/>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685800" y="2087534"/>
            <a:ext cx="9067800" cy="630942"/>
          </a:xfrm>
          <a:prstGeom prst="rect">
            <a:avLst/>
          </a:prstGeom>
        </p:spPr>
        <p:txBody>
          <a:bodyPr wrap="square">
            <a:spAutoFit/>
          </a:bodyPr>
          <a:lstStyle/>
          <a:p>
            <a:pPr algn="just"/>
            <a:r>
              <a:rPr lang="vi-VN" sz="3500" b="1" dirty="0">
                <a:solidFill>
                  <a:srgbClr val="002060"/>
                </a:solidFill>
                <a:latin typeface="HP001 5 hàng" pitchFamily="34" charset="0"/>
              </a:rPr>
              <a:t> Mấy </a:t>
            </a:r>
            <a:r>
              <a:rPr lang="el-GR" sz="3500" b="1" dirty="0">
                <a:solidFill>
                  <a:srgbClr val="002060"/>
                </a:solidFill>
                <a:latin typeface="HP001 5 hàng" pitchFamily="34" charset="0"/>
              </a:rPr>
              <a:t>ε</a:t>
            </a:r>
            <a:r>
              <a:rPr lang="vi-VN" sz="3500" b="1" dirty="0">
                <a:solidFill>
                  <a:srgbClr val="002060"/>
                </a:solidFill>
                <a:latin typeface="HP001 5 hàng" pitchFamily="34" charset="0"/>
              </a:rPr>
              <a:t>ú </a:t>
            </a:r>
            <a:r>
              <a:rPr lang="el-GR" sz="3500" b="1" dirty="0">
                <a:solidFill>
                  <a:srgbClr val="002060"/>
                </a:solidFill>
                <a:latin typeface="HP001 5 hàng" pitchFamily="34" charset="0"/>
              </a:rPr>
              <a:t>ε</a:t>
            </a:r>
            <a:r>
              <a:rPr lang="vi-VN" sz="3500" b="1" dirty="0">
                <a:solidFill>
                  <a:srgbClr val="002060"/>
                </a:solidFill>
                <a:latin typeface="HP001 5 hàng" pitchFamily="34" charset="0"/>
              </a:rPr>
              <a:t>im </a:t>
            </a:r>
            <a:r>
              <a:rPr lang="el-GR" sz="3500" b="1" dirty="0">
                <a:solidFill>
                  <a:srgbClr val="002060"/>
                </a:solidFill>
                <a:latin typeface="HP001 5 hàng" pitchFamily="34" charset="0"/>
              </a:rPr>
              <a:t>ε</a:t>
            </a:r>
            <a:r>
              <a:rPr lang="vi-VN" sz="3500" b="1" dirty="0">
                <a:solidFill>
                  <a:srgbClr val="002060"/>
                </a:solidFill>
                <a:latin typeface="HP001 5 hàng" pitchFamily="34" charset="0"/>
              </a:rPr>
              <a:t>í</a:t>
            </a:r>
            <a:r>
              <a:rPr lang="el-GR" sz="3500" b="1" dirty="0">
                <a:solidFill>
                  <a:srgbClr val="002060"/>
                </a:solidFill>
                <a:latin typeface="HP001 5 hàng" pitchFamily="34" charset="0"/>
              </a:rPr>
              <a:t>ε εφ</a:t>
            </a:r>
            <a:r>
              <a:rPr lang="vi-VN" sz="3500" b="1" dirty="0">
                <a:solidFill>
                  <a:srgbClr val="002060"/>
                </a:solidFill>
                <a:latin typeface="HP001 5 hàng" pitchFamily="34" charset="0"/>
              </a:rPr>
              <a:t>ǩ đang </a:t>
            </a:r>
            <a:r>
              <a:rPr lang="en-US" sz="3500" b="1" dirty="0" err="1" smtClean="0">
                <a:solidFill>
                  <a:srgbClr val="002060"/>
                </a:solidFill>
                <a:latin typeface="HP001 5 hàng" pitchFamily="34" charset="0"/>
              </a:rPr>
              <a:t>hót</a:t>
            </a:r>
            <a:r>
              <a:rPr lang="vi-VN" sz="3500" b="1" dirty="0" smtClean="0">
                <a:solidFill>
                  <a:srgbClr val="002060"/>
                </a:solidFill>
                <a:latin typeface="HP001 5 hàng" pitchFamily="34" charset="0"/>
              </a:rPr>
              <a:t> vang</a:t>
            </a:r>
            <a:endParaRPr lang="en-US" sz="3500" b="1" dirty="0">
              <a:solidFill>
                <a:srgbClr val="002060"/>
              </a:solidFill>
              <a:latin typeface="HP001 4 hàng" pitchFamily="34" charset="0"/>
            </a:endParaRPr>
          </a:p>
        </p:txBody>
      </p:sp>
      <p:sp>
        <p:nvSpPr>
          <p:cNvPr id="28" name="Rectangle 27"/>
          <p:cNvSpPr/>
          <p:nvPr/>
        </p:nvSpPr>
        <p:spPr>
          <a:xfrm>
            <a:off x="253565" y="2762437"/>
            <a:ext cx="3692733" cy="630942"/>
          </a:xfrm>
          <a:prstGeom prst="rect">
            <a:avLst/>
          </a:prstGeom>
        </p:spPr>
        <p:txBody>
          <a:bodyPr wrap="square">
            <a:spAutoFit/>
          </a:bodyPr>
          <a:lstStyle/>
          <a:p>
            <a:pPr algn="just"/>
            <a:r>
              <a:rPr lang="el-GR" sz="3500" b="1" dirty="0" smtClean="0">
                <a:solidFill>
                  <a:srgbClr val="002060"/>
                </a:solidFill>
                <a:latin typeface="HP001 5 hàng" pitchFamily="34" charset="0"/>
              </a:rPr>
              <a:t>Λ</a:t>
            </a:r>
            <a:r>
              <a:rPr lang="vi-VN" sz="3500" b="1" dirty="0">
                <a:solidFill>
                  <a:srgbClr val="002060"/>
                </a:solidFill>
                <a:latin typeface="HP001 5 hàng" pitchFamily="34" charset="0"/>
              </a:rPr>
              <a:t>łn cà</a:t>
            </a:r>
            <a:r>
              <a:rPr lang="el-GR" sz="3500" b="1" dirty="0">
                <a:solidFill>
                  <a:srgbClr val="002060"/>
                </a:solidFill>
                <a:latin typeface="HP001 5 hàng" pitchFamily="34" charset="0"/>
              </a:rPr>
              <a:t>ζ </a:t>
            </a:r>
            <a:r>
              <a:rPr lang="vi-VN" sz="3500" b="1" dirty="0" smtClean="0">
                <a:solidFill>
                  <a:srgbClr val="002060"/>
                </a:solidFill>
                <a:latin typeface="HP001 5 hàng" pitchFamily="34" charset="0"/>
              </a:rPr>
              <a:t>cây</a:t>
            </a:r>
            <a:r>
              <a:rPr lang="en-US" sz="3500" b="1" dirty="0" smtClean="0">
                <a:solidFill>
                  <a:srgbClr val="002060"/>
                </a:solidFill>
                <a:latin typeface="HP001 5 hàng" pitchFamily="34" charset="0"/>
              </a:rPr>
              <a:t>.</a:t>
            </a:r>
            <a:r>
              <a:rPr lang="vi-VN" sz="3500" b="1" dirty="0" smtClean="0">
                <a:solidFill>
                  <a:srgbClr val="002060"/>
                </a:solidFill>
                <a:latin typeface="HP001 5 hàng" pitchFamily="34" charset="0"/>
              </a:rPr>
              <a:t> </a:t>
            </a:r>
            <a:endParaRPr lang="en-US" sz="3500" b="1" dirty="0">
              <a:solidFill>
                <a:srgbClr val="002060"/>
              </a:solidFill>
              <a:latin typeface="HP001 4 hàng" pitchFamily="34" charset="0"/>
            </a:endParaRPr>
          </a:p>
        </p:txBody>
      </p:sp>
      <p:sp>
        <p:nvSpPr>
          <p:cNvPr id="29" name="Rectangle 28"/>
          <p:cNvSpPr/>
          <p:nvPr/>
        </p:nvSpPr>
        <p:spPr>
          <a:xfrm>
            <a:off x="219698" y="2096975"/>
            <a:ext cx="999502" cy="630942"/>
          </a:xfrm>
          <a:prstGeom prst="rect">
            <a:avLst/>
          </a:prstGeom>
        </p:spPr>
        <p:txBody>
          <a:bodyPr wrap="square">
            <a:spAutoFit/>
          </a:bodyPr>
          <a:lstStyle/>
          <a:p>
            <a:pPr algn="just"/>
            <a:r>
              <a:rPr lang="en-US" sz="3500" b="1" dirty="0" smtClean="0">
                <a:solidFill>
                  <a:srgbClr val="002060"/>
                </a:solidFill>
                <a:latin typeface="HP001 5 hàng" pitchFamily="34" charset="0"/>
              </a:rPr>
              <a:t>b.</a:t>
            </a:r>
            <a:endParaRPr lang="en-US" sz="3500" b="1" dirty="0">
              <a:solidFill>
                <a:srgbClr val="002060"/>
              </a:solidFill>
              <a:latin typeface="HP001 4 hàng" pitchFamily="34" charset="0"/>
            </a:endParaRPr>
          </a:p>
        </p:txBody>
      </p:sp>
      <p:sp>
        <p:nvSpPr>
          <p:cNvPr id="22" name="Rectangle 21"/>
          <p:cNvSpPr/>
          <p:nvPr/>
        </p:nvSpPr>
        <p:spPr>
          <a:xfrm>
            <a:off x="733778" y="737728"/>
            <a:ext cx="9067800" cy="630942"/>
          </a:xfrm>
          <a:prstGeom prst="rect">
            <a:avLst/>
          </a:prstGeom>
        </p:spPr>
        <p:txBody>
          <a:bodyPr wrap="square">
            <a:spAutoFit/>
          </a:bodyPr>
          <a:lstStyle/>
          <a:p>
            <a:pPr algn="just"/>
            <a:r>
              <a:rPr lang="vi-VN" sz="3500" b="1" dirty="0">
                <a:solidFill>
                  <a:srgbClr val="002060"/>
                </a:solidFill>
                <a:latin typeface="HP001 5 hàng" pitchFamily="34" charset="0"/>
              </a:rPr>
              <a:t> </a:t>
            </a:r>
            <a:r>
              <a:rPr lang="en-US" sz="3500" b="1" dirty="0" err="1" smtClean="0">
                <a:solidFill>
                  <a:srgbClr val="002060"/>
                </a:solidFill>
                <a:latin typeface="HP001 5 hàng" pitchFamily="34" charset="0"/>
              </a:rPr>
              <a:t>Những</a:t>
            </a:r>
            <a:r>
              <a:rPr lang="en-US" sz="3500" b="1" dirty="0" smtClean="0">
                <a:solidFill>
                  <a:srgbClr val="002060"/>
                </a:solidFill>
                <a:latin typeface="HP001 5 hàng" pitchFamily="34" charset="0"/>
              </a:rPr>
              <a:t> </a:t>
            </a:r>
            <a:r>
              <a:rPr lang="en-US" sz="3500" b="1" dirty="0" err="1" smtClean="0">
                <a:solidFill>
                  <a:srgbClr val="002060"/>
                </a:solidFill>
                <a:latin typeface="HP001 5 hàng" pitchFamily="34" charset="0"/>
              </a:rPr>
              <a:t>tia</a:t>
            </a:r>
            <a:r>
              <a:rPr lang="en-US" sz="3500" b="1" dirty="0" smtClean="0">
                <a:solidFill>
                  <a:srgbClr val="002060"/>
                </a:solidFill>
                <a:latin typeface="HP001 5 hàng" pitchFamily="34" charset="0"/>
              </a:rPr>
              <a:t> </a:t>
            </a:r>
            <a:r>
              <a:rPr lang="en-US" sz="3500" b="1" dirty="0" err="1" smtClean="0">
                <a:solidFill>
                  <a:srgbClr val="002060"/>
                </a:solidFill>
                <a:latin typeface="HP001 5 hàng" pitchFamily="34" charset="0"/>
              </a:rPr>
              <a:t>nắng</a:t>
            </a:r>
            <a:r>
              <a:rPr lang="en-US" sz="3500" b="1" dirty="0" smtClean="0">
                <a:solidFill>
                  <a:srgbClr val="002060"/>
                </a:solidFill>
                <a:latin typeface="HP001 5 hàng" pitchFamily="34" charset="0"/>
              </a:rPr>
              <a:t> </a:t>
            </a:r>
            <a:r>
              <a:rPr lang="en-US" sz="3500" b="1" dirty="0" err="1" smtClean="0">
                <a:solidFill>
                  <a:srgbClr val="002060"/>
                </a:solidFill>
                <a:latin typeface="HP001 5 hàng" pitchFamily="34" charset="0"/>
              </a:rPr>
              <a:t>buổi</a:t>
            </a:r>
            <a:r>
              <a:rPr lang="en-US" sz="3500" b="1" dirty="0" smtClean="0">
                <a:solidFill>
                  <a:srgbClr val="002060"/>
                </a:solidFill>
                <a:latin typeface="HP001 5 hàng" pitchFamily="34" charset="0"/>
              </a:rPr>
              <a:t> </a:t>
            </a:r>
            <a:r>
              <a:rPr lang="en-US" sz="3500" b="1" dirty="0" err="1" smtClean="0">
                <a:solidFill>
                  <a:srgbClr val="002060"/>
                </a:solidFill>
                <a:latin typeface="HP001 5 hàng" pitchFamily="34" charset="0"/>
              </a:rPr>
              <a:t>sáng</a:t>
            </a:r>
            <a:r>
              <a:rPr lang="en-US" sz="3500" b="1" dirty="0" smtClean="0">
                <a:solidFill>
                  <a:srgbClr val="002060"/>
                </a:solidFill>
                <a:latin typeface="HP001 5 hàng" pitchFamily="34" charset="0"/>
              </a:rPr>
              <a:t> </a:t>
            </a:r>
            <a:r>
              <a:rPr lang="en-US" sz="3500" b="1" dirty="0" err="1" smtClean="0">
                <a:solidFill>
                  <a:srgbClr val="002060"/>
                </a:solidFill>
                <a:latin typeface="HP001 5 hàng" pitchFamily="34" charset="0"/>
              </a:rPr>
              <a:t>mở</a:t>
            </a:r>
            <a:r>
              <a:rPr lang="en-US" sz="3500" b="1" dirty="0" smtClean="0">
                <a:solidFill>
                  <a:srgbClr val="002060"/>
                </a:solidFill>
                <a:latin typeface="HP001 5 hàng" pitchFamily="34" charset="0"/>
              </a:rPr>
              <a:t> </a:t>
            </a:r>
            <a:r>
              <a:rPr lang="en-US" sz="3500" b="1" dirty="0" err="1" smtClean="0">
                <a:solidFill>
                  <a:srgbClr val="002060"/>
                </a:solidFill>
                <a:latin typeface="HP001 5 hàng" pitchFamily="34" charset="0"/>
              </a:rPr>
              <a:t>đầu</a:t>
            </a:r>
            <a:r>
              <a:rPr lang="en-US" sz="3500" b="1" dirty="0" smtClean="0">
                <a:solidFill>
                  <a:srgbClr val="002060"/>
                </a:solidFill>
                <a:latin typeface="HP001 5 hàng" pitchFamily="34" charset="0"/>
              </a:rPr>
              <a:t> </a:t>
            </a:r>
            <a:r>
              <a:rPr lang="en-US" sz="3500" b="1" dirty="0" err="1" smtClean="0">
                <a:solidFill>
                  <a:srgbClr val="002060"/>
                </a:solidFill>
                <a:latin typeface="HP001 5 hàng" pitchFamily="34" charset="0"/>
              </a:rPr>
              <a:t>một</a:t>
            </a:r>
            <a:endParaRPr lang="en-US" sz="3500" b="1" dirty="0">
              <a:solidFill>
                <a:srgbClr val="002060"/>
              </a:solidFill>
              <a:latin typeface="HP001 4 hàng" pitchFamily="34" charset="0"/>
            </a:endParaRPr>
          </a:p>
        </p:txBody>
      </p:sp>
      <p:sp>
        <p:nvSpPr>
          <p:cNvPr id="27" name="Rectangle 26"/>
          <p:cNvSpPr/>
          <p:nvPr/>
        </p:nvSpPr>
        <p:spPr>
          <a:xfrm>
            <a:off x="301543" y="1412631"/>
            <a:ext cx="3692733" cy="630942"/>
          </a:xfrm>
          <a:prstGeom prst="rect">
            <a:avLst/>
          </a:prstGeom>
        </p:spPr>
        <p:txBody>
          <a:bodyPr wrap="square">
            <a:spAutoFit/>
          </a:bodyPr>
          <a:lstStyle/>
          <a:p>
            <a:pPr algn="just"/>
            <a:r>
              <a:rPr lang="en-US" sz="3500" b="1" dirty="0" err="1" smtClean="0">
                <a:solidFill>
                  <a:srgbClr val="002060"/>
                </a:solidFill>
                <a:latin typeface="HP001 5 hàng" pitchFamily="34" charset="0"/>
              </a:rPr>
              <a:t>ngày</a:t>
            </a:r>
            <a:r>
              <a:rPr lang="en-US" sz="3500" b="1" dirty="0" smtClean="0">
                <a:solidFill>
                  <a:srgbClr val="002060"/>
                </a:solidFill>
                <a:latin typeface="HP001 5 hàng" pitchFamily="34" charset="0"/>
              </a:rPr>
              <a:t> </a:t>
            </a:r>
            <a:r>
              <a:rPr lang="en-US" sz="3500" b="1" dirty="0" err="1" smtClean="0">
                <a:solidFill>
                  <a:srgbClr val="002060"/>
                </a:solidFill>
                <a:latin typeface="HP001 5 hàng" pitchFamily="34" charset="0"/>
              </a:rPr>
              <a:t>mới</a:t>
            </a:r>
            <a:r>
              <a:rPr lang="en-US" sz="3500" b="1" dirty="0" smtClean="0">
                <a:solidFill>
                  <a:srgbClr val="002060"/>
                </a:solidFill>
                <a:latin typeface="HP001 5 hàng" pitchFamily="34" charset="0"/>
              </a:rPr>
              <a:t>.</a:t>
            </a:r>
            <a:endParaRPr lang="en-US" sz="3500" b="1" dirty="0">
              <a:solidFill>
                <a:srgbClr val="002060"/>
              </a:solidFill>
              <a:latin typeface="HP001 4 hàng" pitchFamily="34" charset="0"/>
            </a:endParaRPr>
          </a:p>
        </p:txBody>
      </p:sp>
      <p:sp>
        <p:nvSpPr>
          <p:cNvPr id="30" name="Rectangle 29"/>
          <p:cNvSpPr/>
          <p:nvPr/>
        </p:nvSpPr>
        <p:spPr>
          <a:xfrm>
            <a:off x="267676" y="747169"/>
            <a:ext cx="999502" cy="630942"/>
          </a:xfrm>
          <a:prstGeom prst="rect">
            <a:avLst/>
          </a:prstGeom>
        </p:spPr>
        <p:txBody>
          <a:bodyPr wrap="square">
            <a:spAutoFit/>
          </a:bodyPr>
          <a:lstStyle/>
          <a:p>
            <a:pPr algn="just"/>
            <a:r>
              <a:rPr lang="en-US" sz="3500" b="1" dirty="0">
                <a:solidFill>
                  <a:srgbClr val="002060"/>
                </a:solidFill>
                <a:latin typeface="HP001 5 hàng" pitchFamily="34" charset="0"/>
              </a:rPr>
              <a:t>a</a:t>
            </a:r>
            <a:r>
              <a:rPr lang="en-US" sz="3500" b="1" dirty="0" smtClean="0">
                <a:solidFill>
                  <a:srgbClr val="002060"/>
                </a:solidFill>
                <a:latin typeface="HP001 5 hàng" pitchFamily="34" charset="0"/>
              </a:rPr>
              <a:t>.</a:t>
            </a:r>
            <a:endParaRPr lang="en-US" sz="3500" b="1" dirty="0">
              <a:solidFill>
                <a:srgbClr val="002060"/>
              </a:solidFill>
              <a:latin typeface="HP001 4 hàng" pitchFamily="34" charset="0"/>
            </a:endParaRPr>
          </a:p>
        </p:txBody>
      </p:sp>
    </p:spTree>
    <p:extLst>
      <p:ext uri="{BB962C8B-B14F-4D97-AF65-F5344CB8AC3E}">
        <p14:creationId xmlns:p14="http://schemas.microsoft.com/office/powerpoint/2010/main" val="193505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29" grpId="0"/>
      <p:bldP spid="22" grpId="0"/>
      <p:bldP spid="2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8600" y="11093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6</a:t>
            </a:r>
          </a:p>
        </p:txBody>
      </p:sp>
      <p:sp>
        <p:nvSpPr>
          <p:cNvPr id="3" name="TextBox 2"/>
          <p:cNvSpPr txBox="1"/>
          <p:nvPr/>
        </p:nvSpPr>
        <p:spPr>
          <a:xfrm>
            <a:off x="849086" y="110930"/>
            <a:ext cx="8094518" cy="954095"/>
          </a:xfrm>
          <a:prstGeom prst="rect">
            <a:avLst/>
          </a:prstGeom>
          <a:noFill/>
        </p:spPr>
        <p:txBody>
          <a:bodyPr wrap="square" lIns="91428" tIns="45714" rIns="91428" bIns="45714" rtlCol="0">
            <a:spAutoFit/>
          </a:bodyPr>
          <a:lstStyle/>
          <a:p>
            <a:r>
              <a:rPr lang="en-US" sz="2800" b="1" dirty="0">
                <a:latin typeface="Arial" panose="020B0604020202020204" pitchFamily="34" charset="0"/>
                <a:ea typeface="Arial-Rounded" pitchFamily="34" charset="0"/>
                <a:cs typeface="Arial" panose="020B0604020202020204" pitchFamily="34" charset="0"/>
              </a:rPr>
              <a:t>Quan </a:t>
            </a:r>
            <a:r>
              <a:rPr lang="en-US" sz="2800" b="1" dirty="0" err="1">
                <a:latin typeface="Arial" panose="020B0604020202020204" pitchFamily="34" charset="0"/>
                <a:ea typeface="Arial-Rounded" pitchFamily="34" charset="0"/>
                <a:cs typeface="Arial" panose="020B0604020202020204" pitchFamily="34" charset="0"/>
              </a:rPr>
              <a:t>sát</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tranh</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và</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dùng</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từ</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ngữ</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trong</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a:latin typeface="Arial" panose="020B0604020202020204" pitchFamily="34" charset="0"/>
                <a:ea typeface="Arial-Rounded" pitchFamily="34" charset="0"/>
                <a:cs typeface="Arial" panose="020B0604020202020204" pitchFamily="34" charset="0"/>
              </a:rPr>
              <a:t>khung</a:t>
            </a:r>
            <a:r>
              <a:rPr lang="en-US" sz="2800" b="1" dirty="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để</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nói</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theo</a:t>
            </a:r>
            <a:r>
              <a:rPr lang="en-US" sz="2800" b="1" dirty="0" smtClean="0">
                <a:latin typeface="Arial" panose="020B0604020202020204" pitchFamily="34" charset="0"/>
                <a:ea typeface="Arial-Rounded" pitchFamily="34" charset="0"/>
                <a:cs typeface="Arial" panose="020B0604020202020204" pitchFamily="34" charset="0"/>
              </a:rPr>
              <a:t> </a:t>
            </a:r>
            <a:r>
              <a:rPr lang="en-US" sz="2800" b="1" dirty="0" err="1" smtClean="0">
                <a:latin typeface="Arial" panose="020B0604020202020204" pitchFamily="34" charset="0"/>
                <a:ea typeface="Arial-Rounded" pitchFamily="34" charset="0"/>
                <a:cs typeface="Arial" panose="020B0604020202020204" pitchFamily="34" charset="0"/>
              </a:rPr>
              <a:t>tranh</a:t>
            </a:r>
            <a:endParaRPr lang="en-US" sz="2800" b="1" dirty="0">
              <a:latin typeface="Arial" panose="020B0604020202020204" pitchFamily="34" charset="0"/>
              <a:ea typeface="Arial-Rounded" pitchFamily="34" charset="0"/>
              <a:cs typeface="Arial" panose="020B0604020202020204" pitchFamily="34" charset="0"/>
            </a:endParaRPr>
          </a:p>
        </p:txBody>
      </p:sp>
      <p:sp>
        <p:nvSpPr>
          <p:cNvPr id="9" name="TextBox 8"/>
          <p:cNvSpPr txBox="1"/>
          <p:nvPr/>
        </p:nvSpPr>
        <p:spPr>
          <a:xfrm>
            <a:off x="533400" y="1200150"/>
            <a:ext cx="7924800" cy="523208"/>
          </a:xfrm>
          <a:prstGeom prst="rect">
            <a:avLst/>
          </a:prstGeom>
          <a:noFill/>
          <a:ln>
            <a:solidFill>
              <a:schemeClr val="accent6"/>
            </a:solidFill>
          </a:ln>
        </p:spPr>
        <p:txBody>
          <a:bodyPr wrap="square" lIns="91428" tIns="45714" rIns="91428" bIns="45714" rtlCol="0">
            <a:spAutoFit/>
          </a:bodyPr>
          <a:lstStyle/>
          <a:p>
            <a:pPr algn="ctr"/>
            <a:r>
              <a:rPr lang="en-US" sz="2800" dirty="0" err="1" smtClean="0">
                <a:latin typeface="Arial-Rounded" pitchFamily="34" charset="0"/>
                <a:ea typeface="Arial-Rounded" pitchFamily="34" charset="0"/>
                <a:cs typeface="Arial-Rounded" pitchFamily="34" charset="0"/>
              </a:rPr>
              <a:t>buổi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sáng</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bố</a:t>
            </a:r>
            <a:r>
              <a:rPr lang="en-US" sz="2800" dirty="0" smtClean="0">
                <a:latin typeface="Arial-Rounded" pitchFamily="34" charset="0"/>
                <a:ea typeface="Arial-Rounded" pitchFamily="34" charset="0"/>
                <a:cs typeface="Arial-Rounded" pitchFamily="34" charset="0"/>
              </a:rPr>
              <a:t>	</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mẹ</a:t>
            </a:r>
            <a:r>
              <a:rPr lang="en-US" sz="2800" dirty="0" smtClean="0">
                <a:latin typeface="Arial-Rounded" pitchFamily="34" charset="0"/>
                <a:ea typeface="Arial-Rounded" pitchFamily="34" charset="0"/>
                <a:cs typeface="Arial-Rounded" pitchFamily="34" charset="0"/>
              </a:rPr>
              <a:t> </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em</a:t>
            </a:r>
            <a:endParaRPr lang="en-US" sz="2800" dirty="0">
              <a:latin typeface="Arial-Rounded" pitchFamily="34" charset="0"/>
              <a:ea typeface="Arial-Rounded" pitchFamily="34" charset="0"/>
              <a:cs typeface="Arial-Rounded" pitchFamily="34"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40" t="23183" r="27672" b="18750"/>
          <a:stretch/>
        </p:blipFill>
        <p:spPr bwMode="auto">
          <a:xfrm>
            <a:off x="2133600" y="1884907"/>
            <a:ext cx="4530358" cy="325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xmlns=""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xmlns=""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2A2063FF-245B-4D1A-AC17-32B75C965989}"/>
              </a:ext>
            </a:extLst>
          </p:cNvPr>
          <p:cNvSpPr txBox="1"/>
          <p:nvPr/>
        </p:nvSpPr>
        <p:spPr>
          <a:xfrm>
            <a:off x="2667000" y="1224340"/>
            <a:ext cx="3810000" cy="1569660"/>
          </a:xfrm>
          <a:prstGeom prst="rect">
            <a:avLst/>
          </a:prstGeom>
          <a:noFill/>
        </p:spPr>
        <p:txBody>
          <a:bodyPr wrap="square" rtlCol="0">
            <a:spAutoFit/>
          </a:bodyPr>
          <a:lstStyle/>
          <a:p>
            <a:pPr marL="0" marR="0" lvl="0" indent="0" algn="l" defTabSz="91318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0F0"/>
                </a:solidFill>
                <a:effectLst/>
                <a:uLnTx/>
                <a:uFillTx/>
                <a:latin typeface="UTM Avo" panose="02040603050506020204" pitchFamily="18" charset="0"/>
                <a:ea typeface="+mn-ea"/>
                <a:cs typeface="+mn-cs"/>
              </a:rPr>
              <a:t>TIẾT 4</a:t>
            </a:r>
          </a:p>
        </p:txBody>
      </p:sp>
    </p:spTree>
    <p:extLst>
      <p:ext uri="{BB962C8B-B14F-4D97-AF65-F5344CB8AC3E}">
        <p14:creationId xmlns:p14="http://schemas.microsoft.com/office/powerpoint/2010/main" val="3390485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Document 17">
            <a:extLst>
              <a:ext uri="{FF2B5EF4-FFF2-40B4-BE49-F238E27FC236}">
                <a16:creationId xmlns:a16="http://schemas.microsoft.com/office/drawing/2014/main" xmlns="" id="{BE2EDC19-1F97-47F3-B865-DDAA3D85C342}"/>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p:cNvSpPr txBox="1"/>
          <p:nvPr/>
        </p:nvSpPr>
        <p:spPr>
          <a:xfrm>
            <a:off x="1179281"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anose="020B0604020202020204" pitchFamily="34" charset="0"/>
                <a:ea typeface="Arial-Rounded" pitchFamily="34" charset="0"/>
                <a:cs typeface="Arial" panose="020B0604020202020204" pitchFamily="34" charset="0"/>
              </a:rPr>
              <a:t>Đoạn trên có mấy câu?</a:t>
            </a: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anose="020B0604020202020204" pitchFamily="34" charset="0"/>
                <a:ea typeface="Arial-Rounded" pitchFamily="34" charset="0"/>
                <a:cs typeface="Arial" panose="020B0604020202020204" pitchFamily="34" charset="0"/>
              </a:rPr>
              <a:t>Khi viết chữ đầu dòng, ta lưu ý gì?</a:t>
            </a:r>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anose="020B0604020202020204" pitchFamily="34" charset="0"/>
                <a:ea typeface="Arial-Rounded" pitchFamily="34" charset="0"/>
                <a:cs typeface="Arial" panose="020B0604020202020204" pitchFamily="34" charset="0"/>
              </a:rPr>
              <a:t>Những chữ nào viết hoa? Vì sao?</a:t>
            </a:r>
          </a:p>
        </p:txBody>
      </p: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anose="020B0604020202020204" pitchFamily="34" charset="0"/>
                <a:ea typeface="Arial-Rounded" pitchFamily="34" charset="0"/>
                <a:cs typeface="Arial" panose="020B0604020202020204" pitchFamily="34" charset="0"/>
              </a:rPr>
              <a:t>Kết thúc câu có dấu gì?</a:t>
            </a:r>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 panose="020B0604020202020204" pitchFamily="34" charset="0"/>
                <a:ea typeface="Arial-Rounded" pitchFamily="34" charset="0"/>
                <a:cs typeface="Arial" panose="020B0604020202020204" pitchFamily="34" charset="0"/>
              </a:rPr>
              <a:t>Em hãy tìm từ dễ viết lẫn trong bài.</a:t>
            </a:r>
          </a:p>
        </p:txBody>
      </p:sp>
      <p:pic>
        <p:nvPicPr>
          <p:cNvPr id="31" name="Picture 30">
            <a:extLst>
              <a:ext uri="{FF2B5EF4-FFF2-40B4-BE49-F238E27FC236}">
                <a16:creationId xmlns:a16="http://schemas.microsoft.com/office/drawing/2014/main" xmlns="" id="{9E4E21BD-F745-4AA0-AD93-112FDCCED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sp>
        <p:nvSpPr>
          <p:cNvPr id="44" name="TextBox 43"/>
          <p:cNvSpPr txBox="1"/>
          <p:nvPr/>
        </p:nvSpPr>
        <p:spPr>
          <a:xfrm>
            <a:off x="381001" y="1057105"/>
            <a:ext cx="7563919" cy="2862310"/>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	</a:t>
            </a:r>
            <a:r>
              <a:rPr lang="en-US" sz="3600" smtClean="0">
                <a:latin typeface="Arial" pitchFamily="34" charset="0"/>
                <a:ea typeface="Arial-Rounded" pitchFamily="34" charset="0"/>
                <a:cs typeface="Arial" pitchFamily="34" charset="0"/>
              </a:rPr>
              <a:t>Nắng chiếu vào tổ chim. Chim bay ra khỏi tổ, cất tiếng hót. Nắng chiếu vào tổ ong. Ong bay đi kiếm mật. Nắng chiếu vào nhà, gọi bé thức dậy đến trường.</a:t>
            </a:r>
            <a:endParaRPr lang="en-US" sz="3600">
              <a:latin typeface="Arial" pitchFamily="34" charset="0"/>
              <a:ea typeface="Arial-Rounded" pitchFamily="34" charset="0"/>
              <a:cs typeface="Arial" pitchFamily="34" charset="0"/>
            </a:endParaRPr>
          </a:p>
        </p:txBody>
      </p:sp>
      <p:sp>
        <p:nvSpPr>
          <p:cNvPr id="45" name="Right Arrow 44"/>
          <p:cNvSpPr/>
          <p:nvPr/>
        </p:nvSpPr>
        <p:spPr>
          <a:xfrm>
            <a:off x="880770" y="1322312"/>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1366419" y="1603205"/>
            <a:ext cx="3509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801920" y="1603205"/>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455027" y="1355172"/>
            <a:ext cx="138304" cy="276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419404" y="1923880"/>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6770805" y="2146767"/>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4024656" y="2488260"/>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01601" y="155864"/>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53" name="TextBox 52"/>
          <p:cNvSpPr txBox="1"/>
          <p:nvPr/>
        </p:nvSpPr>
        <p:spPr>
          <a:xfrm>
            <a:off x="728519" y="243062"/>
            <a:ext cx="2379518"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Nghe viết</a:t>
            </a:r>
            <a:endParaRPr lang="en-US" sz="2800" b="1">
              <a:latin typeface="Arial" pitchFamily="34" charset="0"/>
              <a:ea typeface="Arial-Rounded" pitchFamily="34" charset="0"/>
              <a:cs typeface="Arial" pitchFamily="34" charset="0"/>
            </a:endParaRPr>
          </a:p>
        </p:txBody>
      </p:sp>
      <p:sp>
        <p:nvSpPr>
          <p:cNvPr id="54" name="Oval 53"/>
          <p:cNvSpPr/>
          <p:nvPr/>
        </p:nvSpPr>
        <p:spPr>
          <a:xfrm>
            <a:off x="1247165" y="3038305"/>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668320" y="3600779"/>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4374949" y="2707972"/>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660322" y="3260289"/>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45"/>
                                        </p:tgtEl>
                                        <p:attrNameLst>
                                          <p:attrName>r</p:attrName>
                                        </p:attrNameLst>
                                      </p:cBhvr>
                                    </p:animRot>
                                    <p:animRot by="-240000">
                                      <p:cBhvr>
                                        <p:cTn id="21" dur="600" fill="hold">
                                          <p:stCondLst>
                                            <p:cond delay="600"/>
                                          </p:stCondLst>
                                        </p:cTn>
                                        <p:tgtEl>
                                          <p:spTgt spid="45"/>
                                        </p:tgtEl>
                                        <p:attrNameLst>
                                          <p:attrName>r</p:attrName>
                                        </p:attrNameLst>
                                      </p:cBhvr>
                                    </p:animRot>
                                    <p:animRot by="240000">
                                      <p:cBhvr>
                                        <p:cTn id="22" dur="600" fill="hold">
                                          <p:stCondLst>
                                            <p:cond delay="1200"/>
                                          </p:stCondLst>
                                        </p:cTn>
                                        <p:tgtEl>
                                          <p:spTgt spid="45"/>
                                        </p:tgtEl>
                                        <p:attrNameLst>
                                          <p:attrName>r</p:attrName>
                                        </p:attrNameLst>
                                      </p:cBhvr>
                                    </p:animRot>
                                    <p:animRot by="-240000">
                                      <p:cBhvr>
                                        <p:cTn id="23" dur="600" fill="hold">
                                          <p:stCondLst>
                                            <p:cond delay="1800"/>
                                          </p:stCondLst>
                                        </p:cTn>
                                        <p:tgtEl>
                                          <p:spTgt spid="45"/>
                                        </p:tgtEl>
                                        <p:attrNameLst>
                                          <p:attrName>r</p:attrName>
                                        </p:attrNameLst>
                                      </p:cBhvr>
                                    </p:animRot>
                                    <p:animRot by="120000">
                                      <p:cBhvr>
                                        <p:cTn id="24" dur="600" fill="hold">
                                          <p:stCondLst>
                                            <p:cond delay="2400"/>
                                          </p:stCondLst>
                                        </p:cTn>
                                        <p:tgtEl>
                                          <p:spTgt spid="4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750"/>
                                        <p:tgtEl>
                                          <p:spTgt spid="47"/>
                                        </p:tgtEl>
                                      </p:cBhvr>
                                    </p:animEffect>
                                  </p:childTnLst>
                                </p:cTn>
                              </p:par>
                              <p:par>
                                <p:cTn id="39" presetID="10"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1750"/>
                                        <p:tgtEl>
                                          <p:spTgt spid="46"/>
                                        </p:tgtEl>
                                      </p:cBhvr>
                                    </p:animEffect>
                                  </p:childTnLst>
                                </p:cTn>
                              </p:par>
                              <p:par>
                                <p:cTn id="42" presetID="10" presetClass="entr" presetSubtype="0"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750"/>
                                        <p:tgtEl>
                                          <p:spTgt spid="50"/>
                                        </p:tgtEl>
                                      </p:cBhvr>
                                    </p:animEffect>
                                  </p:childTnLst>
                                </p:cTn>
                              </p:par>
                              <p:par>
                                <p:cTn id="45" presetID="10"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1750"/>
                                        <p:tgtEl>
                                          <p:spTgt spid="57"/>
                                        </p:tgtEl>
                                      </p:cBhvr>
                                    </p:animEffec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175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6"/>
                                        </p:tgtEl>
                                      </p:cBhvr>
                                    </p:animEffect>
                                    <p:set>
                                      <p:cBhvr>
                                        <p:cTn id="61" dur="1" fill="hold">
                                          <p:stCondLst>
                                            <p:cond delay="499"/>
                                          </p:stCondLst>
                                        </p:cTn>
                                        <p:tgtEl>
                                          <p:spTgt spid="4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500"/>
                                        <p:tgtEl>
                                          <p:spTgt spid="4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500"/>
                                        <p:tgtEl>
                                          <p:spTgt spid="55"/>
                                        </p:tgtEl>
                                      </p:cBhvr>
                                    </p:animEffect>
                                  </p:childTnLst>
                                </p:cTn>
                              </p:par>
                              <p:par>
                                <p:cTn id="90" presetID="8" presetClass="emph" presetSubtype="0" fill="hold" grpId="1" nodeType="withEffect">
                                  <p:stCondLst>
                                    <p:cond delay="0"/>
                                  </p:stCondLst>
                                  <p:childTnLst>
                                    <p:animRot by="21600000">
                                      <p:cBhvr>
                                        <p:cTn id="91" dur="2500" fill="hold"/>
                                        <p:tgtEl>
                                          <p:spTgt spid="49"/>
                                        </p:tgtEl>
                                        <p:attrNameLst>
                                          <p:attrName>r</p:attrName>
                                        </p:attrNameLst>
                                      </p:cBhvr>
                                    </p:animRot>
                                  </p:childTnLst>
                                </p:cTn>
                              </p:par>
                              <p:par>
                                <p:cTn id="92" presetID="8" presetClass="emph" presetSubtype="0" fill="hold" grpId="1" nodeType="withEffect">
                                  <p:stCondLst>
                                    <p:cond delay="0"/>
                                  </p:stCondLst>
                                  <p:childTnLst>
                                    <p:animRot by="21600000">
                                      <p:cBhvr>
                                        <p:cTn id="93" dur="2500" fill="hold"/>
                                        <p:tgtEl>
                                          <p:spTgt spid="48"/>
                                        </p:tgtEl>
                                        <p:attrNameLst>
                                          <p:attrName>r</p:attrName>
                                        </p:attrNameLst>
                                      </p:cBhvr>
                                    </p:animRot>
                                  </p:childTnLst>
                                </p:cTn>
                              </p:par>
                              <p:par>
                                <p:cTn id="94" presetID="8" presetClass="emph" presetSubtype="0" fill="hold" grpId="1" nodeType="withEffect">
                                  <p:stCondLst>
                                    <p:cond delay="0"/>
                                  </p:stCondLst>
                                  <p:childTnLst>
                                    <p:animRot by="21600000">
                                      <p:cBhvr>
                                        <p:cTn id="95" dur="2500" fill="hold"/>
                                        <p:tgtEl>
                                          <p:spTgt spid="51"/>
                                        </p:tgtEl>
                                        <p:attrNameLst>
                                          <p:attrName>r</p:attrName>
                                        </p:attrNameLst>
                                      </p:cBhvr>
                                    </p:animRot>
                                  </p:childTnLst>
                                </p:cTn>
                              </p:par>
                              <p:par>
                                <p:cTn id="96" presetID="8" presetClass="emph" presetSubtype="0" fill="hold" grpId="1" nodeType="withEffect">
                                  <p:stCondLst>
                                    <p:cond delay="0"/>
                                  </p:stCondLst>
                                  <p:childTnLst>
                                    <p:animRot by="21600000">
                                      <p:cBhvr>
                                        <p:cTn id="97" dur="2500" fill="hold"/>
                                        <p:tgtEl>
                                          <p:spTgt spid="54"/>
                                        </p:tgtEl>
                                        <p:attrNameLst>
                                          <p:attrName>r</p:attrName>
                                        </p:attrNameLst>
                                      </p:cBhvr>
                                    </p:animRot>
                                  </p:childTnLst>
                                </p:cTn>
                              </p:par>
                              <p:par>
                                <p:cTn id="98" presetID="8" presetClass="emph" presetSubtype="0" fill="hold" grpId="1" nodeType="withEffect">
                                  <p:stCondLst>
                                    <p:cond delay="0"/>
                                  </p:stCondLst>
                                  <p:childTnLst>
                                    <p:animRot by="21600000">
                                      <p:cBhvr>
                                        <p:cTn id="99" dur="2500" fill="hold"/>
                                        <p:tgtEl>
                                          <p:spTgt spid="55"/>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13" grpId="0" animBg="1"/>
      <p:bldP spid="24" grpId="0" animBg="1"/>
      <p:bldP spid="27" grpId="0" animBg="1"/>
      <p:bldP spid="45" grpId="0" animBg="1"/>
      <p:bldP spid="45" grpId="1" animBg="1"/>
      <p:bldP spid="45" grpId="2" animBg="1"/>
      <p:bldP spid="48" grpId="0" animBg="1"/>
      <p:bldP spid="48" grpId="1" animBg="1"/>
      <p:bldP spid="49" grpId="0" animBg="1"/>
      <p:bldP spid="49" grpId="1" animBg="1"/>
      <p:bldP spid="51" grpId="0" animBg="1"/>
      <p:bldP spid="51" grpId="1" animBg="1"/>
      <p:bldP spid="54" grpId="0" animBg="1"/>
      <p:bldP spid="54" grpId="1" animBg="1"/>
      <p:bldP spid="55" grpId="0" animBg="1"/>
      <p:bldP spid="5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5900" y="353540"/>
            <a:ext cx="8724900" cy="4351810"/>
            <a:chOff x="190500" y="133350"/>
            <a:chExt cx="8724900" cy="4351810"/>
          </a:xfrm>
          <a:solidFill>
            <a:schemeClr val="bg1"/>
          </a:solidFill>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838200" y="831850"/>
            <a:ext cx="9067800" cy="630942"/>
          </a:xfrm>
          <a:prstGeom prst="rect">
            <a:avLst/>
          </a:prstGeom>
        </p:spPr>
        <p:txBody>
          <a:bodyPr wrap="square">
            <a:spAutoFit/>
          </a:bodyPr>
          <a:lstStyle/>
          <a:p>
            <a:pPr algn="just"/>
            <a:r>
              <a:rPr lang="vi-VN" sz="3500" b="1">
                <a:solidFill>
                  <a:srgbClr val="7030A0"/>
                </a:solidFill>
                <a:latin typeface="HP001 5 hàng" pitchFamily="34" charset="0"/>
              </a:rPr>
              <a:t>Nắng </a:t>
            </a:r>
            <a:r>
              <a:rPr lang="el-GR" sz="3500" b="1">
                <a:solidFill>
                  <a:srgbClr val="7030A0"/>
                </a:solidFill>
                <a:latin typeface="HP001 5 hàng" pitchFamily="34" charset="0"/>
              </a:rPr>
              <a:t>εΗ</a:t>
            </a:r>
            <a:r>
              <a:rPr lang="vi-VN" sz="3500" b="1">
                <a:solidFill>
                  <a:srgbClr val="7030A0"/>
                </a:solidFill>
                <a:latin typeface="HP001 5 hàng" pitchFamily="34" charset="0"/>
              </a:rPr>
              <a:t>Ğu vào Ǉổ </a:t>
            </a:r>
            <a:r>
              <a:rPr lang="el-GR" sz="3500" b="1">
                <a:solidFill>
                  <a:srgbClr val="7030A0"/>
                </a:solidFill>
                <a:latin typeface="HP001 5 hàng" pitchFamily="34" charset="0"/>
              </a:rPr>
              <a:t>ε</a:t>
            </a:r>
            <a:r>
              <a:rPr lang="vi-VN" sz="3500" b="1" smtClean="0">
                <a:solidFill>
                  <a:srgbClr val="7030A0"/>
                </a:solidFill>
                <a:latin typeface="HP001 5 hàng" pitchFamily="34" charset="0"/>
              </a:rPr>
              <a:t>im. Chim </a:t>
            </a:r>
            <a:r>
              <a:rPr lang="vi-VN" sz="3500" b="1">
                <a:solidFill>
                  <a:srgbClr val="7030A0"/>
                </a:solidFill>
                <a:latin typeface="HP001 5 hàng" pitchFamily="34" charset="0"/>
              </a:rPr>
              <a:t>bay </a:t>
            </a:r>
            <a:r>
              <a:rPr lang="vi-VN" sz="3500" b="1" smtClean="0">
                <a:solidFill>
                  <a:srgbClr val="7030A0"/>
                </a:solidFill>
                <a:latin typeface="HP001 5 hàng" pitchFamily="34" charset="0"/>
              </a:rPr>
              <a:t>ǟa</a:t>
            </a:r>
            <a:endParaRPr lang="en-US" sz="3500" b="1">
              <a:solidFill>
                <a:srgbClr val="7030A0"/>
              </a:solidFill>
              <a:latin typeface="HP001 4 hàng" pitchFamily="34" charset="0"/>
            </a:endParaRPr>
          </a:p>
        </p:txBody>
      </p:sp>
      <p:sp>
        <p:nvSpPr>
          <p:cNvPr id="8" name="Rectangle 7"/>
          <p:cNvSpPr/>
          <p:nvPr/>
        </p:nvSpPr>
        <p:spPr>
          <a:xfrm>
            <a:off x="190500" y="1534408"/>
            <a:ext cx="9067800" cy="630942"/>
          </a:xfrm>
          <a:prstGeom prst="rect">
            <a:avLst/>
          </a:prstGeom>
        </p:spPr>
        <p:txBody>
          <a:bodyPr wrap="square">
            <a:spAutoFit/>
          </a:bodyPr>
          <a:lstStyle/>
          <a:p>
            <a:pPr algn="just"/>
            <a:r>
              <a:rPr lang="el-GR" sz="3500" b="1" smtClean="0">
                <a:solidFill>
                  <a:srgbClr val="7030A0"/>
                </a:solidFill>
                <a:latin typeface="HP001 4 hàng" pitchFamily="34" charset="0"/>
              </a:rPr>
              <a:t>δ</a:t>
            </a:r>
            <a:r>
              <a:rPr lang="en-US" sz="3500" b="1">
                <a:solidFill>
                  <a:srgbClr val="7030A0"/>
                </a:solidFill>
                <a:latin typeface="HP001 4 hàng" pitchFamily="34" charset="0"/>
              </a:rPr>
              <a:t>Ĉ Ǉổ, cất Ǉ</a:t>
            </a:r>
            <a:r>
              <a:rPr lang="el-GR" sz="3500" b="1">
                <a:solidFill>
                  <a:srgbClr val="7030A0"/>
                </a:solidFill>
                <a:latin typeface="HP001 4 hàng" pitchFamily="34" charset="0"/>
              </a:rPr>
              <a:t>Η</a:t>
            </a:r>
            <a:r>
              <a:rPr lang="en-US" sz="3500" b="1">
                <a:solidFill>
                  <a:srgbClr val="7030A0"/>
                </a:solidFill>
                <a:latin typeface="HP001 4 hàng" pitchFamily="34" charset="0"/>
              </a:rPr>
              <a:t>Ğng </a:t>
            </a:r>
            <a:r>
              <a:rPr lang="en-US" sz="3500" b="1" smtClean="0">
                <a:solidFill>
                  <a:srgbClr val="7030A0"/>
                </a:solidFill>
                <a:latin typeface="HP001 4 hàng" pitchFamily="34" charset="0"/>
              </a:rPr>
              <a:t>hĝ. Nắng </a:t>
            </a:r>
            <a:r>
              <a:rPr lang="el-GR" sz="3500" b="1">
                <a:solidFill>
                  <a:srgbClr val="7030A0"/>
                </a:solidFill>
                <a:latin typeface="HP001 4 hàng" pitchFamily="34" charset="0"/>
              </a:rPr>
              <a:t>εΗ</a:t>
            </a:r>
            <a:r>
              <a:rPr lang="en-US" sz="3500" b="1">
                <a:solidFill>
                  <a:srgbClr val="7030A0"/>
                </a:solidFill>
                <a:latin typeface="HP001 4 hàng" pitchFamily="34" charset="0"/>
              </a:rPr>
              <a:t>Ğu vào Ǉổ </a:t>
            </a:r>
            <a:r>
              <a:rPr lang="el-GR" sz="3500" b="1">
                <a:solidFill>
                  <a:srgbClr val="7030A0"/>
                </a:solidFill>
                <a:latin typeface="HP001 4 hàng" pitchFamily="34" charset="0"/>
              </a:rPr>
              <a:t>Ϊ</a:t>
            </a:r>
            <a:r>
              <a:rPr lang="en-US" sz="3500" b="1" smtClean="0">
                <a:solidFill>
                  <a:srgbClr val="7030A0"/>
                </a:solidFill>
                <a:latin typeface="HP001 4 hàng" pitchFamily="34" charset="0"/>
              </a:rPr>
              <a:t>g.  </a:t>
            </a:r>
            <a:endParaRPr lang="en-US" sz="3500" b="1">
              <a:solidFill>
                <a:srgbClr val="7030A0"/>
              </a:solidFill>
              <a:latin typeface="HP001 4 hàng" pitchFamily="34" charset="0"/>
            </a:endParaRPr>
          </a:p>
        </p:txBody>
      </p:sp>
      <p:sp>
        <p:nvSpPr>
          <p:cNvPr id="9" name="Rectangle 8"/>
          <p:cNvSpPr/>
          <p:nvPr/>
        </p:nvSpPr>
        <p:spPr>
          <a:xfrm>
            <a:off x="215900" y="2205822"/>
            <a:ext cx="9067800" cy="630942"/>
          </a:xfrm>
          <a:prstGeom prst="rect">
            <a:avLst/>
          </a:prstGeom>
        </p:spPr>
        <p:txBody>
          <a:bodyPr wrap="square">
            <a:spAutoFit/>
          </a:bodyPr>
          <a:lstStyle/>
          <a:p>
            <a:pPr algn="just"/>
            <a:r>
              <a:rPr lang="vi-VN" sz="3500" b="1">
                <a:solidFill>
                  <a:srgbClr val="7030A0"/>
                </a:solidFill>
                <a:latin typeface="HP001 5 hàng" pitchFamily="34" charset="0"/>
              </a:rPr>
              <a:t>Ong bay đi k</a:t>
            </a:r>
            <a:r>
              <a:rPr lang="el-GR" sz="3500" b="1">
                <a:solidFill>
                  <a:srgbClr val="7030A0"/>
                </a:solidFill>
                <a:latin typeface="HP001 5 hàng" pitchFamily="34" charset="0"/>
              </a:rPr>
              <a:t>Η</a:t>
            </a:r>
            <a:r>
              <a:rPr lang="vi-VN" sz="3500" b="1">
                <a:solidFill>
                  <a:srgbClr val="7030A0"/>
                </a:solidFill>
                <a:latin typeface="HP001 5 hàng" pitchFamily="34" charset="0"/>
              </a:rPr>
              <a:t>Ğm </a:t>
            </a:r>
            <a:r>
              <a:rPr lang="vi-VN" sz="3500" b="1" smtClean="0">
                <a:solidFill>
                  <a:srgbClr val="7030A0"/>
                </a:solidFill>
                <a:latin typeface="HP001 5 hàng" pitchFamily="34" charset="0"/>
              </a:rPr>
              <a:t>jật. Nắng </a:t>
            </a:r>
            <a:r>
              <a:rPr lang="el-GR" sz="3500" b="1">
                <a:solidFill>
                  <a:srgbClr val="7030A0"/>
                </a:solidFill>
                <a:latin typeface="HP001 5 hàng" pitchFamily="34" charset="0"/>
              </a:rPr>
              <a:t>εΗ</a:t>
            </a:r>
            <a:r>
              <a:rPr lang="vi-VN" sz="3500" b="1">
                <a:solidFill>
                  <a:srgbClr val="7030A0"/>
                </a:solidFill>
                <a:latin typeface="HP001 5 hàng" pitchFamily="34" charset="0"/>
              </a:rPr>
              <a:t>Ğu vào </a:t>
            </a:r>
            <a:r>
              <a:rPr lang="el-GR" sz="3500" b="1">
                <a:solidFill>
                  <a:srgbClr val="7030A0"/>
                </a:solidFill>
                <a:latin typeface="HP001 5 hàng" pitchFamily="34" charset="0"/>
              </a:rPr>
              <a:t>η</a:t>
            </a:r>
            <a:r>
              <a:rPr lang="vi-VN" sz="3500" b="1" smtClean="0">
                <a:solidFill>
                  <a:srgbClr val="7030A0"/>
                </a:solidFill>
                <a:latin typeface="HP001 5 hàng" pitchFamily="34" charset="0"/>
              </a:rPr>
              <a:t>à,</a:t>
            </a:r>
            <a:endParaRPr lang="en-US" sz="3500" b="1">
              <a:solidFill>
                <a:srgbClr val="7030A0"/>
              </a:solidFill>
              <a:latin typeface="HP001 5 hàng" pitchFamily="34" charset="0"/>
            </a:endParaRPr>
          </a:p>
        </p:txBody>
      </p:sp>
      <p:sp>
        <p:nvSpPr>
          <p:cNvPr id="10" name="Rectangle 9"/>
          <p:cNvSpPr/>
          <p:nvPr/>
        </p:nvSpPr>
        <p:spPr>
          <a:xfrm>
            <a:off x="152400" y="2893308"/>
            <a:ext cx="9067800" cy="630942"/>
          </a:xfrm>
          <a:prstGeom prst="rect">
            <a:avLst/>
          </a:prstGeom>
        </p:spPr>
        <p:txBody>
          <a:bodyPr wrap="square">
            <a:spAutoFit/>
          </a:bodyPr>
          <a:lstStyle/>
          <a:p>
            <a:pPr algn="just"/>
            <a:r>
              <a:rPr lang="vi-VN" sz="3500" b="1">
                <a:solidFill>
                  <a:srgbClr val="7030A0"/>
                </a:solidFill>
                <a:latin typeface="HP001 5 hàng" pitchFamily="34" charset="0"/>
              </a:rPr>
              <a:t>gĊ </a:t>
            </a:r>
            <a:r>
              <a:rPr lang="el-GR" sz="3500" b="1">
                <a:solidFill>
                  <a:srgbClr val="7030A0"/>
                </a:solidFill>
                <a:latin typeface="HP001 5 hàng" pitchFamily="34" charset="0"/>
              </a:rPr>
              <a:t>χ≠ κ</a:t>
            </a:r>
            <a:r>
              <a:rPr lang="vi-VN" sz="3500" b="1">
                <a:solidFill>
                  <a:srgbClr val="7030A0"/>
                </a:solidFill>
                <a:latin typeface="HP001 5 hàng" pitchFamily="34" charset="0"/>
              </a:rPr>
              <a:t>ức dậy </a:t>
            </a:r>
            <a:r>
              <a:rPr lang="el-GR" sz="3500" b="1">
                <a:solidFill>
                  <a:srgbClr val="7030A0"/>
                </a:solidFill>
                <a:latin typeface="HP001 5 hàng" pitchFamily="34" charset="0"/>
              </a:rPr>
              <a:t>Α</a:t>
            </a:r>
            <a:r>
              <a:rPr lang="vi-VN" sz="3500" b="1">
                <a:solidFill>
                  <a:srgbClr val="7030A0"/>
                </a:solidFill>
                <a:latin typeface="HP001 5 hàng" pitchFamily="34" charset="0"/>
              </a:rPr>
              <a:t>Ğn </a:t>
            </a:r>
            <a:r>
              <a:rPr lang="vi-VN" sz="3500" b="1" smtClean="0">
                <a:solidFill>
                  <a:srgbClr val="7030A0"/>
                </a:solidFill>
                <a:latin typeface="HP001 5 hàng" pitchFamily="34" charset="0"/>
              </a:rPr>
              <a:t>ǇrưŊg</a:t>
            </a:r>
            <a:r>
              <a:rPr lang="en-US" sz="3500" b="1" smtClean="0">
                <a:solidFill>
                  <a:srgbClr val="7030A0"/>
                </a:solidFill>
                <a:latin typeface="HP001 5 hàng" pitchFamily="34" charset="0"/>
              </a:rPr>
              <a:t>.</a:t>
            </a:r>
            <a:endParaRPr lang="en-US" sz="3500" b="1">
              <a:solidFill>
                <a:srgbClr val="7030A0"/>
              </a:solidFill>
              <a:latin typeface="HP001 5 hàng" pitchFamily="34" charset="0"/>
            </a:endParaRPr>
          </a:p>
        </p:txBody>
      </p:sp>
    </p:spTree>
    <p:extLst>
      <p:ext uri="{BB962C8B-B14F-4D97-AF65-F5344CB8AC3E}">
        <p14:creationId xmlns:p14="http://schemas.microsoft.com/office/powerpoint/2010/main" val="109098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1601</TotalTime>
  <Words>414</Words>
  <Application>Microsoft Office PowerPoint</Application>
  <PresentationFormat>On-screen Show (16:9)</PresentationFormat>
  <Paragraphs>58</Paragraphs>
  <Slides>11</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宋体</vt:lpstr>
      <vt:lpstr>Aachen</vt:lpstr>
      <vt:lpstr>Arial</vt:lpstr>
      <vt:lpstr>Arial Rounded MT Bold</vt:lpstr>
      <vt:lpstr>Arial-Rounded</vt:lpstr>
      <vt:lpstr>Calibri</vt:lpstr>
      <vt:lpstr>HP001 4 hàng</vt:lpstr>
      <vt:lpstr>HP001 5 hàng</vt:lpstr>
      <vt:lpstr>Times New Roman</vt:lpstr>
      <vt:lpstr>UTM Avo</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Microsoft account</cp:lastModifiedBy>
  <cp:revision>246</cp:revision>
  <dcterms:created xsi:type="dcterms:W3CDTF">2020-12-08T15:48:47Z</dcterms:created>
  <dcterms:modified xsi:type="dcterms:W3CDTF">2023-04-16T13:40:56Z</dcterms:modified>
</cp:coreProperties>
</file>