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13"/>
  </p:notesMasterIdLst>
  <p:sldIdLst>
    <p:sldId id="285" r:id="rId3"/>
    <p:sldId id="321" r:id="rId4"/>
    <p:sldId id="349" r:id="rId5"/>
    <p:sldId id="350" r:id="rId6"/>
    <p:sldId id="356" r:id="rId7"/>
    <p:sldId id="351" r:id="rId8"/>
    <p:sldId id="352" r:id="rId9"/>
    <p:sldId id="353" r:id="rId10"/>
    <p:sldId id="354" r:id="rId11"/>
    <p:sldId id="33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4">
          <p15:clr>
            <a:srgbClr val="A4A3A4"/>
          </p15:clr>
        </p15:guide>
        <p15:guide id="2" pos="38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0066"/>
    <a:srgbClr val="FFFF66"/>
    <a:srgbClr val="FFBEEE"/>
    <a:srgbClr val="CCFF66"/>
    <a:srgbClr val="99CCFF"/>
    <a:srgbClr val="CC66FF"/>
    <a:srgbClr val="BDBDF4"/>
    <a:srgbClr val="19A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37" autoAdjust="0"/>
    <p:restoredTop sz="94660"/>
  </p:normalViewPr>
  <p:slideViewPr>
    <p:cSldViewPr snapToGrid="0">
      <p:cViewPr varScale="1">
        <p:scale>
          <a:sx n="64" d="100"/>
          <a:sy n="64" d="100"/>
        </p:scale>
        <p:origin x="816" y="56"/>
      </p:cViewPr>
      <p:guideLst>
        <p:guide orient="horz" pos="2144"/>
        <p:guide pos="38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2025/4/12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9597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761076" y="6284288"/>
            <a:ext cx="144015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2025/4/12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2025/4/12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4758779-7F85-BA77-2533-EE0493D7E1D1}"/>
              </a:ext>
            </a:extLst>
          </p:cNvPr>
          <p:cNvSpPr/>
          <p:nvPr userDrawn="1"/>
        </p:nvSpPr>
        <p:spPr>
          <a:xfrm>
            <a:off x="308113" y="417443"/>
            <a:ext cx="11579087" cy="606287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F633F2D9-A5F0-57FD-2979-00AA98941D1F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6848" y="218489"/>
            <a:ext cx="1704580" cy="17045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800" y="-2225603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8057" y="6025769"/>
            <a:ext cx="2225603" cy="22256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sv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7.svg"/><Relationship Id="rId9" Type="http://schemas.openxmlformats.org/officeDocument/2006/relationships/image" Target="../media/image8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3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2"/>
              <a:chOff x="-2" y="-76"/>
              <a:chExt cx="19220" cy="11143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3"/>
                <a:chOff x="613" y="266"/>
                <a:chExt cx="18096" cy="11143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5763260" y="5345430"/>
            <a:ext cx="1082040" cy="189230"/>
            <a:chOff x="11167" y="8133"/>
            <a:chExt cx="1704" cy="298"/>
          </a:xfrm>
        </p:grpSpPr>
        <p:sp>
          <p:nvSpPr>
            <p:cNvPr id="18" name="椭圆 17"/>
            <p:cNvSpPr/>
            <p:nvPr/>
          </p:nvSpPr>
          <p:spPr>
            <a:xfrm>
              <a:off x="11167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1834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12573" y="8133"/>
              <a:ext cx="299" cy="299"/>
            </a:xfrm>
            <a:prstGeom prst="ellipse">
              <a:avLst/>
            </a:prstGeom>
            <a:solidFill>
              <a:srgbClr val="F4E418"/>
            </a:solidFill>
            <a:ln w="25400">
              <a:solidFill>
                <a:schemeClr val="tx1"/>
              </a:solidFill>
            </a:ln>
          </p:spPr>
          <p:txBody>
            <a:bodyPr anchor="ctr"/>
            <a:lstStyle/>
            <a:p>
              <a:pPr algn="ctr" defTabSz="914400"/>
              <a:endParaRPr lang="zh-CN" altLang="en-US" sz="2400"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988060" y="248920"/>
            <a:ext cx="9754870" cy="6031865"/>
            <a:chOff x="1556" y="392"/>
            <a:chExt cx="15362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1556" y="431"/>
              <a:ext cx="15362" cy="8286"/>
              <a:chOff x="2107" y="864"/>
              <a:chExt cx="15362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6578" y="4855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07" y="4841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74930"/>
            <a:ext cx="12418060" cy="7514590"/>
            <a:chOff x="-28" y="-143"/>
            <a:chExt cx="19556" cy="11834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29" y="8019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27" y="-143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05080" y="767327"/>
            <a:ext cx="3399790" cy="54336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BC1FCD-E34A-2538-E0A2-D2B05F1FC8F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8463" y="425648"/>
            <a:ext cx="2962913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2CB329-466A-2854-E0E0-4CAAADD75BF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56831" y="1658979"/>
            <a:ext cx="7766977" cy="3438442"/>
          </a:xfrm>
          <a:prstGeom prst="rect">
            <a:avLst/>
          </a:prstGeom>
        </p:spPr>
      </p:pic>
      <p:sp>
        <p:nvSpPr>
          <p:cNvPr id="4" name="Synergistically utilize technically sound portals with frictionless chains. Dramatically customize…"/>
          <p:cNvSpPr txBox="1"/>
          <p:nvPr/>
        </p:nvSpPr>
        <p:spPr>
          <a:xfrm>
            <a:off x="8728045" y="4357808"/>
            <a:ext cx="3884953" cy="899477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/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r>
              <a:rPr lang="en-US" sz="300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rPr>
              <a:t>Trang 117</a:t>
            </a:r>
          </a:p>
          <a:p>
            <a:pPr algn="l" defTabSz="412750" hangingPunct="0">
              <a:lnSpc>
                <a:spcPct val="150000"/>
              </a:lnSpc>
              <a:defRPr sz="2000" b="0">
                <a:solidFill>
                  <a:srgbClr val="1C1F25"/>
                </a:solidFill>
                <a:latin typeface="Roboto Bold"/>
                <a:ea typeface="Roboto Bold"/>
                <a:cs typeface="Roboto Bold"/>
                <a:sym typeface="Roboto Bold"/>
              </a:defRPr>
            </a:pPr>
            <a:endParaRPr lang="en-US" sz="1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组合 173"/>
          <p:cNvGrpSpPr/>
          <p:nvPr/>
        </p:nvGrpSpPr>
        <p:grpSpPr>
          <a:xfrm>
            <a:off x="0" y="635"/>
            <a:ext cx="12217400" cy="6857365"/>
            <a:chOff x="198" y="179"/>
            <a:chExt cx="20158" cy="10821"/>
          </a:xfrm>
        </p:grpSpPr>
        <p:grpSp>
          <p:nvGrpSpPr>
            <p:cNvPr id="124" name="组合 123"/>
            <p:cNvGrpSpPr/>
            <p:nvPr/>
          </p:nvGrpSpPr>
          <p:grpSpPr>
            <a:xfrm>
              <a:off x="9572" y="179"/>
              <a:ext cx="10784" cy="10801"/>
              <a:chOff x="-2" y="-76"/>
              <a:chExt cx="19220" cy="11142"/>
            </a:xfrm>
          </p:grpSpPr>
          <p:grpSp>
            <p:nvGrpSpPr>
              <p:cNvPr id="125" name="组合 124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26" name="直接连接符 125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 126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1" name="直接连接符 130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直接连接符 131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4" name="组合 133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35" name="直接连接符 134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直接连接符 136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直接连接符 137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直接连接符 138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直接连接符 139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直接连接符 140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直接连接符 141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49" name="组合 148"/>
            <p:cNvGrpSpPr/>
            <p:nvPr/>
          </p:nvGrpSpPr>
          <p:grpSpPr>
            <a:xfrm>
              <a:off x="198" y="200"/>
              <a:ext cx="10784" cy="10801"/>
              <a:chOff x="-2" y="-76"/>
              <a:chExt cx="19220" cy="11142"/>
            </a:xfrm>
          </p:grpSpPr>
          <p:grpSp>
            <p:nvGrpSpPr>
              <p:cNvPr id="150" name="组合 149"/>
              <p:cNvGrpSpPr/>
              <p:nvPr/>
            </p:nvGrpSpPr>
            <p:grpSpPr>
              <a:xfrm rot="5400000">
                <a:off x="4736" y="-3915"/>
                <a:ext cx="9744" cy="19220"/>
                <a:chOff x="4789" y="266"/>
                <a:chExt cx="9744" cy="11143"/>
              </a:xfrm>
            </p:grpSpPr>
            <p:cxnSp>
              <p:nvCxnSpPr>
                <p:cNvPr id="151" name="直接连接符 150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组合 158"/>
              <p:cNvGrpSpPr/>
              <p:nvPr/>
            </p:nvGrpSpPr>
            <p:grpSpPr>
              <a:xfrm>
                <a:off x="499" y="-76"/>
                <a:ext cx="18096" cy="11142"/>
                <a:chOff x="613" y="266"/>
                <a:chExt cx="18096" cy="11142"/>
              </a:xfrm>
            </p:grpSpPr>
            <p:cxnSp>
              <p:nvCxnSpPr>
                <p:cNvPr id="160" name="直接连接符 159"/>
                <p:cNvCxnSpPr/>
                <p:nvPr/>
              </p:nvCxnSpPr>
              <p:spPr>
                <a:xfrm>
                  <a:off x="61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/>
                <p:cNvCxnSpPr/>
                <p:nvPr/>
              </p:nvCxnSpPr>
              <p:spPr>
                <a:xfrm>
                  <a:off x="200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/>
                <p:cNvCxnSpPr/>
                <p:nvPr/>
              </p:nvCxnSpPr>
              <p:spPr>
                <a:xfrm>
                  <a:off x="339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/>
                <p:cNvCxnSpPr/>
                <p:nvPr/>
              </p:nvCxnSpPr>
              <p:spPr>
                <a:xfrm>
                  <a:off x="478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/>
                <p:cNvCxnSpPr/>
                <p:nvPr/>
              </p:nvCxnSpPr>
              <p:spPr>
                <a:xfrm>
                  <a:off x="618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/>
                <p:cNvCxnSpPr/>
                <p:nvPr/>
              </p:nvCxnSpPr>
              <p:spPr>
                <a:xfrm>
                  <a:off x="757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/>
                <p:cNvCxnSpPr/>
                <p:nvPr/>
              </p:nvCxnSpPr>
              <p:spPr>
                <a:xfrm>
                  <a:off x="896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/>
                <p:cNvCxnSpPr/>
                <p:nvPr/>
              </p:nvCxnSpPr>
              <p:spPr>
                <a:xfrm>
                  <a:off x="1035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直接连接符 167"/>
                <p:cNvCxnSpPr/>
                <p:nvPr/>
              </p:nvCxnSpPr>
              <p:spPr>
                <a:xfrm>
                  <a:off x="1174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直接连接符 168"/>
                <p:cNvCxnSpPr/>
                <p:nvPr/>
              </p:nvCxnSpPr>
              <p:spPr>
                <a:xfrm>
                  <a:off x="13141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直接连接符 169"/>
                <p:cNvCxnSpPr/>
                <p:nvPr/>
              </p:nvCxnSpPr>
              <p:spPr>
                <a:xfrm>
                  <a:off x="14533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直接连接符 170"/>
                <p:cNvCxnSpPr/>
                <p:nvPr/>
              </p:nvCxnSpPr>
              <p:spPr>
                <a:xfrm>
                  <a:off x="15925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" name="直接连接符 171"/>
                <p:cNvCxnSpPr/>
                <p:nvPr/>
              </p:nvCxnSpPr>
              <p:spPr>
                <a:xfrm>
                  <a:off x="17317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3" name="直接连接符 172"/>
                <p:cNvCxnSpPr/>
                <p:nvPr/>
              </p:nvCxnSpPr>
              <p:spPr>
                <a:xfrm>
                  <a:off x="18709" y="266"/>
                  <a:ext cx="0" cy="1114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82" name="图片 81" descr="D:\资料\图层 2.png图层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0060" y="452438"/>
            <a:ext cx="11231245" cy="6031230"/>
          </a:xfrm>
          <a:prstGeom prst="rect">
            <a:avLst/>
          </a:prstGeom>
        </p:spPr>
      </p:pic>
      <p:grpSp>
        <p:nvGrpSpPr>
          <p:cNvPr id="65" name="组合 64"/>
          <p:cNvGrpSpPr/>
          <p:nvPr/>
        </p:nvGrpSpPr>
        <p:grpSpPr>
          <a:xfrm>
            <a:off x="273050" y="248920"/>
            <a:ext cx="11359515" cy="6031865"/>
            <a:chOff x="430" y="392"/>
            <a:chExt cx="17889" cy="9499"/>
          </a:xfrm>
        </p:grpSpPr>
        <p:grpSp>
          <p:nvGrpSpPr>
            <p:cNvPr id="66" name="组合 65"/>
            <p:cNvGrpSpPr/>
            <p:nvPr/>
          </p:nvGrpSpPr>
          <p:grpSpPr>
            <a:xfrm>
              <a:off x="430" y="431"/>
              <a:ext cx="17889" cy="8286"/>
              <a:chOff x="981" y="864"/>
              <a:chExt cx="17889" cy="8286"/>
            </a:xfrm>
          </p:grpSpPr>
          <p:pic>
            <p:nvPicPr>
              <p:cNvPr id="67" name="图形 8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400" y="2456"/>
                <a:ext cx="1010" cy="1250"/>
              </a:xfrm>
              <a:prstGeom prst="rect">
                <a:avLst/>
              </a:prstGeom>
            </p:spPr>
          </p:pic>
          <p:pic>
            <p:nvPicPr>
              <p:cNvPr id="68" name="图形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7979" y="5209"/>
                <a:ext cx="891" cy="1103"/>
              </a:xfrm>
              <a:prstGeom prst="rect">
                <a:avLst/>
              </a:prstGeom>
            </p:spPr>
          </p:pic>
          <p:pic>
            <p:nvPicPr>
              <p:cNvPr id="69" name="图形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2596" y="7609"/>
                <a:ext cx="1245" cy="1541"/>
              </a:xfrm>
              <a:prstGeom prst="rect">
                <a:avLst/>
              </a:prstGeom>
            </p:spPr>
          </p:pic>
          <p:pic>
            <p:nvPicPr>
              <p:cNvPr id="70" name="图形 1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5090" y="864"/>
                <a:ext cx="753" cy="1130"/>
              </a:xfrm>
              <a:prstGeom prst="rect">
                <a:avLst/>
              </a:prstGeom>
            </p:spPr>
          </p:pic>
          <p:pic>
            <p:nvPicPr>
              <p:cNvPr id="71" name="图形 1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981" y="4933"/>
                <a:ext cx="722" cy="1084"/>
              </a:xfrm>
              <a:prstGeom prst="rect">
                <a:avLst/>
              </a:prstGeom>
            </p:spPr>
          </p:pic>
          <p:pic>
            <p:nvPicPr>
              <p:cNvPr id="72" name="图形 2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6120" y="5253"/>
                <a:ext cx="420" cy="630"/>
              </a:xfrm>
              <a:prstGeom prst="rect">
                <a:avLst/>
              </a:prstGeom>
            </p:spPr>
          </p:pic>
        </p:grpSp>
        <p:pic>
          <p:nvPicPr>
            <p:cNvPr id="73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3842" y="392"/>
              <a:ext cx="1245" cy="1541"/>
            </a:xfrm>
            <a:prstGeom prst="rect">
              <a:avLst/>
            </a:prstGeom>
          </p:spPr>
        </p:pic>
        <p:pic>
          <p:nvPicPr>
            <p:cNvPr id="74" name="图形 10"/>
            <p:cNvPicPr>
              <a:picLocks noChangeAspect="1"/>
            </p:cNvPicPr>
            <p:nvPr/>
          </p:nvPicPr>
          <p:blipFill>
            <a:blip r:embed="rId3" cstate="screen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580" y="8350"/>
              <a:ext cx="1245" cy="1541"/>
            </a:xfrm>
            <a:prstGeom prst="rect">
              <a:avLst/>
            </a:prstGeom>
          </p:spPr>
        </p:pic>
      </p:grpSp>
      <p:grpSp>
        <p:nvGrpSpPr>
          <p:cNvPr id="83" name="组合 82"/>
          <p:cNvGrpSpPr/>
          <p:nvPr/>
        </p:nvGrpSpPr>
        <p:grpSpPr>
          <a:xfrm>
            <a:off x="6985" y="-243840"/>
            <a:ext cx="12418060" cy="7746365"/>
            <a:chOff x="-28" y="-409"/>
            <a:chExt cx="19556" cy="12199"/>
          </a:xfrm>
        </p:grpSpPr>
        <p:pic>
          <p:nvPicPr>
            <p:cNvPr id="84" name="图片 83" descr="橡皮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88" y="6391"/>
              <a:ext cx="3112" cy="3112"/>
            </a:xfrm>
            <a:prstGeom prst="rect">
              <a:avLst/>
            </a:prstGeom>
          </p:spPr>
        </p:pic>
        <p:pic>
          <p:nvPicPr>
            <p:cNvPr id="85" name="图片 84" descr="纸张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86" y="8118"/>
              <a:ext cx="3672" cy="3672"/>
            </a:xfrm>
            <a:prstGeom prst="rect">
              <a:avLst/>
            </a:prstGeom>
          </p:spPr>
        </p:pic>
        <p:pic>
          <p:nvPicPr>
            <p:cNvPr id="87" name="图片 86" descr="书本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28" y="0"/>
              <a:ext cx="3055" cy="3055"/>
            </a:xfrm>
            <a:prstGeom prst="rect">
              <a:avLst/>
            </a:prstGeom>
          </p:spPr>
        </p:pic>
        <p:pic>
          <p:nvPicPr>
            <p:cNvPr id="89" name="图片 88" descr="冰激凌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830" y="431"/>
              <a:ext cx="3698" cy="3698"/>
            </a:xfrm>
            <a:prstGeom prst="rect">
              <a:avLst/>
            </a:prstGeom>
          </p:spPr>
        </p:pic>
        <p:pic>
          <p:nvPicPr>
            <p:cNvPr id="90" name="图片 89" descr="笔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097" y="-409"/>
              <a:ext cx="2467" cy="2467"/>
            </a:xfrm>
            <a:prstGeom prst="rect">
              <a:avLst/>
            </a:prstGeom>
          </p:spPr>
        </p:pic>
        <p:pic>
          <p:nvPicPr>
            <p:cNvPr id="91" name="图片 90" descr="草莓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91" y="7193"/>
              <a:ext cx="2698" cy="2698"/>
            </a:xfrm>
            <a:prstGeom prst="rect">
              <a:avLst/>
            </a:prstGeom>
          </p:spPr>
        </p:pic>
      </p:grpSp>
      <p:pic>
        <p:nvPicPr>
          <p:cNvPr id="175" name="图片 174" descr="D:\资料\图片2.png图片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414706" y="770572"/>
            <a:ext cx="3399790" cy="54336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76C6672-9EAF-03DE-F404-49AC324323C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58014" y="2013548"/>
            <a:ext cx="7425572" cy="37859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vở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2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09EF13-6799-05AF-A5E2-31EA5617D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892" y="1503997"/>
            <a:ext cx="7875951" cy="26439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BCB3B43-E4B3-F162-28F5-24E1DAA4872F}"/>
              </a:ext>
            </a:extLst>
          </p:cNvPr>
          <p:cNvSpPr txBox="1"/>
          <p:nvPr/>
        </p:nvSpPr>
        <p:spPr>
          <a:xfrm>
            <a:off x="609600" y="4514850"/>
            <a:ext cx="10782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thang ABCD ở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ô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2,5 cm.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/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DC là: 2,5 x 7 = 17,5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đáy AB là: 2,5 x 3 = 7,5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vi-VN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Độ dài đường cao AH là: 2,5 x 4 = 10 (cm)</a:t>
                </a:r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ct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thang ABCD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17,5+7,5</m:t>
                            </m:r>
                          </m:e>
                        </m:d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10</m:t>
                        </m:r>
                      </m:num>
                      <m:den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125 cm²</a:t>
                </a:r>
              </a:p>
              <a:p>
                <a:pPr algn="r"/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4000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40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125 cm²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3BA1CE7-F266-A7D9-EB42-472819E7E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025" y="1314450"/>
                <a:ext cx="10334625" cy="4084131"/>
              </a:xfrm>
              <a:prstGeom prst="rect">
                <a:avLst/>
              </a:prstGeom>
              <a:blipFill>
                <a:blip r:embed="rId2"/>
                <a:stretch>
                  <a:fillRect t="-2687" r="-2065" b="-5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46802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32560" y="650240"/>
            <a:ext cx="5557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656FB1-1B99-0865-354F-5932F2403D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636" y="931324"/>
            <a:ext cx="8907028" cy="509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2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527079-8C1A-2783-B8C6-694E7FD871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D4E81-FAB5-1DF5-F3F3-9312410DB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03" y="606358"/>
            <a:ext cx="10766594" cy="528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702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BC7FF-764B-0C52-56BC-1663EF53E4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10766594" cy="5285597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C219BCF-6D1C-3FF4-E9F8-6E3BE782DD6D}"/>
              </a:ext>
            </a:extLst>
          </p:cNvPr>
          <p:cNvSpPr/>
          <p:nvPr/>
        </p:nvSpPr>
        <p:spPr>
          <a:xfrm>
            <a:off x="8353425" y="14478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25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F56157C-4859-9DF2-8CF7-9856AC2DE1E5}"/>
              </a:ext>
            </a:extLst>
          </p:cNvPr>
          <p:cNvSpPr/>
          <p:nvPr/>
        </p:nvSpPr>
        <p:spPr>
          <a:xfrm>
            <a:off x="7515225" y="22383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D97C0E5-C890-AFC2-386C-00D25EC4CD64}"/>
              </a:ext>
            </a:extLst>
          </p:cNvPr>
          <p:cNvSpPr/>
          <p:nvPr/>
        </p:nvSpPr>
        <p:spPr>
          <a:xfrm>
            <a:off x="9544050" y="1781175"/>
            <a:ext cx="2171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1 062,5 m² 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2DC005C-CB37-6C03-CE1C-759B814478EB}"/>
              </a:ext>
            </a:extLst>
          </p:cNvPr>
          <p:cNvSpPr/>
          <p:nvPr/>
        </p:nvSpPr>
        <p:spPr>
          <a:xfrm>
            <a:off x="7648575" y="2895600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27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70E8B98-DA34-1011-48E1-F3F6FE3958D9}"/>
              </a:ext>
            </a:extLst>
          </p:cNvPr>
          <p:cNvSpPr/>
          <p:nvPr/>
        </p:nvSpPr>
        <p:spPr>
          <a:xfrm>
            <a:off x="7267575" y="3686175"/>
            <a:ext cx="676275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3F88A64-7F2F-7E8D-DAF2-7BF1325CC208}"/>
              </a:ext>
            </a:extLst>
          </p:cNvPr>
          <p:cNvSpPr/>
          <p:nvPr/>
        </p:nvSpPr>
        <p:spPr>
          <a:xfrm>
            <a:off x="8858250" y="32670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742,5 m²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30C43E-7D31-2E1A-BC00-B2A82E926CB6}"/>
              </a:ext>
            </a:extLst>
          </p:cNvPr>
          <p:cNvSpPr/>
          <p:nvPr/>
        </p:nvSpPr>
        <p:spPr>
          <a:xfrm>
            <a:off x="6496050" y="4314825"/>
            <a:ext cx="483870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1062,5 + 742,5=1805(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31EDFA6-7E3B-C8E7-18A5-8406892F6F93}"/>
              </a:ext>
            </a:extLst>
          </p:cNvPr>
          <p:cNvSpPr/>
          <p:nvPr/>
        </p:nvSpPr>
        <p:spPr>
          <a:xfrm>
            <a:off x="6181725" y="5095875"/>
            <a:ext cx="1885950" cy="57150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1 805 m² </a:t>
            </a:r>
          </a:p>
        </p:txBody>
      </p:sp>
    </p:spTree>
    <p:extLst>
      <p:ext uri="{BB962C8B-B14F-4D97-AF65-F5344CB8AC3E}">
        <p14:creationId xmlns:p14="http://schemas.microsoft.com/office/powerpoint/2010/main" val="223970307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442085" y="478790"/>
            <a:ext cx="9997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Tính diện tích mảnh đất có hình dạng như hình bên, biết: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FD5EBE-94DC-72F2-3936-F945CCE21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50" y="1352550"/>
            <a:ext cx="3263100" cy="2838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673469-0631-E1DD-B45E-96035019EF6A}"/>
              </a:ext>
            </a:extLst>
          </p:cNvPr>
          <p:cNvSpPr txBox="1"/>
          <p:nvPr/>
        </p:nvSpPr>
        <p:spPr>
          <a:xfrm>
            <a:off x="704850" y="1857375"/>
            <a:ext cx="373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AD = 64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AE = 72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BE = 26 m;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GC = 30 m.</a:t>
            </a:r>
          </a:p>
        </p:txBody>
      </p:sp>
    </p:spTree>
    <p:extLst>
      <p:ext uri="{BB962C8B-B14F-4D97-AF65-F5344CB8AC3E}">
        <p14:creationId xmlns:p14="http://schemas.microsoft.com/office/powerpoint/2010/main" val="37407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15D79B-4DD4-E6D5-FF1A-4999367AFA53}"/>
              </a:ext>
            </a:extLst>
          </p:cNvPr>
          <p:cNvSpPr txBox="1"/>
          <p:nvPr/>
        </p:nvSpPr>
        <p:spPr>
          <a:xfrm>
            <a:off x="1238250" y="847725"/>
            <a:ext cx="10544175" cy="5134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26 + 64 = 90 (m)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thang ABGD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+ 64) × 72 : 2 = 5 544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BGC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(90 × 30) : 2 = 1 350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5 544 + 1 350 = 6 894 (m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marL="0" marR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6 894 m</a:t>
            </a:r>
            <a:r>
              <a:rPr lang="en-US" sz="360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0484EFF-FAB4-FF19-E7F6-4205B2C6C3EC}"/>
              </a:ext>
            </a:extLst>
          </p:cNvPr>
          <p:cNvSpPr/>
          <p:nvPr/>
        </p:nvSpPr>
        <p:spPr>
          <a:xfrm>
            <a:off x="721360" y="680720"/>
            <a:ext cx="568960" cy="54864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998A9-968A-A5A6-E1DF-7D8C7EB184CE}"/>
              </a:ext>
            </a:extLst>
          </p:cNvPr>
          <p:cNvSpPr txBox="1"/>
          <p:nvPr/>
        </p:nvSpPr>
        <p:spPr>
          <a:xfrm>
            <a:off x="1384935" y="631190"/>
            <a:ext cx="9997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2A352E-6056-138E-C49D-2DA4AC71EB18}"/>
              </a:ext>
            </a:extLst>
          </p:cNvPr>
          <p:cNvSpPr txBox="1"/>
          <p:nvPr/>
        </p:nvSpPr>
        <p:spPr>
          <a:xfrm>
            <a:off x="575309" y="1383665"/>
            <a:ext cx="10826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40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 tích phần màu xanh trong hình bên là: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327F291-0A0F-59FD-C3A4-77A4AEA138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489" y="2438400"/>
            <a:ext cx="3315324" cy="31956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2E40BE-59CB-C35F-B540-5F5DABDFDC46}"/>
              </a:ext>
            </a:extLst>
          </p:cNvPr>
          <p:cNvSpPr txBox="1"/>
          <p:nvPr/>
        </p:nvSpPr>
        <p:spPr>
          <a:xfrm>
            <a:off x="523875" y="2181225"/>
            <a:ext cx="5638800" cy="3313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13,76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 114,24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   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 50,214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      </a:t>
            </a:r>
          </a:p>
          <a:p>
            <a:pPr algn="just">
              <a:lnSpc>
                <a:spcPct val="150000"/>
              </a:lnSpc>
            </a:pP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D. 136,96 cm</a:t>
            </a:r>
            <a:r>
              <a:rPr lang="en-US" sz="3600" b="0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78A129-E7C4-C0C8-B602-2FABAFE11331}"/>
              </a:ext>
            </a:extLst>
          </p:cNvPr>
          <p:cNvSpPr txBox="1"/>
          <p:nvPr/>
        </p:nvSpPr>
        <p:spPr>
          <a:xfrm>
            <a:off x="3352800" y="2352675"/>
            <a:ext cx="556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ABCD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x 8 = 64 (c</a:t>
            </a:r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 : 2 = 4 (cm)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O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x 4 x 3,14 = 50,24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xanh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64 – 50,24 = 13,76 (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m²</a:t>
            </a:r>
            <a:r>
              <a:rPr lang="en-US" sz="2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2D3115D-BB58-600A-01E9-FCAD9E764060}"/>
              </a:ext>
            </a:extLst>
          </p:cNvPr>
          <p:cNvSpPr/>
          <p:nvPr/>
        </p:nvSpPr>
        <p:spPr>
          <a:xfrm>
            <a:off x="485775" y="2428875"/>
            <a:ext cx="571500" cy="58102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2" grpId="0"/>
      <p:bldP spid="9" grpId="0"/>
      <p:bldP spid="10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plqbr4f5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228</Words>
  <Application>Microsoft Office PowerPoint</Application>
  <PresentationFormat>Widescreen</PresentationFormat>
  <Paragraphs>48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微软雅黑</vt:lpstr>
      <vt:lpstr>宋体</vt:lpstr>
      <vt:lpstr>Arial</vt:lpstr>
      <vt:lpstr>Calibri</vt:lpstr>
      <vt:lpstr>Cambria</vt:lpstr>
      <vt:lpstr>Cambria Math</vt:lpstr>
      <vt:lpstr>等线</vt:lpstr>
      <vt:lpstr>Roboto Bold</vt:lpstr>
      <vt:lpstr>方正卡通简体</vt:lpstr>
      <vt:lpstr>office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246</cp:revision>
  <dcterms:created xsi:type="dcterms:W3CDTF">2021-12-17T07:20:22Z</dcterms:created>
  <dcterms:modified xsi:type="dcterms:W3CDTF">2025-04-12T13:41:51Z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D5C10C241FD2461CBB2FE286B5FF0AE3</vt:lpwstr>
  </property>
  <property fmtid="{D5CDD505-2E9C-101B-9397-08002B2CF9AE}" pid="3" name="KSOProductBuildVer">
    <vt:lpwstr>2052-11.1.0.11194</vt:lpwstr>
  </property>
</Properties>
</file>