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61" r:id="rId4"/>
    <p:sldId id="264" r:id="rId5"/>
    <p:sldId id="265" r:id="rId6"/>
    <p:sldId id="266" r:id="rId7"/>
    <p:sldId id="262" r:id="rId8"/>
    <p:sldId id="268" r:id="rId9"/>
    <p:sldId id="269" r:id="rId10"/>
    <p:sldId id="270" r:id="rId11"/>
    <p:sldId id="271" r:id="rId12"/>
    <p:sldId id="272" r:id="rId13"/>
    <p:sldId id="273" r:id="rId14"/>
    <p:sldId id="275" r:id="rId15"/>
    <p:sldId id="276" r:id="rId16"/>
    <p:sldId id="277" r:id="rId17"/>
    <p:sldId id="274" r:id="rId18"/>
    <p:sldId id="278" r:id="rId19"/>
    <p:sldId id="279" r:id="rId20"/>
    <p:sldId id="280" r:id="rId21"/>
    <p:sldId id="281" r:id="rId22"/>
    <p:sldId id="282" r:id="rId23"/>
    <p:sldId id="283" r:id="rId24"/>
    <p:sldId id="284" r:id="rId25"/>
    <p:sldId id="285" r:id="rId26"/>
    <p:sldId id="259" r:id="rId27"/>
    <p:sldId id="286" r:id="rId28"/>
    <p:sldId id="288" r:id="rId29"/>
    <p:sldId id="26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3AB"/>
    <a:srgbClr val="FFFFFF"/>
    <a:srgbClr val="FFCB6D"/>
    <a:srgbClr val="F68539"/>
    <a:srgbClr val="FF6600"/>
    <a:srgbClr val="00669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2" d="100"/>
          <a:sy n="62" d="100"/>
        </p:scale>
        <p:origin x="1272" y="5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83656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3F2E4775-D955-6301-C8D8-7A7DDA3FE78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90FD55-51DA-4A55-B161-40F254D300C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2023/12/18</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B8F5E66B-8EAA-6FE6-CEF5-49A5313319F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FBB7129-4018-AB52-65C3-6A36A3CBBA0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6D188B-D430-4B7B-BA89-DBA3B151657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矩形: 圆角 8">
            <a:extLst>
              <a:ext uri="{FF2B5EF4-FFF2-40B4-BE49-F238E27FC236}">
                <a16:creationId xmlns:a16="http://schemas.microsoft.com/office/drawing/2014/main" id="{9EF8FED7-C05A-2CE9-BF87-20B2D8DA68DC}"/>
              </a:ext>
            </a:extLst>
          </p:cNvPr>
          <p:cNvSpPr/>
          <p:nvPr userDrawn="1"/>
        </p:nvSpPr>
        <p:spPr>
          <a:xfrm>
            <a:off x="374650" y="366712"/>
            <a:ext cx="11442700" cy="6146800"/>
          </a:xfrm>
          <a:prstGeom prst="roundRect">
            <a:avLst>
              <a:gd name="adj" fmla="val 5058"/>
            </a:avLst>
          </a:prstGeom>
          <a:solidFill>
            <a:schemeClr val="bg1"/>
          </a:solidFill>
          <a:ln w="117475">
            <a:solidFill>
              <a:srgbClr val="FFDDB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199676652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4848A6-55B1-74FC-1160-C773534278A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90FD55-51DA-4A55-B161-40F254D300C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2023/12/18</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E1A00B35-B0AF-3861-11AF-23228104606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C2F027A3-4EF3-30F0-C316-83DACE07B41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6D188B-D430-4B7B-BA89-DBA3B151657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矩形: 圆角 8">
            <a:extLst>
              <a:ext uri="{FF2B5EF4-FFF2-40B4-BE49-F238E27FC236}">
                <a16:creationId xmlns:a16="http://schemas.microsoft.com/office/drawing/2014/main" id="{9EF8FED7-C05A-2CE9-BF87-20B2D8DA68DC}"/>
              </a:ext>
            </a:extLst>
          </p:cNvPr>
          <p:cNvSpPr/>
          <p:nvPr userDrawn="1"/>
        </p:nvSpPr>
        <p:spPr>
          <a:xfrm>
            <a:off x="180304" y="167425"/>
            <a:ext cx="11822806" cy="6476776"/>
          </a:xfrm>
          <a:prstGeom prst="roundRect">
            <a:avLst>
              <a:gd name="adj" fmla="val 5058"/>
            </a:avLst>
          </a:prstGeom>
          <a:solidFill>
            <a:schemeClr val="bg1"/>
          </a:solidFill>
          <a:ln w="117475">
            <a:solidFill>
              <a:srgbClr val="FFDDB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15521708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180645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5">
            <a:extLst>
              <a:ext uri="{FF2B5EF4-FFF2-40B4-BE49-F238E27FC236}">
                <a16:creationId xmlns:a16="http://schemas.microsoft.com/office/drawing/2014/main" id="{A38022F8-6FAA-4C40-11C5-756D54E725A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969" r="2969"/>
          <a:stretch/>
        </p:blipFill>
        <p:spPr>
          <a:xfrm rot="5400000">
            <a:off x="2667000" y="-2666999"/>
            <a:ext cx="6858000" cy="12192000"/>
          </a:xfrm>
          <a:prstGeom prst="rect">
            <a:avLst/>
          </a:prstGeom>
        </p:spPr>
      </p:pic>
      <p:pic>
        <p:nvPicPr>
          <p:cNvPr id="3" name="Picture 2"/>
          <p:cNvPicPr>
            <a:picLocks noChangeAspect="1"/>
          </p:cNvPicPr>
          <p:nvPr userDrawn="1"/>
        </p:nvPicPr>
        <p:blipFill>
          <a:blip r:embed="rId7"/>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lumMod val="60000"/>
                  <a:lumOff val="40000"/>
                </a:schemeClr>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0066"/>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0066"/>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83491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字魂162号-元气酪酪体" panose="00000500000000000000" pitchFamily="2" charset="-122"/>
          <a:ea typeface="字魂162号-元气酪酪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62号-元气酪酪体" panose="00000500000000000000" pitchFamily="2" charset="-122"/>
          <a:ea typeface="字魂162号-元气酪酪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62号-元气酪酪体" panose="00000500000000000000" pitchFamily="2" charset="-122"/>
          <a:ea typeface="字魂162号-元气酪酪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62号-元气酪酪体" panose="00000500000000000000" pitchFamily="2" charset="-122"/>
          <a:ea typeface="字魂162号-元气酪酪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62号-元气酪酪体" panose="00000500000000000000" pitchFamily="2" charset="-122"/>
          <a:ea typeface="字魂162号-元气酪酪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62号-元气酪酪体" panose="00000500000000000000" pitchFamily="2" charset="-122"/>
          <a:ea typeface="字魂162号-元气酪酪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4.png"/><Relationship Id="rId7" Type="http://schemas.openxmlformats.org/officeDocument/2006/relationships/image" Target="../media/image3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303E93E-DCA0-4682-495F-33CEB9A42D06}"/>
              </a:ext>
            </a:extLst>
          </p:cNvPr>
          <p:cNvPicPr>
            <a:picLocks noChangeAspect="1"/>
          </p:cNvPicPr>
          <p:nvPr/>
        </p:nvPicPr>
        <p:blipFill rotWithShape="1">
          <a:blip r:embed="rId2">
            <a:extLst>
              <a:ext uri="{28A0092B-C50C-407E-A947-70E740481C1C}">
                <a14:useLocalDpi xmlns:a14="http://schemas.microsoft.com/office/drawing/2010/main" val="0"/>
              </a:ext>
            </a:extLst>
          </a:blip>
          <a:srcRect l="2969" r="2969"/>
          <a:stretch/>
        </p:blipFill>
        <p:spPr>
          <a:xfrm rot="5400000">
            <a:off x="2667000" y="-2666999"/>
            <a:ext cx="6858000" cy="12192000"/>
          </a:xfrm>
          <a:prstGeom prst="rect">
            <a:avLst/>
          </a:prstGeom>
        </p:spPr>
      </p:pic>
      <p:pic>
        <p:nvPicPr>
          <p:cNvPr id="31" name="图片 30">
            <a:extLst>
              <a:ext uri="{FF2B5EF4-FFF2-40B4-BE49-F238E27FC236}">
                <a16:creationId xmlns:a16="http://schemas.microsoft.com/office/drawing/2014/main" id="{0128A011-8615-5DF2-314A-0F4CDC1190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256" t="63692" r="-1198" b="22414"/>
          <a:stretch/>
        </p:blipFill>
        <p:spPr>
          <a:xfrm>
            <a:off x="5842000" y="3432997"/>
            <a:ext cx="3771900" cy="1028700"/>
          </a:xfrm>
          <a:custGeom>
            <a:avLst/>
            <a:gdLst>
              <a:gd name="connsiteX0" fmla="*/ 3683182 w 3771900"/>
              <a:gd name="connsiteY0" fmla="*/ 0 h 1028700"/>
              <a:gd name="connsiteX1" fmla="*/ 3771900 w 3771900"/>
              <a:gd name="connsiteY1" fmla="*/ 0 h 1028700"/>
              <a:gd name="connsiteX2" fmla="*/ 3771900 w 3771900"/>
              <a:gd name="connsiteY2" fmla="*/ 1028700 h 1028700"/>
              <a:gd name="connsiteX3" fmla="*/ 0 w 3771900"/>
              <a:gd name="connsiteY3" fmla="*/ 1028700 h 1028700"/>
              <a:gd name="connsiteX4" fmla="*/ 0 w 3771900"/>
              <a:gd name="connsiteY4" fmla="*/ 914400 h 1028700"/>
              <a:gd name="connsiteX5" fmla="*/ 3683182 w 3771900"/>
              <a:gd name="connsiteY5" fmla="*/ 914400 h 1028700"/>
              <a:gd name="connsiteX6" fmla="*/ 3683182 w 3771900"/>
              <a:gd name="connsiteY6"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900" h="1028700">
                <a:moveTo>
                  <a:pt x="3683182" y="0"/>
                </a:moveTo>
                <a:lnTo>
                  <a:pt x="3771900" y="0"/>
                </a:lnTo>
                <a:lnTo>
                  <a:pt x="3771900" y="1028700"/>
                </a:lnTo>
                <a:lnTo>
                  <a:pt x="0" y="1028700"/>
                </a:lnTo>
                <a:lnTo>
                  <a:pt x="0" y="914400"/>
                </a:lnTo>
                <a:lnTo>
                  <a:pt x="3683182" y="914400"/>
                </a:lnTo>
                <a:lnTo>
                  <a:pt x="3683182" y="0"/>
                </a:lnTo>
                <a:close/>
              </a:path>
            </a:pathLst>
          </a:custGeom>
          <a:effectLst>
            <a:glow rad="101600">
              <a:schemeClr val="bg1">
                <a:alpha val="60000"/>
              </a:schemeClr>
            </a:glow>
          </a:effectLst>
        </p:spPr>
      </p:pic>
      <p:pic>
        <p:nvPicPr>
          <p:cNvPr id="20" name="图片 19">
            <a:extLst>
              <a:ext uri="{FF2B5EF4-FFF2-40B4-BE49-F238E27FC236}">
                <a16:creationId xmlns:a16="http://schemas.microsoft.com/office/drawing/2014/main" id="{0966A992-3717-180D-21B6-9824C91CA9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56434">
            <a:off x="9561596" y="550473"/>
            <a:ext cx="2084414" cy="2084414"/>
          </a:xfrm>
          <a:prstGeom prst="rect">
            <a:avLst/>
          </a:prstGeom>
        </p:spPr>
      </p:pic>
      <p:pic>
        <p:nvPicPr>
          <p:cNvPr id="26" name="图片 25">
            <a:extLst>
              <a:ext uri="{FF2B5EF4-FFF2-40B4-BE49-F238E27FC236}">
                <a16:creationId xmlns:a16="http://schemas.microsoft.com/office/drawing/2014/main" id="{04CC7DB9-5927-096A-5103-9B06B0645C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874" y="2286000"/>
            <a:ext cx="2032754" cy="2032754"/>
          </a:xfrm>
          <a:prstGeom prst="rect">
            <a:avLst/>
          </a:prstGeom>
        </p:spPr>
      </p:pic>
      <p:pic>
        <p:nvPicPr>
          <p:cNvPr id="47" name="图片 46">
            <a:extLst>
              <a:ext uri="{FF2B5EF4-FFF2-40B4-BE49-F238E27FC236}">
                <a16:creationId xmlns:a16="http://schemas.microsoft.com/office/drawing/2014/main" id="{92F9AE5E-6BF1-1778-3040-3AFFEA297F18}"/>
              </a:ext>
            </a:extLst>
          </p:cNvPr>
          <p:cNvPicPr>
            <a:picLocks noChangeAspect="1"/>
          </p:cNvPicPr>
          <p:nvPr/>
        </p:nvPicPr>
        <p:blipFill>
          <a:blip r:embed="rId6" cstate="print">
            <a:extLst>
              <a:ext uri="{28A0092B-C50C-407E-A947-70E740481C1C}">
                <a14:useLocalDpi xmlns:a14="http://schemas.microsoft.com/office/drawing/2010/main" val="0"/>
              </a:ext>
            </a:extLst>
          </a:blip>
          <a:srcRect l="4859" t="11698" r="55340" b="66795"/>
          <a:stretch>
            <a:fillRect/>
          </a:stretch>
        </p:blipFill>
        <p:spPr>
          <a:xfrm>
            <a:off x="10167801" y="3505498"/>
            <a:ext cx="1635365" cy="883698"/>
          </a:xfrm>
          <a:custGeom>
            <a:avLst/>
            <a:gdLst>
              <a:gd name="connsiteX0" fmla="*/ 0 w 1950708"/>
              <a:gd name="connsiteY0" fmla="*/ 0 h 1054100"/>
              <a:gd name="connsiteX1" fmla="*/ 1950708 w 1950708"/>
              <a:gd name="connsiteY1" fmla="*/ 0 h 1054100"/>
              <a:gd name="connsiteX2" fmla="*/ 1950708 w 1950708"/>
              <a:gd name="connsiteY2" fmla="*/ 1054100 h 1054100"/>
              <a:gd name="connsiteX3" fmla="*/ 0 w 1950708"/>
              <a:gd name="connsiteY3" fmla="*/ 1054100 h 1054100"/>
              <a:gd name="connsiteX4" fmla="*/ 0 w 1950708"/>
              <a:gd name="connsiteY4" fmla="*/ 0 h 105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08" h="1054100">
                <a:moveTo>
                  <a:pt x="0" y="0"/>
                </a:moveTo>
                <a:lnTo>
                  <a:pt x="1950708" y="0"/>
                </a:lnTo>
                <a:lnTo>
                  <a:pt x="1950708" y="1054100"/>
                </a:lnTo>
                <a:lnTo>
                  <a:pt x="0" y="1054100"/>
                </a:lnTo>
                <a:lnTo>
                  <a:pt x="0" y="0"/>
                </a:lnTo>
                <a:close/>
              </a:path>
            </a:pathLst>
          </a:custGeom>
        </p:spPr>
      </p:pic>
      <p:pic>
        <p:nvPicPr>
          <p:cNvPr id="45" name="图片 44">
            <a:extLst>
              <a:ext uri="{FF2B5EF4-FFF2-40B4-BE49-F238E27FC236}">
                <a16:creationId xmlns:a16="http://schemas.microsoft.com/office/drawing/2014/main" id="{05F1F1B2-A58F-42AD-B948-DD2C3F2205A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7619946" y="2602622"/>
            <a:ext cx="4293149" cy="4293149"/>
          </a:xfrm>
          <a:custGeom>
            <a:avLst/>
            <a:gdLst>
              <a:gd name="connsiteX0" fmla="*/ 0 w 4901239"/>
              <a:gd name="connsiteY0" fmla="*/ 0 h 4901239"/>
              <a:gd name="connsiteX1" fmla="*/ 4901239 w 4901239"/>
              <a:gd name="connsiteY1" fmla="*/ 0 h 4901239"/>
              <a:gd name="connsiteX2" fmla="*/ 4901239 w 4901239"/>
              <a:gd name="connsiteY2" fmla="*/ 4901239 h 4901239"/>
              <a:gd name="connsiteX3" fmla="*/ 0 w 4901239"/>
              <a:gd name="connsiteY3" fmla="*/ 4901239 h 4901239"/>
              <a:gd name="connsiteX4" fmla="*/ 0 w 4901239"/>
              <a:gd name="connsiteY4" fmla="*/ 0 h 4901239"/>
              <a:gd name="connsiteX5" fmla="*/ 2584835 w 4901239"/>
              <a:gd name="connsiteY5" fmla="*/ 122018 h 4901239"/>
              <a:gd name="connsiteX6" fmla="*/ 2584835 w 4901239"/>
              <a:gd name="connsiteY6" fmla="*/ 2071940 h 4901239"/>
              <a:gd name="connsiteX7" fmla="*/ 3095664 w 4901239"/>
              <a:gd name="connsiteY7" fmla="*/ 2071940 h 4901239"/>
              <a:gd name="connsiteX8" fmla="*/ 3095664 w 4901239"/>
              <a:gd name="connsiteY8" fmla="*/ 2478340 h 4901239"/>
              <a:gd name="connsiteX9" fmla="*/ 4530764 w 4901239"/>
              <a:gd name="connsiteY9" fmla="*/ 2478340 h 4901239"/>
              <a:gd name="connsiteX10" fmla="*/ 4530764 w 4901239"/>
              <a:gd name="connsiteY10" fmla="*/ 2071940 h 4901239"/>
              <a:gd name="connsiteX11" fmla="*/ 4708564 w 4901239"/>
              <a:gd name="connsiteY11" fmla="*/ 2071940 h 4901239"/>
              <a:gd name="connsiteX12" fmla="*/ 4708564 w 4901239"/>
              <a:gd name="connsiteY12" fmla="*/ 122018 h 4901239"/>
              <a:gd name="connsiteX13" fmla="*/ 2584835 w 4901239"/>
              <a:gd name="connsiteY13" fmla="*/ 122018 h 4901239"/>
              <a:gd name="connsiteX14" fmla="*/ 238164 w 4901239"/>
              <a:gd name="connsiteY14" fmla="*/ 573340 h 4901239"/>
              <a:gd name="connsiteX15" fmla="*/ 238164 w 4901239"/>
              <a:gd name="connsiteY15" fmla="*/ 1627440 h 4901239"/>
              <a:gd name="connsiteX16" fmla="*/ 2188872 w 4901239"/>
              <a:gd name="connsiteY16" fmla="*/ 1627440 h 4901239"/>
              <a:gd name="connsiteX17" fmla="*/ 2188872 w 4901239"/>
              <a:gd name="connsiteY17" fmla="*/ 573340 h 4901239"/>
              <a:gd name="connsiteX18" fmla="*/ 238164 w 4901239"/>
              <a:gd name="connsiteY18" fmla="*/ 573340 h 490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01239" h="4901239">
                <a:moveTo>
                  <a:pt x="0" y="0"/>
                </a:moveTo>
                <a:lnTo>
                  <a:pt x="4901239" y="0"/>
                </a:lnTo>
                <a:lnTo>
                  <a:pt x="4901239" y="4901239"/>
                </a:lnTo>
                <a:lnTo>
                  <a:pt x="0" y="4901239"/>
                </a:lnTo>
                <a:lnTo>
                  <a:pt x="0" y="0"/>
                </a:lnTo>
                <a:close/>
                <a:moveTo>
                  <a:pt x="2584835" y="122018"/>
                </a:moveTo>
                <a:lnTo>
                  <a:pt x="2584835" y="2071940"/>
                </a:lnTo>
                <a:lnTo>
                  <a:pt x="3095664" y="2071940"/>
                </a:lnTo>
                <a:lnTo>
                  <a:pt x="3095664" y="2478340"/>
                </a:lnTo>
                <a:lnTo>
                  <a:pt x="4530764" y="2478340"/>
                </a:lnTo>
                <a:lnTo>
                  <a:pt x="4530764" y="2071940"/>
                </a:lnTo>
                <a:lnTo>
                  <a:pt x="4708564" y="2071940"/>
                </a:lnTo>
                <a:lnTo>
                  <a:pt x="4708564" y="122018"/>
                </a:lnTo>
                <a:lnTo>
                  <a:pt x="2584835" y="122018"/>
                </a:lnTo>
                <a:close/>
                <a:moveTo>
                  <a:pt x="238164" y="573340"/>
                </a:moveTo>
                <a:lnTo>
                  <a:pt x="238164" y="1627440"/>
                </a:lnTo>
                <a:lnTo>
                  <a:pt x="2188872" y="1627440"/>
                </a:lnTo>
                <a:lnTo>
                  <a:pt x="2188872" y="573340"/>
                </a:lnTo>
                <a:lnTo>
                  <a:pt x="238164" y="573340"/>
                </a:lnTo>
                <a:close/>
              </a:path>
            </a:pathLst>
          </a:custGeom>
        </p:spPr>
      </p:pic>
      <p:pic>
        <p:nvPicPr>
          <p:cNvPr id="52" name="图片 51">
            <a:extLst>
              <a:ext uri="{FF2B5EF4-FFF2-40B4-BE49-F238E27FC236}">
                <a16:creationId xmlns:a16="http://schemas.microsoft.com/office/drawing/2014/main" id="{B4C5484E-9156-DA49-B6D2-7E67143033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0261" y="3699054"/>
            <a:ext cx="3714685" cy="3714685"/>
          </a:xfrm>
          <a:prstGeom prst="rect">
            <a:avLst/>
          </a:prstGeom>
        </p:spPr>
      </p:pic>
      <p:pic>
        <p:nvPicPr>
          <p:cNvPr id="60" name="图片 59">
            <a:extLst>
              <a:ext uri="{FF2B5EF4-FFF2-40B4-BE49-F238E27FC236}">
                <a16:creationId xmlns:a16="http://schemas.microsoft.com/office/drawing/2014/main" id="{D791F90C-1596-C0A3-0992-DC2219AFA6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67162" y="5896656"/>
            <a:ext cx="2324100" cy="961344"/>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522" y="-120671"/>
            <a:ext cx="1899425" cy="1899425"/>
          </a:xfrm>
          <a:prstGeom prst="rect">
            <a:avLst/>
          </a:prstGeom>
        </p:spPr>
      </p:pic>
      <p:pic>
        <p:nvPicPr>
          <p:cNvPr id="4" name="Picture 3"/>
          <p:cNvPicPr>
            <a:picLocks noChangeAspect="1"/>
          </p:cNvPicPr>
          <p:nvPr/>
        </p:nvPicPr>
        <p:blipFill>
          <a:blip r:embed="rId11"/>
          <a:stretch>
            <a:fillRect/>
          </a:stretch>
        </p:blipFill>
        <p:spPr>
          <a:xfrm>
            <a:off x="2259432" y="246824"/>
            <a:ext cx="3456355" cy="981844"/>
          </a:xfrm>
          <a:prstGeom prst="rect">
            <a:avLst/>
          </a:prstGeom>
        </p:spPr>
      </p:pic>
      <p:pic>
        <p:nvPicPr>
          <p:cNvPr id="9" name="Picture 8"/>
          <p:cNvPicPr>
            <a:picLocks noChangeAspect="1"/>
          </p:cNvPicPr>
          <p:nvPr/>
        </p:nvPicPr>
        <p:blipFill>
          <a:blip r:embed="rId12"/>
          <a:stretch>
            <a:fillRect/>
          </a:stretch>
        </p:blipFill>
        <p:spPr>
          <a:xfrm>
            <a:off x="2173628" y="1301603"/>
            <a:ext cx="7504826" cy="4407790"/>
          </a:xfrm>
          <a:prstGeom prst="rect">
            <a:avLst/>
          </a:prstGeom>
        </p:spPr>
      </p:pic>
      <p:sp>
        <p:nvSpPr>
          <p:cNvPr id="14"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lumMod val="60000"/>
                  <a:lumOff val="40000"/>
                </a:schemeClr>
              </a:solidFill>
              <a:effectLst/>
              <a:uLnTx/>
              <a:uFillTx/>
              <a:latin typeface="#9Slide07 HoneyCream" pitchFamily="2" charset="0"/>
              <a:ea typeface="+mj-ea"/>
              <a:cs typeface="+mj-cs"/>
              <a:sym typeface="Arial"/>
            </a:endParaRPr>
          </a:p>
        </p:txBody>
      </p:sp>
      <p:sp>
        <p:nvSpPr>
          <p:cNvPr id="15"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0066"/>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0066"/>
              </a:solidFill>
              <a:effectLst/>
              <a:uLnTx/>
              <a:uFillTx/>
              <a:latin typeface="#9Slide07 HoneyCream" pitchFamily="2" charset="0"/>
              <a:ea typeface="+mj-ea"/>
              <a:cs typeface="+mj-cs"/>
              <a:sym typeface="Arial"/>
            </a:endParaRPr>
          </a:p>
        </p:txBody>
      </p:sp>
      <p:sp>
        <p:nvSpPr>
          <p:cNvPr id="2" name="Rectangle 1">
            <a:extLst>
              <a:ext uri="{FF2B5EF4-FFF2-40B4-BE49-F238E27FC236}">
                <a16:creationId xmlns:a16="http://schemas.microsoft.com/office/drawing/2014/main" id="{07720703-2DD9-EDBB-394B-C43BADAFEED2}"/>
              </a:ext>
            </a:extLst>
          </p:cNvPr>
          <p:cNvSpPr/>
          <p:nvPr/>
        </p:nvSpPr>
        <p:spPr>
          <a:xfrm>
            <a:off x="30444" y="6511200"/>
            <a:ext cx="1335640" cy="467473"/>
          </a:xfrm>
          <a:prstGeom prst="rect">
            <a:avLst/>
          </a:prstGeom>
          <a:solidFill>
            <a:srgbClr val="F68539"/>
          </a:solidFill>
          <a:ln>
            <a:solidFill>
              <a:srgbClr val="F685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C434271-4C14-560C-D04F-16EE16BBC5FF}"/>
              </a:ext>
            </a:extLst>
          </p:cNvPr>
          <p:cNvSpPr/>
          <p:nvPr/>
        </p:nvSpPr>
        <p:spPr>
          <a:xfrm>
            <a:off x="10419034" y="-168235"/>
            <a:ext cx="1772965" cy="672953"/>
          </a:xfrm>
          <a:prstGeom prst="rect">
            <a:avLst/>
          </a:prstGeom>
          <a:solidFill>
            <a:srgbClr val="FFCB6D"/>
          </a:solidFill>
          <a:ln>
            <a:solidFill>
              <a:srgbClr val="FFCB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1177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par>
                                <p:cTn id="10" presetID="42" presetClass="entr" presetSubtype="0"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770642" y="222070"/>
            <a:ext cx="4354455" cy="1685108"/>
            <a:chOff x="3770642" y="222070"/>
            <a:chExt cx="4354455" cy="1685108"/>
          </a:xfrm>
        </p:grpSpPr>
        <p:sp>
          <p:nvSpPr>
            <p:cNvPr id="2" name="Freeform 1"/>
            <p:cNvSpPr/>
            <p:nvPr/>
          </p:nvSpPr>
          <p:spPr bwMode="auto">
            <a:xfrm>
              <a:off x="3770642" y="222070"/>
              <a:ext cx="4354455" cy="1685108"/>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w="9525">
              <a:solidFill>
                <a:srgbClr val="000000"/>
              </a:solidFill>
              <a:round/>
            </a:ln>
          </p:spPr>
          <p:txBody>
            <a:bodyPr vert="horz" wrap="square" lIns="68580" tIns="34290" rIns="68580" bIns="34290" numCol="1" anchor="t" anchorCtr="0" compatLnSpc="1"/>
            <a:lstStyle/>
            <a:p>
              <a:endParaRPr lang="zh-CN" alt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767943" y="602959"/>
              <a:ext cx="3082834" cy="923330"/>
            </a:xfrm>
            <a:prstGeom prst="rect">
              <a:avLst/>
            </a:prstGeom>
            <a:noFill/>
          </p:spPr>
          <p:txBody>
            <a:bodyPr wrap="square" rtlCol="0">
              <a:spAutoFit/>
            </a:bodyPr>
            <a:lstStyle/>
            <a:p>
              <a:r>
                <a:rPr lang="en-US" sz="5400" b="1">
                  <a:solidFill>
                    <a:srgbClr val="FF3300"/>
                  </a:solidFill>
                  <a:latin typeface="Cambria" panose="02040503050406030204" pitchFamily="18" charset="0"/>
                  <a:ea typeface="Cambria" panose="02040503050406030204" pitchFamily="18" charset="0"/>
                </a:rPr>
                <a:t>Từ ngữ</a:t>
              </a:r>
            </a:p>
          </p:txBody>
        </p:sp>
      </p:grpSp>
      <p:sp>
        <p:nvSpPr>
          <p:cNvPr id="5" name="Rectangle 4"/>
          <p:cNvSpPr/>
          <p:nvPr/>
        </p:nvSpPr>
        <p:spPr>
          <a:xfrm>
            <a:off x="143692" y="2288067"/>
            <a:ext cx="11808823" cy="4428308"/>
          </a:xfrm>
          <a:prstGeom prst="rect">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68234" y="3030583"/>
            <a:ext cx="5231675" cy="1938992"/>
          </a:xfrm>
          <a:prstGeom prst="rect">
            <a:avLst/>
          </a:prstGeom>
          <a:noFill/>
        </p:spPr>
        <p:txBody>
          <a:bodyPr wrap="square" rtlCol="0">
            <a:spAutoFit/>
          </a:bodyPr>
          <a:lstStyle/>
          <a:p>
            <a:pPr algn="just"/>
            <a:r>
              <a:rPr lang="vi-VN" sz="4000" b="1" dirty="0">
                <a:solidFill>
                  <a:srgbClr val="FF6600"/>
                </a:solidFill>
                <a:latin typeface="Cambria" panose="02040503050406030204" pitchFamily="18" charset="0"/>
                <a:ea typeface="Cambria" panose="02040503050406030204" pitchFamily="18" charset="0"/>
              </a:rPr>
              <a:t>Cá lóc nướng trui:</a:t>
            </a:r>
            <a:r>
              <a:rPr lang="vi-VN" sz="4000" b="1" dirty="0">
                <a:latin typeface="Cambria" panose="02040503050406030204" pitchFamily="18" charset="0"/>
                <a:ea typeface="Cambria" panose="02040503050406030204" pitchFamily="18" charset="0"/>
              </a:rPr>
              <a:t> </a:t>
            </a:r>
            <a:endParaRPr lang="en-US" sz="4000" b="1" dirty="0">
              <a:latin typeface="Cambria" panose="02040503050406030204" pitchFamily="18" charset="0"/>
              <a:ea typeface="Cambria" panose="02040503050406030204" pitchFamily="18" charset="0"/>
            </a:endParaRPr>
          </a:p>
          <a:p>
            <a:pPr algn="just"/>
            <a:r>
              <a:rPr lang="vi-VN" sz="4000" b="1" dirty="0">
                <a:latin typeface="Cambria" panose="02040503050406030204" pitchFamily="18" charset="0"/>
                <a:ea typeface="Cambria" panose="02040503050406030204" pitchFamily="18" charset="0"/>
              </a:rPr>
              <a:t>cá lóc nướng nguyên con, nướng chảy vảy.</a:t>
            </a:r>
            <a:endParaRPr lang="en-US" sz="4000" b="1"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rotWithShape="1">
          <a:blip r:embed="rId2"/>
          <a:srcRect t="8218" b="2031"/>
          <a:stretch/>
        </p:blipFill>
        <p:spPr>
          <a:xfrm>
            <a:off x="6703191" y="2379509"/>
            <a:ext cx="4788862" cy="4298092"/>
          </a:xfrm>
          <a:prstGeom prst="rect">
            <a:avLst/>
          </a:prstGeom>
        </p:spPr>
      </p:pic>
      <p:sp>
        <p:nvSpPr>
          <p:cNvPr id="8" name="Rectangle 7">
            <a:extLst>
              <a:ext uri="{FF2B5EF4-FFF2-40B4-BE49-F238E27FC236}">
                <a16:creationId xmlns:a16="http://schemas.microsoft.com/office/drawing/2014/main" id="{5465DFD2-ABFF-1876-A71C-0FEB8C35861A}"/>
              </a:ext>
            </a:extLst>
          </p:cNvPr>
          <p:cNvSpPr/>
          <p:nvPr/>
        </p:nvSpPr>
        <p:spPr>
          <a:xfrm>
            <a:off x="10253609" y="-10274"/>
            <a:ext cx="1938391" cy="672953"/>
          </a:xfrm>
          <a:prstGeom prst="rect">
            <a:avLst/>
          </a:prstGeom>
          <a:solidFill>
            <a:srgbClr val="FFE3AB"/>
          </a:solidFill>
          <a:ln>
            <a:solidFill>
              <a:srgbClr val="FFE3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58123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770642" y="222070"/>
            <a:ext cx="4354455" cy="1685108"/>
            <a:chOff x="3770642" y="222070"/>
            <a:chExt cx="4354455" cy="1685108"/>
          </a:xfrm>
        </p:grpSpPr>
        <p:sp>
          <p:nvSpPr>
            <p:cNvPr id="2" name="Freeform 1"/>
            <p:cNvSpPr/>
            <p:nvPr/>
          </p:nvSpPr>
          <p:spPr bwMode="auto">
            <a:xfrm>
              <a:off x="3770642" y="222070"/>
              <a:ext cx="4354455" cy="1685108"/>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w="9525">
              <a:solidFill>
                <a:srgbClr val="000000"/>
              </a:solidFill>
              <a:round/>
            </a:ln>
          </p:spPr>
          <p:txBody>
            <a:bodyPr vert="horz" wrap="square" lIns="68580" tIns="34290" rIns="68580" bIns="34290" numCol="1" anchor="t" anchorCtr="0" compatLnSpc="1"/>
            <a:lstStyle/>
            <a:p>
              <a:endParaRPr lang="zh-CN" alt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767943" y="602959"/>
              <a:ext cx="3082834" cy="923330"/>
            </a:xfrm>
            <a:prstGeom prst="rect">
              <a:avLst/>
            </a:prstGeom>
            <a:noFill/>
          </p:spPr>
          <p:txBody>
            <a:bodyPr wrap="square" rtlCol="0">
              <a:spAutoFit/>
            </a:bodyPr>
            <a:lstStyle/>
            <a:p>
              <a:r>
                <a:rPr lang="en-US" sz="5400" b="1">
                  <a:solidFill>
                    <a:srgbClr val="FF3300"/>
                  </a:solidFill>
                  <a:latin typeface="Cambria" panose="02040503050406030204" pitchFamily="18" charset="0"/>
                  <a:ea typeface="Cambria" panose="02040503050406030204" pitchFamily="18" charset="0"/>
                </a:rPr>
                <a:t>Từ ngữ</a:t>
              </a:r>
            </a:p>
          </p:txBody>
        </p:sp>
      </p:grpSp>
      <p:sp>
        <p:nvSpPr>
          <p:cNvPr id="5" name="Rectangle 4"/>
          <p:cNvSpPr/>
          <p:nvPr/>
        </p:nvSpPr>
        <p:spPr>
          <a:xfrm>
            <a:off x="143692" y="2288067"/>
            <a:ext cx="11808823" cy="4428308"/>
          </a:xfrm>
          <a:prstGeom prst="rect">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90860" y="3056709"/>
            <a:ext cx="10914017" cy="2323713"/>
          </a:xfrm>
          <a:prstGeom prst="rect">
            <a:avLst/>
          </a:prstGeom>
          <a:noFill/>
        </p:spPr>
        <p:txBody>
          <a:bodyPr wrap="square" rtlCol="0">
            <a:spAutoFit/>
          </a:bodyPr>
          <a:lstStyle/>
          <a:p>
            <a:pPr algn="just">
              <a:spcBef>
                <a:spcPts val="600"/>
              </a:spcBef>
              <a:spcAft>
                <a:spcPts val="600"/>
              </a:spcAft>
            </a:pPr>
            <a:r>
              <a:rPr lang="vi-VN" sz="4500" b="1" dirty="0">
                <a:latin typeface="Cambria" panose="02040503050406030204" pitchFamily="18" charset="0"/>
                <a:ea typeface="Cambria" panose="02040503050406030204" pitchFamily="18" charset="0"/>
              </a:rPr>
              <a:t>- </a:t>
            </a:r>
            <a:r>
              <a:rPr lang="vi-VN" sz="4500" b="1" dirty="0">
                <a:solidFill>
                  <a:srgbClr val="FF6600"/>
                </a:solidFill>
                <a:latin typeface="Cambria" panose="02040503050406030204" pitchFamily="18" charset="0"/>
                <a:ea typeface="Cambria" panose="02040503050406030204" pitchFamily="18" charset="0"/>
              </a:rPr>
              <a:t>Chọc quê: </a:t>
            </a:r>
            <a:r>
              <a:rPr lang="vi-VN" sz="4500" b="1" dirty="0">
                <a:latin typeface="Cambria" panose="02040503050406030204" pitchFamily="18" charset="0"/>
                <a:ea typeface="Cambria" panose="02040503050406030204" pitchFamily="18" charset="0"/>
              </a:rPr>
              <a:t>trêu chọc, làm cho người khác xấu hổ.</a:t>
            </a:r>
          </a:p>
          <a:p>
            <a:pPr algn="just">
              <a:spcBef>
                <a:spcPts val="600"/>
              </a:spcBef>
              <a:spcAft>
                <a:spcPts val="600"/>
              </a:spcAft>
            </a:pPr>
            <a:r>
              <a:rPr lang="vi-VN" sz="4500" b="1" dirty="0">
                <a:latin typeface="Cambria" panose="02040503050406030204" pitchFamily="18" charset="0"/>
                <a:ea typeface="Cambria" panose="02040503050406030204" pitchFamily="18" charset="0"/>
              </a:rPr>
              <a:t>- </a:t>
            </a:r>
            <a:r>
              <a:rPr lang="vi-VN" sz="4500" b="1" dirty="0">
                <a:solidFill>
                  <a:srgbClr val="FF6600"/>
                </a:solidFill>
                <a:latin typeface="Cambria" panose="02040503050406030204" pitchFamily="18" charset="0"/>
                <a:ea typeface="Cambria" panose="02040503050406030204" pitchFamily="18" charset="0"/>
              </a:rPr>
              <a:t>H</a:t>
            </a:r>
            <a:r>
              <a:rPr lang="en-US" sz="4500" b="1" dirty="0">
                <a:solidFill>
                  <a:srgbClr val="FF6600"/>
                </a:solidFill>
                <a:latin typeface="Cambria" panose="02040503050406030204" pitchFamily="18" charset="0"/>
                <a:ea typeface="Cambria" panose="02040503050406030204" pitchFamily="18" charset="0"/>
              </a:rPr>
              <a:t>é</a:t>
            </a:r>
            <a:r>
              <a:rPr lang="vi-VN" sz="4500" b="1" dirty="0">
                <a:solidFill>
                  <a:srgbClr val="FF6600"/>
                </a:solidFill>
                <a:latin typeface="Cambria" panose="02040503050406030204" pitchFamily="18" charset="0"/>
                <a:ea typeface="Cambria" panose="02040503050406030204" pitchFamily="18" charset="0"/>
              </a:rPr>
              <a:t>n: </a:t>
            </a:r>
            <a:r>
              <a:rPr lang="vi-VN" sz="4500" b="1" dirty="0">
                <a:latin typeface="Cambria" panose="02040503050406030204" pitchFamily="18" charset="0"/>
                <a:ea typeface="Cambria" panose="02040503050406030204" pitchFamily="18" charset="0"/>
              </a:rPr>
              <a:t>nhỉ, nhé.</a:t>
            </a:r>
          </a:p>
        </p:txBody>
      </p:sp>
      <p:sp>
        <p:nvSpPr>
          <p:cNvPr id="7" name="Rectangle 6">
            <a:extLst>
              <a:ext uri="{FF2B5EF4-FFF2-40B4-BE49-F238E27FC236}">
                <a16:creationId xmlns:a16="http://schemas.microsoft.com/office/drawing/2014/main" id="{20E98772-B5E6-1391-CCEB-C4749DC4C658}"/>
              </a:ext>
            </a:extLst>
          </p:cNvPr>
          <p:cNvSpPr/>
          <p:nvPr/>
        </p:nvSpPr>
        <p:spPr>
          <a:xfrm>
            <a:off x="10253609" y="-281911"/>
            <a:ext cx="1938391" cy="672953"/>
          </a:xfrm>
          <a:prstGeom prst="rect">
            <a:avLst/>
          </a:prstGeom>
          <a:solidFill>
            <a:srgbClr val="FFE3AB"/>
          </a:solidFill>
          <a:ln>
            <a:solidFill>
              <a:srgbClr val="FFE3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23744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16D236C0-5E50-B4D1-26E4-9847EC35E4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1983" y="882159"/>
            <a:ext cx="4546599" cy="5584799"/>
          </a:xfrm>
          <a:prstGeom prst="rect">
            <a:avLst/>
          </a:prstGeom>
        </p:spPr>
      </p:pic>
      <p:grpSp>
        <p:nvGrpSpPr>
          <p:cNvPr id="5" name="Group 4"/>
          <p:cNvGrpSpPr/>
          <p:nvPr/>
        </p:nvGrpSpPr>
        <p:grpSpPr>
          <a:xfrm>
            <a:off x="441945" y="1188065"/>
            <a:ext cx="7670089" cy="5905278"/>
            <a:chOff x="441945" y="1188065"/>
            <a:chExt cx="7670089" cy="5905278"/>
          </a:xfrm>
        </p:grpSpPr>
        <p:grpSp>
          <p:nvGrpSpPr>
            <p:cNvPr id="4" name="Group 3"/>
            <p:cNvGrpSpPr/>
            <p:nvPr/>
          </p:nvGrpSpPr>
          <p:grpSpPr>
            <a:xfrm>
              <a:off x="441945" y="1358538"/>
              <a:ext cx="7670089" cy="4403606"/>
              <a:chOff x="3632200" y="1720850"/>
              <a:chExt cx="7076440" cy="3602355"/>
            </a:xfrm>
          </p:grpSpPr>
          <p:sp>
            <p:nvSpPr>
              <p:cNvPr id="7" name="圆角矩形 21"/>
              <p:cNvSpPr/>
              <p:nvPr/>
            </p:nvSpPr>
            <p:spPr>
              <a:xfrm>
                <a:off x="4180205" y="1720850"/>
                <a:ext cx="6528435" cy="3602355"/>
              </a:xfrm>
              <a:prstGeom prst="roundRect">
                <a:avLst/>
              </a:prstGeom>
              <a:noFill/>
              <a:ln w="34925">
                <a:solidFill>
                  <a:srgbClr val="C6AFD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0" descr="千库网_六一儿童节多个侧面伸出脑袋儿童_元素编号13101512"/>
              <p:cNvPicPr>
                <a:picLocks noChangeAspect="1"/>
              </p:cNvPicPr>
              <p:nvPr/>
            </p:nvPicPr>
            <p:blipFill>
              <a:blip r:embed="rId3"/>
              <a:srcRect r="35246"/>
              <a:stretch>
                <a:fillRect/>
              </a:stretch>
            </p:blipFill>
            <p:spPr>
              <a:xfrm>
                <a:off x="3632200" y="1720850"/>
                <a:ext cx="1698625" cy="3602355"/>
              </a:xfrm>
              <a:prstGeom prst="rect">
                <a:avLst/>
              </a:prstGeom>
            </p:spPr>
          </p:pic>
        </p:grpSp>
        <p:pic>
          <p:nvPicPr>
            <p:cNvPr id="2" name="Picture 1"/>
            <p:cNvPicPr>
              <a:picLocks noChangeAspect="1"/>
            </p:cNvPicPr>
            <p:nvPr/>
          </p:nvPicPr>
          <p:blipFill>
            <a:blip r:embed="rId4"/>
            <a:stretch>
              <a:fillRect/>
            </a:stretch>
          </p:blipFill>
          <p:spPr>
            <a:xfrm>
              <a:off x="1273197" y="1188065"/>
              <a:ext cx="6601562" cy="5905278"/>
            </a:xfrm>
            <a:prstGeom prst="rect">
              <a:avLst/>
            </a:prstGeom>
          </p:spPr>
        </p:pic>
      </p:grpSp>
      <p:sp>
        <p:nvSpPr>
          <p:cNvPr id="6" name="Rectangle 5">
            <a:extLst>
              <a:ext uri="{FF2B5EF4-FFF2-40B4-BE49-F238E27FC236}">
                <a16:creationId xmlns:a16="http://schemas.microsoft.com/office/drawing/2014/main" id="{39FAF900-C98B-0674-74C2-273C47DD755D}"/>
              </a:ext>
            </a:extLst>
          </p:cNvPr>
          <p:cNvSpPr/>
          <p:nvPr/>
        </p:nvSpPr>
        <p:spPr>
          <a:xfrm>
            <a:off x="10253609" y="-281911"/>
            <a:ext cx="1938391" cy="672953"/>
          </a:xfrm>
          <a:prstGeom prst="rect">
            <a:avLst/>
          </a:prstGeom>
          <a:solidFill>
            <a:srgbClr val="FFE3AB"/>
          </a:solidFill>
          <a:ln>
            <a:solidFill>
              <a:srgbClr val="FFE3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33213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323439"/>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1. Chi tiết nào thể hiện Nam nhớ thành phố? </a:t>
                </a:r>
              </a:p>
            </p:txBody>
          </p:sp>
        </p:grpSp>
        <p:pic>
          <p:nvPicPr>
            <p:cNvPr id="4"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grpSp>
        <p:nvGrpSpPr>
          <p:cNvPr id="7" name="Group 6"/>
          <p:cNvGrpSpPr/>
          <p:nvPr/>
        </p:nvGrpSpPr>
        <p:grpSpPr>
          <a:xfrm>
            <a:off x="585642" y="2033072"/>
            <a:ext cx="11121676" cy="1077218"/>
            <a:chOff x="2024693" y="3014225"/>
            <a:chExt cx="11121676" cy="1077218"/>
          </a:xfrm>
        </p:grpSpPr>
        <p:grpSp>
          <p:nvGrpSpPr>
            <p:cNvPr id="8" name="Group 7"/>
            <p:cNvGrpSpPr/>
            <p:nvPr/>
          </p:nvGrpSpPr>
          <p:grpSpPr>
            <a:xfrm>
              <a:off x="2024693" y="3080825"/>
              <a:ext cx="11121676" cy="993594"/>
              <a:chOff x="2024693" y="3080825"/>
              <a:chExt cx="11121676" cy="993594"/>
            </a:xfrm>
          </p:grpSpPr>
          <p:sp>
            <p:nvSpPr>
              <p:cNvPr id="10" name="Rounded Rectangle 9"/>
              <p:cNvSpPr/>
              <p:nvPr/>
            </p:nvSpPr>
            <p:spPr>
              <a:xfrm>
                <a:off x="2686930" y="3080825"/>
                <a:ext cx="10459439" cy="993594"/>
              </a:xfrm>
              <a:prstGeom prst="roundRect">
                <a:avLst/>
              </a:prstGeom>
              <a:solidFill>
                <a:schemeClr val="bg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grpSp>
        <p:sp>
          <p:nvSpPr>
            <p:cNvPr id="9" name="TextBox 8"/>
            <p:cNvSpPr txBox="1"/>
            <p:nvPr/>
          </p:nvSpPr>
          <p:spPr>
            <a:xfrm>
              <a:off x="2973189" y="3014225"/>
              <a:ext cx="10147698" cy="1077218"/>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Ngồi nói chuyện với bạn trên mô đất giữa đồng quê ngập nắng.</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585642" y="3181157"/>
            <a:ext cx="11301559" cy="904470"/>
            <a:chOff x="2024693" y="4120263"/>
            <a:chExt cx="11301559" cy="904470"/>
          </a:xfrm>
        </p:grpSpPr>
        <p:sp>
          <p:nvSpPr>
            <p:cNvPr id="13" name="Rounded Rectangle 12"/>
            <p:cNvSpPr/>
            <p:nvPr/>
          </p:nvSpPr>
          <p:spPr>
            <a:xfrm>
              <a:off x="2686930" y="4166604"/>
              <a:ext cx="10459439" cy="858129"/>
            </a:xfrm>
            <a:prstGeom prst="roundRect">
              <a:avLst/>
            </a:prstGeom>
            <a:solidFill>
              <a:schemeClr val="bg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B</a:t>
              </a:r>
            </a:p>
          </p:txBody>
        </p:sp>
        <p:sp>
          <p:nvSpPr>
            <p:cNvPr id="15" name="TextBox 14"/>
            <p:cNvSpPr txBox="1"/>
            <p:nvPr/>
          </p:nvSpPr>
          <p:spPr>
            <a:xfrm>
              <a:off x="2876557" y="4305726"/>
              <a:ext cx="10449695" cy="584775"/>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Chia sẻ với bạn về những địa danh ở thành phố.</a:t>
              </a:r>
              <a:endParaRPr lang="en-US" sz="32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606950" y="4367962"/>
            <a:ext cx="11100368" cy="1014774"/>
            <a:chOff x="2046001" y="5252383"/>
            <a:chExt cx="11100368" cy="1014774"/>
          </a:xfrm>
        </p:grpSpPr>
        <p:sp>
          <p:nvSpPr>
            <p:cNvPr id="17" name="Rounded Rectangle 16"/>
            <p:cNvSpPr/>
            <p:nvPr/>
          </p:nvSpPr>
          <p:spPr>
            <a:xfrm>
              <a:off x="2753771" y="5252383"/>
              <a:ext cx="10392598" cy="1014774"/>
            </a:xfrm>
            <a:prstGeom prst="roundRect">
              <a:avLst/>
            </a:prstGeom>
            <a:solidFill>
              <a:schemeClr val="bg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sp>
          <p:nvSpPr>
            <p:cNvPr id="19" name="TextBox 18"/>
            <p:cNvSpPr txBox="1"/>
            <p:nvPr/>
          </p:nvSpPr>
          <p:spPr>
            <a:xfrm>
              <a:off x="2944961" y="5495305"/>
              <a:ext cx="10175925" cy="535531"/>
            </a:xfrm>
            <a:prstGeom prst="rect">
              <a:avLst/>
            </a:prstGeom>
            <a:noFill/>
          </p:spPr>
          <p:txBody>
            <a:bodyPr wrap="square" rtlCol="0">
              <a:spAutoFit/>
            </a:bodyPr>
            <a:lstStyle/>
            <a:p>
              <a:pPr algn="just">
                <a:lnSpc>
                  <a:spcPct val="90000"/>
                </a:lnSpc>
              </a:pPr>
              <a:r>
                <a:rPr lang="vi-VN" sz="3200" b="1">
                  <a:latin typeface="Cambria" panose="02040503050406030204" pitchFamily="18" charset="0"/>
                  <a:ea typeface="Cambria" panose="02040503050406030204" pitchFamily="18" charset="0"/>
                </a:rPr>
                <a:t>K</a:t>
              </a:r>
              <a:r>
                <a:rPr lang="en-US" sz="3200" b="1">
                  <a:latin typeface="Cambria" panose="02040503050406030204" pitchFamily="18" charset="0"/>
                  <a:ea typeface="Cambria" panose="02040503050406030204" pitchFamily="18" charset="0"/>
                </a:rPr>
                <a:t>ể</a:t>
              </a:r>
              <a:r>
                <a:rPr lang="vi-VN" sz="3200" b="1">
                  <a:latin typeface="Cambria" panose="02040503050406030204" pitchFamily="18" charset="0"/>
                  <a:ea typeface="Cambria" panose="02040503050406030204" pitchFamily="18" charset="0"/>
                </a:rPr>
                <a:t> với bạn về các hoạt động thường làm ở thành phố.</a:t>
              </a:r>
              <a:endParaRPr lang="en-US" sz="199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585079" y="5567072"/>
            <a:ext cx="11096756" cy="1052177"/>
            <a:chOff x="2046001" y="5252383"/>
            <a:chExt cx="10837430" cy="1052177"/>
          </a:xfrm>
        </p:grpSpPr>
        <p:sp>
          <p:nvSpPr>
            <p:cNvPr id="21" name="Rounded Rectangle 20"/>
            <p:cNvSpPr/>
            <p:nvPr/>
          </p:nvSpPr>
          <p:spPr>
            <a:xfrm>
              <a:off x="2753771" y="5252383"/>
              <a:ext cx="10129660" cy="1052177"/>
            </a:xfrm>
            <a:prstGeom prst="roundRect">
              <a:avLst/>
            </a:prstGeom>
            <a:solidFill>
              <a:schemeClr val="bg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6001" y="5252383"/>
              <a:ext cx="875526" cy="808085"/>
            </a:xfrm>
            <a:prstGeom prst="ellipse">
              <a:avLst/>
            </a:prstGeom>
            <a:solidFill>
              <a:srgbClr val="FFCCFF"/>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D</a:t>
              </a:r>
            </a:p>
          </p:txBody>
        </p:sp>
        <p:sp>
          <p:nvSpPr>
            <p:cNvPr id="23" name="TextBox 22"/>
            <p:cNvSpPr txBox="1"/>
            <p:nvPr/>
          </p:nvSpPr>
          <p:spPr>
            <a:xfrm>
              <a:off x="3041448" y="5284621"/>
              <a:ext cx="9617126" cy="978729"/>
            </a:xfrm>
            <a:prstGeom prst="rect">
              <a:avLst/>
            </a:prstGeom>
            <a:noFill/>
          </p:spPr>
          <p:txBody>
            <a:bodyPr wrap="square" rtlCol="0">
              <a:spAutoFit/>
            </a:bodyPr>
            <a:lstStyle/>
            <a:p>
              <a:pPr algn="just">
                <a:lnSpc>
                  <a:spcPct val="90000"/>
                </a:lnSpc>
              </a:pPr>
              <a:r>
                <a:rPr lang="vi-VN" sz="3200" b="1">
                  <a:latin typeface="Cambria" panose="02040503050406030204" pitchFamily="18" charset="0"/>
                  <a:ea typeface="Cambria" panose="02040503050406030204" pitchFamily="18" charset="0"/>
                </a:rPr>
                <a:t>Rủ bạn thực hiện các hoạt động mà Nam thường làm ở thành phố.</a:t>
              </a:r>
              <a:endParaRPr lang="en-US" sz="199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
        <p:nvSpPr>
          <p:cNvPr id="24" name="Rectangle 23">
            <a:extLst>
              <a:ext uri="{FF2B5EF4-FFF2-40B4-BE49-F238E27FC236}">
                <a16:creationId xmlns:a16="http://schemas.microsoft.com/office/drawing/2014/main" id="{D4787E99-FAE8-023F-35C6-58D1C84D3BC0}"/>
              </a:ext>
            </a:extLst>
          </p:cNvPr>
          <p:cNvSpPr/>
          <p:nvPr/>
        </p:nvSpPr>
        <p:spPr>
          <a:xfrm>
            <a:off x="10253609" y="-281911"/>
            <a:ext cx="1938391" cy="672953"/>
          </a:xfrm>
          <a:prstGeom prst="rect">
            <a:avLst/>
          </a:prstGeom>
          <a:solidFill>
            <a:srgbClr val="FFE3AB"/>
          </a:solidFill>
          <a:ln>
            <a:solidFill>
              <a:srgbClr val="FFE3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5580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7"/>
                                        </p:tgtEl>
                                      </p:cBhvr>
                                    </p:animEffect>
                                    <p:anim calcmode="lin" valueType="num">
                                      <p:cBhvr>
                                        <p:cTn id="34" dur="1000"/>
                                        <p:tgtEl>
                                          <p:spTgt spid="7"/>
                                        </p:tgtEl>
                                        <p:attrNameLst>
                                          <p:attrName>ppt_x</p:attrName>
                                        </p:attrNameLst>
                                      </p:cBhvr>
                                      <p:tavLst>
                                        <p:tav tm="0">
                                          <p:val>
                                            <p:strVal val="ppt_x"/>
                                          </p:val>
                                        </p:tav>
                                        <p:tav tm="100000">
                                          <p:val>
                                            <p:strVal val="ppt_x"/>
                                          </p:val>
                                        </p:tav>
                                      </p:tavLst>
                                    </p:anim>
                                    <p:anim calcmode="lin" valueType="num">
                                      <p:cBhvr>
                                        <p:cTn id="35" dur="1000"/>
                                        <p:tgtEl>
                                          <p:spTgt spid="7"/>
                                        </p:tgtEl>
                                        <p:attrNameLst>
                                          <p:attrName>ppt_y</p:attrName>
                                        </p:attrNameLst>
                                      </p:cBhvr>
                                      <p:tavLst>
                                        <p:tav tm="0">
                                          <p:val>
                                            <p:strVal val="ppt_y"/>
                                          </p:val>
                                        </p:tav>
                                        <p:tav tm="100000">
                                          <p:val>
                                            <p:strVal val="ppt_y+.1"/>
                                          </p:val>
                                        </p:tav>
                                      </p:tavLst>
                                    </p:anim>
                                    <p:set>
                                      <p:cBhvr>
                                        <p:cTn id="36" dur="1" fill="hold">
                                          <p:stCondLst>
                                            <p:cond delay="999"/>
                                          </p:stCondLst>
                                        </p:cTn>
                                        <p:tgtEl>
                                          <p:spTgt spid="7"/>
                                        </p:tgtEl>
                                        <p:attrNameLst>
                                          <p:attrName>style.visibility</p:attrName>
                                        </p:attrNameLst>
                                      </p:cBhvr>
                                      <p:to>
                                        <p:strVal val="hidden"/>
                                      </p:to>
                                    </p:set>
                                  </p:childTnLst>
                                </p:cTn>
                              </p:par>
                              <p:par>
                                <p:cTn id="37" presetID="42" presetClass="exit" presetSubtype="0" fill="hold" nodeType="withEffect">
                                  <p:stCondLst>
                                    <p:cond delay="0"/>
                                  </p:stCondLst>
                                  <p:childTnLst>
                                    <p:animEffect transition="out" filter="fade">
                                      <p:cBhvr>
                                        <p:cTn id="38" dur="1000"/>
                                        <p:tgtEl>
                                          <p:spTgt spid="12"/>
                                        </p:tgtEl>
                                      </p:cBhvr>
                                    </p:animEffect>
                                    <p:anim calcmode="lin" valueType="num">
                                      <p:cBhvr>
                                        <p:cTn id="39" dur="1000"/>
                                        <p:tgtEl>
                                          <p:spTgt spid="12"/>
                                        </p:tgtEl>
                                        <p:attrNameLst>
                                          <p:attrName>ppt_x</p:attrName>
                                        </p:attrNameLst>
                                      </p:cBhvr>
                                      <p:tavLst>
                                        <p:tav tm="0">
                                          <p:val>
                                            <p:strVal val="ppt_x"/>
                                          </p:val>
                                        </p:tav>
                                        <p:tav tm="100000">
                                          <p:val>
                                            <p:strVal val="ppt_x"/>
                                          </p:val>
                                        </p:tav>
                                      </p:tavLst>
                                    </p:anim>
                                    <p:anim calcmode="lin" valueType="num">
                                      <p:cBhvr>
                                        <p:cTn id="40" dur="1000"/>
                                        <p:tgtEl>
                                          <p:spTgt spid="12"/>
                                        </p:tgtEl>
                                        <p:attrNameLst>
                                          <p:attrName>ppt_y</p:attrName>
                                        </p:attrNameLst>
                                      </p:cBhvr>
                                      <p:tavLst>
                                        <p:tav tm="0">
                                          <p:val>
                                            <p:strVal val="ppt_y"/>
                                          </p:val>
                                        </p:tav>
                                        <p:tav tm="100000">
                                          <p:val>
                                            <p:strVal val="ppt_y+.1"/>
                                          </p:val>
                                        </p:tav>
                                      </p:tavLst>
                                    </p:anim>
                                    <p:set>
                                      <p:cBhvr>
                                        <p:cTn id="41" dur="1" fill="hold">
                                          <p:stCondLst>
                                            <p:cond delay="999"/>
                                          </p:stCondLst>
                                        </p:cTn>
                                        <p:tgtEl>
                                          <p:spTgt spid="12"/>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20"/>
                                        </p:tgtEl>
                                      </p:cBhvr>
                                    </p:animEffect>
                                    <p:anim calcmode="lin" valueType="num">
                                      <p:cBhvr>
                                        <p:cTn id="44" dur="1000"/>
                                        <p:tgtEl>
                                          <p:spTgt spid="20"/>
                                        </p:tgtEl>
                                        <p:attrNameLst>
                                          <p:attrName>ppt_x</p:attrName>
                                        </p:attrNameLst>
                                      </p:cBhvr>
                                      <p:tavLst>
                                        <p:tav tm="0">
                                          <p:val>
                                            <p:strVal val="ppt_x"/>
                                          </p:val>
                                        </p:tav>
                                        <p:tav tm="100000">
                                          <p:val>
                                            <p:strVal val="ppt_x"/>
                                          </p:val>
                                        </p:tav>
                                      </p:tavLst>
                                    </p:anim>
                                    <p:anim calcmode="lin" valueType="num">
                                      <p:cBhvr>
                                        <p:cTn id="45" dur="1000"/>
                                        <p:tgtEl>
                                          <p:spTgt spid="20"/>
                                        </p:tgtEl>
                                        <p:attrNameLst>
                                          <p:attrName>ppt_y</p:attrName>
                                        </p:attrNameLst>
                                      </p:cBhvr>
                                      <p:tavLst>
                                        <p:tav tm="0">
                                          <p:val>
                                            <p:strVal val="ppt_y"/>
                                          </p:val>
                                        </p:tav>
                                        <p:tav tm="100000">
                                          <p:val>
                                            <p:strVal val="ppt_y+.1"/>
                                          </p:val>
                                        </p:tav>
                                      </p:tavLst>
                                    </p:anim>
                                    <p:set>
                                      <p:cBhvr>
                                        <p:cTn id="46"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323439"/>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2. </a:t>
                </a:r>
                <a:r>
                  <a:rPr lang="vi-VN" sz="4000" b="1">
                    <a:latin typeface="Cambria" panose="02040503050406030204" pitchFamily="18" charset="0"/>
                    <a:ea typeface="Cambria" panose="02040503050406030204" pitchFamily="18" charset="0"/>
                  </a:rPr>
                  <a:t>Trong câu chuyện, Siêng được miêu tả như thế nào?</a:t>
                </a:r>
                <a:endParaRPr lang="en-US" sz="4000" b="1">
                  <a:solidFill>
                    <a:srgbClr val="002060"/>
                  </a:solidFill>
                  <a:latin typeface="Cambria" panose="02040503050406030204" pitchFamily="18" charset="0"/>
                  <a:ea typeface="Cambria" panose="02040503050406030204" pitchFamily="18" charset="0"/>
                </a:endParaRPr>
              </a:p>
            </p:txBody>
          </p:sp>
        </p:grpSp>
        <p:pic>
          <p:nvPicPr>
            <p:cNvPr id="4"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grpSp>
        <p:nvGrpSpPr>
          <p:cNvPr id="7" name="Group 6"/>
          <p:cNvGrpSpPr/>
          <p:nvPr/>
        </p:nvGrpSpPr>
        <p:grpSpPr>
          <a:xfrm>
            <a:off x="585642" y="2099672"/>
            <a:ext cx="11166402" cy="993594"/>
            <a:chOff x="2024693" y="3080825"/>
            <a:chExt cx="11166402" cy="993594"/>
          </a:xfrm>
        </p:grpSpPr>
        <p:grpSp>
          <p:nvGrpSpPr>
            <p:cNvPr id="8" name="Group 7"/>
            <p:cNvGrpSpPr/>
            <p:nvPr/>
          </p:nvGrpSpPr>
          <p:grpSpPr>
            <a:xfrm>
              <a:off x="2024693" y="3080825"/>
              <a:ext cx="11121676" cy="993594"/>
              <a:chOff x="2024693" y="3080825"/>
              <a:chExt cx="11121676" cy="993594"/>
            </a:xfrm>
          </p:grpSpPr>
          <p:sp>
            <p:nvSpPr>
              <p:cNvPr id="10" name="Rounded Rectangle 9"/>
              <p:cNvSpPr/>
              <p:nvPr/>
            </p:nvSpPr>
            <p:spPr>
              <a:xfrm>
                <a:off x="2686930" y="3080825"/>
                <a:ext cx="10459439" cy="993594"/>
              </a:xfrm>
              <a:prstGeom prst="roundRect">
                <a:avLst/>
              </a:prstGeom>
              <a:solidFill>
                <a:schemeClr val="bg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grpSp>
        <p:sp>
          <p:nvSpPr>
            <p:cNvPr id="9" name="TextBox 8"/>
            <p:cNvSpPr txBox="1"/>
            <p:nvPr/>
          </p:nvSpPr>
          <p:spPr>
            <a:xfrm>
              <a:off x="3043397" y="3254456"/>
              <a:ext cx="10147698" cy="646331"/>
            </a:xfrm>
            <a:prstGeom prst="rect">
              <a:avLst/>
            </a:prstGeom>
            <a:noFill/>
          </p:spPr>
          <p:txBody>
            <a:bodyPr wrap="square" rtlCol="0">
              <a:spAutoFit/>
            </a:bodyPr>
            <a:lstStyle/>
            <a:p>
              <a:pPr algn="just"/>
              <a:r>
                <a:rPr lang="en-US" sz="3600" b="1">
                  <a:latin typeface="Cambria" panose="02040503050406030204" pitchFamily="18" charset="0"/>
                  <a:ea typeface="Cambria" panose="02040503050406030204" pitchFamily="18" charset="0"/>
                </a:rPr>
                <a:t>Hay nói lảng, tính tình hiền khô.</a:t>
              </a:r>
              <a:endPar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585642" y="3181157"/>
            <a:ext cx="11389241" cy="904470"/>
            <a:chOff x="2024693" y="4120263"/>
            <a:chExt cx="11389241" cy="904470"/>
          </a:xfrm>
        </p:grpSpPr>
        <p:sp>
          <p:nvSpPr>
            <p:cNvPr id="13" name="Rounded Rectangle 12"/>
            <p:cNvSpPr/>
            <p:nvPr/>
          </p:nvSpPr>
          <p:spPr>
            <a:xfrm>
              <a:off x="2686930" y="4166604"/>
              <a:ext cx="10459439" cy="858129"/>
            </a:xfrm>
            <a:prstGeom prst="roundRect">
              <a:avLst/>
            </a:prstGeom>
            <a:solidFill>
              <a:schemeClr val="bg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B</a:t>
              </a:r>
            </a:p>
          </p:txBody>
        </p:sp>
        <p:sp>
          <p:nvSpPr>
            <p:cNvPr id="15" name="TextBox 14"/>
            <p:cNvSpPr txBox="1"/>
            <p:nvPr/>
          </p:nvSpPr>
          <p:spPr>
            <a:xfrm>
              <a:off x="2964239" y="4305726"/>
              <a:ext cx="10449695" cy="646331"/>
            </a:xfrm>
            <a:prstGeom prst="rect">
              <a:avLst/>
            </a:prstGeom>
            <a:noFill/>
          </p:spPr>
          <p:txBody>
            <a:bodyPr wrap="square" rtlCol="0">
              <a:spAutoFit/>
            </a:bodyPr>
            <a:lstStyle/>
            <a:p>
              <a:r>
                <a:rPr lang="en-US" sz="3600" b="1">
                  <a:latin typeface="Cambria" panose="02040503050406030204" pitchFamily="18" charset="0"/>
                  <a:ea typeface="Cambria" panose="02040503050406030204" pitchFamily="18" charset="0"/>
                </a:rPr>
                <a:t>Luôn cười tươi rói, hay chọc quê bạn.</a:t>
              </a:r>
              <a:endParaRPr lang="en-US" sz="36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606950" y="4367962"/>
            <a:ext cx="11100368" cy="1014774"/>
            <a:chOff x="2046001" y="5252383"/>
            <a:chExt cx="11100368" cy="1014774"/>
          </a:xfrm>
        </p:grpSpPr>
        <p:sp>
          <p:nvSpPr>
            <p:cNvPr id="17" name="Rounded Rectangle 16"/>
            <p:cNvSpPr/>
            <p:nvPr/>
          </p:nvSpPr>
          <p:spPr>
            <a:xfrm>
              <a:off x="2753771" y="5252383"/>
              <a:ext cx="10392598" cy="1014774"/>
            </a:xfrm>
            <a:prstGeom prst="roundRect">
              <a:avLst/>
            </a:prstGeom>
            <a:solidFill>
              <a:schemeClr val="bg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sp>
          <p:nvSpPr>
            <p:cNvPr id="19" name="TextBox 18"/>
            <p:cNvSpPr txBox="1"/>
            <p:nvPr/>
          </p:nvSpPr>
          <p:spPr>
            <a:xfrm>
              <a:off x="2944961" y="5495305"/>
              <a:ext cx="10175925" cy="590931"/>
            </a:xfrm>
            <a:prstGeom prst="rect">
              <a:avLst/>
            </a:prstGeom>
            <a:noFill/>
          </p:spPr>
          <p:txBody>
            <a:bodyPr wrap="square" rtlCol="0">
              <a:spAutoFit/>
            </a:bodyPr>
            <a:lstStyle/>
            <a:p>
              <a:pPr algn="just">
                <a:lnSpc>
                  <a:spcPct val="90000"/>
                </a:lnSpc>
              </a:pPr>
              <a:r>
                <a:rPr lang="en-US" sz="3600" b="1">
                  <a:latin typeface="Cambria" panose="02040503050406030204" pitchFamily="18" charset="0"/>
                  <a:ea typeface="Cambria" panose="02040503050406030204" pitchFamily="18" charset="0"/>
                </a:rPr>
                <a:t>Có vóc người nhỏ xíu, hay mắc cỡ.</a:t>
              </a:r>
              <a:endParaRPr lang="en-US" sz="239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585079" y="5567072"/>
            <a:ext cx="11096756" cy="1052177"/>
            <a:chOff x="2046001" y="5252383"/>
            <a:chExt cx="10837430" cy="1052177"/>
          </a:xfrm>
        </p:grpSpPr>
        <p:sp>
          <p:nvSpPr>
            <p:cNvPr id="21" name="Rounded Rectangle 20"/>
            <p:cNvSpPr/>
            <p:nvPr/>
          </p:nvSpPr>
          <p:spPr>
            <a:xfrm>
              <a:off x="2753771" y="5252383"/>
              <a:ext cx="10129660" cy="1052177"/>
            </a:xfrm>
            <a:prstGeom prst="roundRect">
              <a:avLst/>
            </a:prstGeom>
            <a:solidFill>
              <a:schemeClr val="bg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6001" y="5252383"/>
              <a:ext cx="875526" cy="808085"/>
            </a:xfrm>
            <a:prstGeom prst="ellipse">
              <a:avLst/>
            </a:prstGeom>
            <a:solidFill>
              <a:srgbClr val="FFCCFF"/>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D</a:t>
              </a:r>
            </a:p>
          </p:txBody>
        </p:sp>
        <p:sp>
          <p:nvSpPr>
            <p:cNvPr id="23" name="TextBox 22"/>
            <p:cNvSpPr txBox="1"/>
            <p:nvPr/>
          </p:nvSpPr>
          <p:spPr>
            <a:xfrm>
              <a:off x="3024891" y="5459072"/>
              <a:ext cx="9617126" cy="590931"/>
            </a:xfrm>
            <a:prstGeom prst="rect">
              <a:avLst/>
            </a:prstGeom>
            <a:noFill/>
          </p:spPr>
          <p:txBody>
            <a:bodyPr wrap="square" rtlCol="0">
              <a:spAutoFit/>
            </a:bodyPr>
            <a:lstStyle/>
            <a:p>
              <a:pPr algn="just">
                <a:lnSpc>
                  <a:spcPct val="90000"/>
                </a:lnSpc>
              </a:pPr>
              <a:r>
                <a:rPr lang="en-US" sz="3600" b="1">
                  <a:latin typeface="Cambria" panose="02040503050406030204" pitchFamily="18" charset="0"/>
                  <a:ea typeface="Cambria" panose="02040503050406030204" pitchFamily="18" charset="0"/>
                </a:rPr>
                <a:t>Là cậu bé nhỏ xíu, đen đúa, tóc cháy nắng.</a:t>
              </a:r>
              <a:endParaRPr lang="en-US" sz="239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
        <p:nvSpPr>
          <p:cNvPr id="24" name="Rectangle 23">
            <a:extLst>
              <a:ext uri="{FF2B5EF4-FFF2-40B4-BE49-F238E27FC236}">
                <a16:creationId xmlns:a16="http://schemas.microsoft.com/office/drawing/2014/main" id="{B52F1DC1-111C-FAF3-C929-0E321AC1FB24}"/>
              </a:ext>
            </a:extLst>
          </p:cNvPr>
          <p:cNvSpPr/>
          <p:nvPr/>
        </p:nvSpPr>
        <p:spPr>
          <a:xfrm>
            <a:off x="10253609" y="-281911"/>
            <a:ext cx="1938391" cy="672953"/>
          </a:xfrm>
          <a:prstGeom prst="rect">
            <a:avLst/>
          </a:prstGeom>
          <a:solidFill>
            <a:srgbClr val="FFE3AB"/>
          </a:solidFill>
          <a:ln>
            <a:solidFill>
              <a:srgbClr val="FFE3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51602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7"/>
                                        </p:tgtEl>
                                      </p:cBhvr>
                                    </p:animEffect>
                                    <p:anim calcmode="lin" valueType="num">
                                      <p:cBhvr>
                                        <p:cTn id="34" dur="1000"/>
                                        <p:tgtEl>
                                          <p:spTgt spid="7"/>
                                        </p:tgtEl>
                                        <p:attrNameLst>
                                          <p:attrName>ppt_x</p:attrName>
                                        </p:attrNameLst>
                                      </p:cBhvr>
                                      <p:tavLst>
                                        <p:tav tm="0">
                                          <p:val>
                                            <p:strVal val="ppt_x"/>
                                          </p:val>
                                        </p:tav>
                                        <p:tav tm="100000">
                                          <p:val>
                                            <p:strVal val="ppt_x"/>
                                          </p:val>
                                        </p:tav>
                                      </p:tavLst>
                                    </p:anim>
                                    <p:anim calcmode="lin" valueType="num">
                                      <p:cBhvr>
                                        <p:cTn id="35" dur="1000"/>
                                        <p:tgtEl>
                                          <p:spTgt spid="7"/>
                                        </p:tgtEl>
                                        <p:attrNameLst>
                                          <p:attrName>ppt_y</p:attrName>
                                        </p:attrNameLst>
                                      </p:cBhvr>
                                      <p:tavLst>
                                        <p:tav tm="0">
                                          <p:val>
                                            <p:strVal val="ppt_y"/>
                                          </p:val>
                                        </p:tav>
                                        <p:tav tm="100000">
                                          <p:val>
                                            <p:strVal val="ppt_y+.1"/>
                                          </p:val>
                                        </p:tav>
                                      </p:tavLst>
                                    </p:anim>
                                    <p:set>
                                      <p:cBhvr>
                                        <p:cTn id="36" dur="1" fill="hold">
                                          <p:stCondLst>
                                            <p:cond delay="999"/>
                                          </p:stCondLst>
                                        </p:cTn>
                                        <p:tgtEl>
                                          <p:spTgt spid="7"/>
                                        </p:tgtEl>
                                        <p:attrNameLst>
                                          <p:attrName>style.visibility</p:attrName>
                                        </p:attrNameLst>
                                      </p:cBhvr>
                                      <p:to>
                                        <p:strVal val="hidden"/>
                                      </p:to>
                                    </p:set>
                                  </p:childTnLst>
                                </p:cTn>
                              </p:par>
                              <p:par>
                                <p:cTn id="37" presetID="42" presetClass="exit" presetSubtype="0" fill="hold" nodeType="withEffect">
                                  <p:stCondLst>
                                    <p:cond delay="0"/>
                                  </p:stCondLst>
                                  <p:childTnLst>
                                    <p:animEffect transition="out" filter="fade">
                                      <p:cBhvr>
                                        <p:cTn id="38" dur="1000"/>
                                        <p:tgtEl>
                                          <p:spTgt spid="12"/>
                                        </p:tgtEl>
                                      </p:cBhvr>
                                    </p:animEffect>
                                    <p:anim calcmode="lin" valueType="num">
                                      <p:cBhvr>
                                        <p:cTn id="39" dur="1000"/>
                                        <p:tgtEl>
                                          <p:spTgt spid="12"/>
                                        </p:tgtEl>
                                        <p:attrNameLst>
                                          <p:attrName>ppt_x</p:attrName>
                                        </p:attrNameLst>
                                      </p:cBhvr>
                                      <p:tavLst>
                                        <p:tav tm="0">
                                          <p:val>
                                            <p:strVal val="ppt_x"/>
                                          </p:val>
                                        </p:tav>
                                        <p:tav tm="100000">
                                          <p:val>
                                            <p:strVal val="ppt_x"/>
                                          </p:val>
                                        </p:tav>
                                      </p:tavLst>
                                    </p:anim>
                                    <p:anim calcmode="lin" valueType="num">
                                      <p:cBhvr>
                                        <p:cTn id="40" dur="1000"/>
                                        <p:tgtEl>
                                          <p:spTgt spid="12"/>
                                        </p:tgtEl>
                                        <p:attrNameLst>
                                          <p:attrName>ppt_y</p:attrName>
                                        </p:attrNameLst>
                                      </p:cBhvr>
                                      <p:tavLst>
                                        <p:tav tm="0">
                                          <p:val>
                                            <p:strVal val="ppt_y"/>
                                          </p:val>
                                        </p:tav>
                                        <p:tav tm="100000">
                                          <p:val>
                                            <p:strVal val="ppt_y+.1"/>
                                          </p:val>
                                        </p:tav>
                                      </p:tavLst>
                                    </p:anim>
                                    <p:set>
                                      <p:cBhvr>
                                        <p:cTn id="41" dur="1" fill="hold">
                                          <p:stCondLst>
                                            <p:cond delay="999"/>
                                          </p:stCondLst>
                                        </p:cTn>
                                        <p:tgtEl>
                                          <p:spTgt spid="12"/>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16"/>
                                        </p:tgtEl>
                                      </p:cBhvr>
                                    </p:animEffect>
                                    <p:anim calcmode="lin" valueType="num">
                                      <p:cBhvr>
                                        <p:cTn id="44" dur="1000"/>
                                        <p:tgtEl>
                                          <p:spTgt spid="16"/>
                                        </p:tgtEl>
                                        <p:attrNameLst>
                                          <p:attrName>ppt_x</p:attrName>
                                        </p:attrNameLst>
                                      </p:cBhvr>
                                      <p:tavLst>
                                        <p:tav tm="0">
                                          <p:val>
                                            <p:strVal val="ppt_x"/>
                                          </p:val>
                                        </p:tav>
                                        <p:tav tm="100000">
                                          <p:val>
                                            <p:strVal val="ppt_x"/>
                                          </p:val>
                                        </p:tav>
                                      </p:tavLst>
                                    </p:anim>
                                    <p:anim calcmode="lin" valueType="num">
                                      <p:cBhvr>
                                        <p:cTn id="45" dur="1000"/>
                                        <p:tgtEl>
                                          <p:spTgt spid="16"/>
                                        </p:tgtEl>
                                        <p:attrNameLst>
                                          <p:attrName>ppt_y</p:attrName>
                                        </p:attrNameLst>
                                      </p:cBhvr>
                                      <p:tavLst>
                                        <p:tav tm="0">
                                          <p:val>
                                            <p:strVal val="ppt_y"/>
                                          </p:val>
                                        </p:tav>
                                        <p:tav tm="100000">
                                          <p:val>
                                            <p:strVal val="ppt_y+.1"/>
                                          </p:val>
                                        </p:tav>
                                      </p:tavLst>
                                    </p:anim>
                                    <p:set>
                                      <p:cBhvr>
                                        <p:cTn id="46"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323439"/>
              </a:xfrm>
              <a:prstGeom prst="rect">
                <a:avLst/>
              </a:prstGeom>
              <a:noFill/>
            </p:spPr>
            <p:txBody>
              <a:bodyPr wrap="square" rtlCol="0">
                <a:spAutoFit/>
              </a:bodyPr>
              <a:lstStyle/>
              <a:p>
                <a:pPr algn="ctr"/>
                <a:r>
                  <a:rPr lang="en-US" sz="4000" b="1">
                    <a:solidFill>
                      <a:srgbClr val="002060"/>
                    </a:solidFill>
                    <a:latin typeface="Cambria" panose="02040503050406030204" pitchFamily="18" charset="0"/>
                    <a:ea typeface="Cambria" panose="02040503050406030204" pitchFamily="18" charset="0"/>
                  </a:rPr>
                  <a:t>3. </a:t>
                </a:r>
                <a:r>
                  <a:rPr lang="vi-VN" sz="4000" b="1">
                    <a:latin typeface="Cambria" panose="02040503050406030204" pitchFamily="18" charset="0"/>
                    <a:ea typeface="Cambria" panose="02040503050406030204" pitchFamily="18" charset="0"/>
                  </a:rPr>
                  <a:t>Nam đã cùng Siêng làm những gì ở Thất Sơn?</a:t>
                </a:r>
                <a:endParaRPr lang="en-US" sz="4000" b="1">
                  <a:solidFill>
                    <a:srgbClr val="002060"/>
                  </a:solidFill>
                  <a:latin typeface="Cambria" panose="02040503050406030204" pitchFamily="18" charset="0"/>
                  <a:ea typeface="Cambria" panose="02040503050406030204" pitchFamily="18" charset="0"/>
                </a:endParaRPr>
              </a:p>
            </p:txBody>
          </p:sp>
        </p:grpSp>
        <p:pic>
          <p:nvPicPr>
            <p:cNvPr id="4"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grpSp>
        <p:nvGrpSpPr>
          <p:cNvPr id="7" name="Group 6"/>
          <p:cNvGrpSpPr/>
          <p:nvPr/>
        </p:nvGrpSpPr>
        <p:grpSpPr>
          <a:xfrm>
            <a:off x="585642" y="2099672"/>
            <a:ext cx="11166402" cy="993594"/>
            <a:chOff x="2024693" y="3080825"/>
            <a:chExt cx="11166402" cy="993594"/>
          </a:xfrm>
        </p:grpSpPr>
        <p:grpSp>
          <p:nvGrpSpPr>
            <p:cNvPr id="8" name="Group 7"/>
            <p:cNvGrpSpPr/>
            <p:nvPr/>
          </p:nvGrpSpPr>
          <p:grpSpPr>
            <a:xfrm>
              <a:off x="2024693" y="3080825"/>
              <a:ext cx="11121676" cy="993594"/>
              <a:chOff x="2024693" y="3080825"/>
              <a:chExt cx="11121676" cy="993594"/>
            </a:xfrm>
          </p:grpSpPr>
          <p:sp>
            <p:nvSpPr>
              <p:cNvPr id="10" name="Rounded Rectangle 9"/>
              <p:cNvSpPr/>
              <p:nvPr/>
            </p:nvSpPr>
            <p:spPr>
              <a:xfrm>
                <a:off x="2686930" y="3080825"/>
                <a:ext cx="10459439" cy="993594"/>
              </a:xfrm>
              <a:prstGeom prst="roundRect">
                <a:avLst/>
              </a:prstGeom>
              <a:solidFill>
                <a:schemeClr val="bg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grpSp>
        <p:sp>
          <p:nvSpPr>
            <p:cNvPr id="9" name="TextBox 8"/>
            <p:cNvSpPr txBox="1"/>
            <p:nvPr/>
          </p:nvSpPr>
          <p:spPr>
            <a:xfrm>
              <a:off x="3043397" y="3254456"/>
              <a:ext cx="10147698" cy="584775"/>
            </a:xfrm>
            <a:prstGeom prst="rect">
              <a:avLst/>
            </a:prstGeom>
            <a:noFill/>
          </p:spPr>
          <p:txBody>
            <a:bodyPr wrap="square" rtlCol="0">
              <a:spAutoFit/>
            </a:bodyPr>
            <a:lstStyle/>
            <a:p>
              <a:pPr algn="just"/>
              <a:r>
                <a:rPr lang="vi-VN" sz="3200" b="1">
                  <a:latin typeface="Cambria" panose="02040503050406030204" pitchFamily="18" charset="0"/>
                  <a:ea typeface="Cambria" panose="02040503050406030204" pitchFamily="18" charset="0"/>
                </a:rPr>
                <a:t>Khám phá đám ruộng lấp xấp nước, tìm mỗi câu cá.</a:t>
              </a:r>
              <a:endParaRPr lang="en-US" sz="54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585642" y="3181157"/>
            <a:ext cx="11389241" cy="904470"/>
            <a:chOff x="2024693" y="4120263"/>
            <a:chExt cx="11389241" cy="904470"/>
          </a:xfrm>
        </p:grpSpPr>
        <p:sp>
          <p:nvSpPr>
            <p:cNvPr id="13" name="Rounded Rectangle 12"/>
            <p:cNvSpPr/>
            <p:nvPr/>
          </p:nvSpPr>
          <p:spPr>
            <a:xfrm>
              <a:off x="2686930" y="4166604"/>
              <a:ext cx="10459439" cy="858129"/>
            </a:xfrm>
            <a:prstGeom prst="roundRect">
              <a:avLst/>
            </a:prstGeom>
            <a:solidFill>
              <a:schemeClr val="bg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B</a:t>
              </a:r>
            </a:p>
          </p:txBody>
        </p:sp>
        <p:sp>
          <p:nvSpPr>
            <p:cNvPr id="15" name="TextBox 14"/>
            <p:cNvSpPr txBox="1"/>
            <p:nvPr/>
          </p:nvSpPr>
          <p:spPr>
            <a:xfrm>
              <a:off x="2964239" y="4305726"/>
              <a:ext cx="10449695" cy="584775"/>
            </a:xfrm>
            <a:prstGeom prst="rect">
              <a:avLst/>
            </a:prstGeom>
            <a:noFill/>
          </p:spPr>
          <p:txBody>
            <a:bodyPr wrap="square" rtlCol="0">
              <a:spAutoFit/>
            </a:bodyPr>
            <a:lstStyle/>
            <a:p>
              <a:r>
                <a:rPr lang="vi-VN" sz="3200" b="1">
                  <a:latin typeface="Cambria" panose="02040503050406030204" pitchFamily="18" charset="0"/>
                  <a:ea typeface="Cambria" panose="02040503050406030204" pitchFamily="18" charset="0"/>
                </a:rPr>
                <a:t>Dùng trứng kiến làm mồi câu cá, nướng cá.</a:t>
              </a:r>
              <a:endParaRPr lang="en-US" sz="54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606950" y="4367962"/>
            <a:ext cx="11100368" cy="1014774"/>
            <a:chOff x="2046001" y="5252383"/>
            <a:chExt cx="11100368" cy="1014774"/>
          </a:xfrm>
        </p:grpSpPr>
        <p:sp>
          <p:nvSpPr>
            <p:cNvPr id="17" name="Rounded Rectangle 16"/>
            <p:cNvSpPr/>
            <p:nvPr/>
          </p:nvSpPr>
          <p:spPr>
            <a:xfrm>
              <a:off x="2753771" y="5252383"/>
              <a:ext cx="10392598" cy="1014774"/>
            </a:xfrm>
            <a:prstGeom prst="roundRect">
              <a:avLst/>
            </a:prstGeom>
            <a:solidFill>
              <a:schemeClr val="bg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sp>
          <p:nvSpPr>
            <p:cNvPr id="19" name="TextBox 18"/>
            <p:cNvSpPr txBox="1"/>
            <p:nvPr/>
          </p:nvSpPr>
          <p:spPr>
            <a:xfrm>
              <a:off x="2944961" y="5495305"/>
              <a:ext cx="10175925" cy="535531"/>
            </a:xfrm>
            <a:prstGeom prst="rect">
              <a:avLst/>
            </a:prstGeom>
            <a:noFill/>
          </p:spPr>
          <p:txBody>
            <a:bodyPr wrap="square" rtlCol="0">
              <a:spAutoFit/>
            </a:bodyPr>
            <a:lstStyle/>
            <a:p>
              <a:pPr algn="just">
                <a:lnSpc>
                  <a:spcPct val="90000"/>
                </a:lnSpc>
              </a:pPr>
              <a:r>
                <a:rPr lang="pt-BR" sz="3200" b="1">
                  <a:latin typeface="Cambria" panose="02040503050406030204" pitchFamily="18" charset="0"/>
                  <a:ea typeface="Cambria" panose="02040503050406030204" pitchFamily="18" charset="0"/>
                </a:rPr>
                <a:t>Câu cá, làm cá, nướng cá, thưởng thức cá nướng.</a:t>
              </a:r>
              <a:endParaRPr lang="en-US" sz="496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585079" y="5567072"/>
            <a:ext cx="11096756" cy="1052177"/>
            <a:chOff x="2046001" y="5252383"/>
            <a:chExt cx="10837430" cy="1052177"/>
          </a:xfrm>
        </p:grpSpPr>
        <p:sp>
          <p:nvSpPr>
            <p:cNvPr id="21" name="Rounded Rectangle 20"/>
            <p:cNvSpPr/>
            <p:nvPr/>
          </p:nvSpPr>
          <p:spPr>
            <a:xfrm>
              <a:off x="2753771" y="5252383"/>
              <a:ext cx="10129660" cy="1052177"/>
            </a:xfrm>
            <a:prstGeom prst="roundRect">
              <a:avLst/>
            </a:prstGeom>
            <a:solidFill>
              <a:schemeClr val="bg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6001" y="5252383"/>
              <a:ext cx="875526" cy="808085"/>
            </a:xfrm>
            <a:prstGeom prst="ellipse">
              <a:avLst/>
            </a:prstGeom>
            <a:solidFill>
              <a:srgbClr val="FFCCFF"/>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D</a:t>
              </a:r>
            </a:p>
          </p:txBody>
        </p:sp>
        <p:sp>
          <p:nvSpPr>
            <p:cNvPr id="23" name="TextBox 22"/>
            <p:cNvSpPr txBox="1"/>
            <p:nvPr/>
          </p:nvSpPr>
          <p:spPr>
            <a:xfrm>
              <a:off x="3024891" y="5296234"/>
              <a:ext cx="9617126" cy="978729"/>
            </a:xfrm>
            <a:prstGeom prst="rect">
              <a:avLst/>
            </a:prstGeom>
            <a:noFill/>
          </p:spPr>
          <p:txBody>
            <a:bodyPr wrap="square" rtlCol="0">
              <a:spAutoFit/>
            </a:bodyPr>
            <a:lstStyle/>
            <a:p>
              <a:pPr algn="just">
                <a:lnSpc>
                  <a:spcPct val="90000"/>
                </a:lnSpc>
              </a:pPr>
              <a:r>
                <a:rPr lang="vi-VN" sz="3200" b="1">
                  <a:latin typeface="Cambria" panose="02040503050406030204" pitchFamily="18" charset="0"/>
                  <a:ea typeface="Cambria" panose="02040503050406030204" pitchFamily="18" charset="0"/>
                </a:rPr>
                <a:t>Dùng trứng kiến làm mồi câu, câu cá, thưởng thức cá nướng.</a:t>
              </a:r>
              <a:endParaRPr lang="en-US" sz="496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
        <p:nvSpPr>
          <p:cNvPr id="24" name="Rectangle 23">
            <a:extLst>
              <a:ext uri="{FF2B5EF4-FFF2-40B4-BE49-F238E27FC236}">
                <a16:creationId xmlns:a16="http://schemas.microsoft.com/office/drawing/2014/main" id="{C670994B-CA1B-A98B-CA45-C2C1A3F77B26}"/>
              </a:ext>
            </a:extLst>
          </p:cNvPr>
          <p:cNvSpPr/>
          <p:nvPr/>
        </p:nvSpPr>
        <p:spPr>
          <a:xfrm>
            <a:off x="10253609" y="-281911"/>
            <a:ext cx="1938391" cy="672953"/>
          </a:xfrm>
          <a:prstGeom prst="rect">
            <a:avLst/>
          </a:prstGeom>
          <a:solidFill>
            <a:srgbClr val="FFE3AB"/>
          </a:solidFill>
          <a:ln>
            <a:solidFill>
              <a:srgbClr val="FFE3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04207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7"/>
                                        </p:tgtEl>
                                      </p:cBhvr>
                                    </p:animEffect>
                                    <p:anim calcmode="lin" valueType="num">
                                      <p:cBhvr>
                                        <p:cTn id="34" dur="1000"/>
                                        <p:tgtEl>
                                          <p:spTgt spid="7"/>
                                        </p:tgtEl>
                                        <p:attrNameLst>
                                          <p:attrName>ppt_x</p:attrName>
                                        </p:attrNameLst>
                                      </p:cBhvr>
                                      <p:tavLst>
                                        <p:tav tm="0">
                                          <p:val>
                                            <p:strVal val="ppt_x"/>
                                          </p:val>
                                        </p:tav>
                                        <p:tav tm="100000">
                                          <p:val>
                                            <p:strVal val="ppt_x"/>
                                          </p:val>
                                        </p:tav>
                                      </p:tavLst>
                                    </p:anim>
                                    <p:anim calcmode="lin" valueType="num">
                                      <p:cBhvr>
                                        <p:cTn id="35" dur="1000"/>
                                        <p:tgtEl>
                                          <p:spTgt spid="7"/>
                                        </p:tgtEl>
                                        <p:attrNameLst>
                                          <p:attrName>ppt_y</p:attrName>
                                        </p:attrNameLst>
                                      </p:cBhvr>
                                      <p:tavLst>
                                        <p:tav tm="0">
                                          <p:val>
                                            <p:strVal val="ppt_y"/>
                                          </p:val>
                                        </p:tav>
                                        <p:tav tm="100000">
                                          <p:val>
                                            <p:strVal val="ppt_y+.1"/>
                                          </p:val>
                                        </p:tav>
                                      </p:tavLst>
                                    </p:anim>
                                    <p:set>
                                      <p:cBhvr>
                                        <p:cTn id="36" dur="1" fill="hold">
                                          <p:stCondLst>
                                            <p:cond delay="999"/>
                                          </p:stCondLst>
                                        </p:cTn>
                                        <p:tgtEl>
                                          <p:spTgt spid="7"/>
                                        </p:tgtEl>
                                        <p:attrNameLst>
                                          <p:attrName>style.visibility</p:attrName>
                                        </p:attrNameLst>
                                      </p:cBhvr>
                                      <p:to>
                                        <p:strVal val="hidden"/>
                                      </p:to>
                                    </p:set>
                                  </p:childTnLst>
                                </p:cTn>
                              </p:par>
                              <p:par>
                                <p:cTn id="37" presetID="42" presetClass="exit" presetSubtype="0" fill="hold" nodeType="withEffect">
                                  <p:stCondLst>
                                    <p:cond delay="0"/>
                                  </p:stCondLst>
                                  <p:childTnLst>
                                    <p:animEffect transition="out" filter="fade">
                                      <p:cBhvr>
                                        <p:cTn id="38" dur="1000"/>
                                        <p:tgtEl>
                                          <p:spTgt spid="12"/>
                                        </p:tgtEl>
                                      </p:cBhvr>
                                    </p:animEffect>
                                    <p:anim calcmode="lin" valueType="num">
                                      <p:cBhvr>
                                        <p:cTn id="39" dur="1000"/>
                                        <p:tgtEl>
                                          <p:spTgt spid="12"/>
                                        </p:tgtEl>
                                        <p:attrNameLst>
                                          <p:attrName>ppt_x</p:attrName>
                                        </p:attrNameLst>
                                      </p:cBhvr>
                                      <p:tavLst>
                                        <p:tav tm="0">
                                          <p:val>
                                            <p:strVal val="ppt_x"/>
                                          </p:val>
                                        </p:tav>
                                        <p:tav tm="100000">
                                          <p:val>
                                            <p:strVal val="ppt_x"/>
                                          </p:val>
                                        </p:tav>
                                      </p:tavLst>
                                    </p:anim>
                                    <p:anim calcmode="lin" valueType="num">
                                      <p:cBhvr>
                                        <p:cTn id="40" dur="1000"/>
                                        <p:tgtEl>
                                          <p:spTgt spid="12"/>
                                        </p:tgtEl>
                                        <p:attrNameLst>
                                          <p:attrName>ppt_y</p:attrName>
                                        </p:attrNameLst>
                                      </p:cBhvr>
                                      <p:tavLst>
                                        <p:tav tm="0">
                                          <p:val>
                                            <p:strVal val="ppt_y"/>
                                          </p:val>
                                        </p:tav>
                                        <p:tav tm="100000">
                                          <p:val>
                                            <p:strVal val="ppt_y+.1"/>
                                          </p:val>
                                        </p:tav>
                                      </p:tavLst>
                                    </p:anim>
                                    <p:set>
                                      <p:cBhvr>
                                        <p:cTn id="41" dur="1" fill="hold">
                                          <p:stCondLst>
                                            <p:cond delay="999"/>
                                          </p:stCondLst>
                                        </p:cTn>
                                        <p:tgtEl>
                                          <p:spTgt spid="12"/>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16"/>
                                        </p:tgtEl>
                                      </p:cBhvr>
                                    </p:animEffect>
                                    <p:anim calcmode="lin" valueType="num">
                                      <p:cBhvr>
                                        <p:cTn id="44" dur="1000"/>
                                        <p:tgtEl>
                                          <p:spTgt spid="16"/>
                                        </p:tgtEl>
                                        <p:attrNameLst>
                                          <p:attrName>ppt_x</p:attrName>
                                        </p:attrNameLst>
                                      </p:cBhvr>
                                      <p:tavLst>
                                        <p:tav tm="0">
                                          <p:val>
                                            <p:strVal val="ppt_x"/>
                                          </p:val>
                                        </p:tav>
                                        <p:tav tm="100000">
                                          <p:val>
                                            <p:strVal val="ppt_x"/>
                                          </p:val>
                                        </p:tav>
                                      </p:tavLst>
                                    </p:anim>
                                    <p:anim calcmode="lin" valueType="num">
                                      <p:cBhvr>
                                        <p:cTn id="45" dur="1000"/>
                                        <p:tgtEl>
                                          <p:spTgt spid="16"/>
                                        </p:tgtEl>
                                        <p:attrNameLst>
                                          <p:attrName>ppt_y</p:attrName>
                                        </p:attrNameLst>
                                      </p:cBhvr>
                                      <p:tavLst>
                                        <p:tav tm="0">
                                          <p:val>
                                            <p:strVal val="ppt_y"/>
                                          </p:val>
                                        </p:tav>
                                        <p:tav tm="100000">
                                          <p:val>
                                            <p:strVal val="ppt_y+.1"/>
                                          </p:val>
                                        </p:tav>
                                      </p:tavLst>
                                    </p:anim>
                                    <p:set>
                                      <p:cBhvr>
                                        <p:cTn id="46"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323439"/>
              </a:xfrm>
              <a:prstGeom prst="rect">
                <a:avLst/>
              </a:prstGeom>
              <a:noFill/>
            </p:spPr>
            <p:txBody>
              <a:bodyPr wrap="square" rtlCol="0">
                <a:spAutoFit/>
              </a:bodyPr>
              <a:lstStyle/>
              <a:p>
                <a:pPr algn="ctr"/>
                <a:r>
                  <a:rPr lang="en-US" sz="4000" b="1">
                    <a:solidFill>
                      <a:srgbClr val="002060"/>
                    </a:solidFill>
                    <a:latin typeface="Cambria" panose="02040503050406030204" pitchFamily="18" charset="0"/>
                    <a:ea typeface="Cambria" panose="02040503050406030204" pitchFamily="18" charset="0"/>
                  </a:rPr>
                  <a:t>4. </a:t>
                </a:r>
                <a:r>
                  <a:rPr lang="vi-VN" sz="4000" b="1">
                    <a:solidFill>
                      <a:srgbClr val="002060"/>
                    </a:solidFill>
                    <a:latin typeface="Cambria" panose="02040503050406030204" pitchFamily="18" charset="0"/>
                    <a:ea typeface="Cambria" panose="02040503050406030204" pitchFamily="18" charset="0"/>
                  </a:rPr>
                  <a:t>Tìm những từ ngữ thể hiện cảm xúc của Nam khi được làm những điều thú vị đó.</a:t>
                </a:r>
                <a:endParaRPr lang="en-US" sz="4000" b="1">
                  <a:solidFill>
                    <a:srgbClr val="002060"/>
                  </a:solidFill>
                  <a:latin typeface="Cambria" panose="02040503050406030204" pitchFamily="18" charset="0"/>
                  <a:ea typeface="Cambria" panose="02040503050406030204" pitchFamily="18" charset="0"/>
                </a:endParaRPr>
              </a:p>
            </p:txBody>
          </p:sp>
        </p:grpSp>
        <p:pic>
          <p:nvPicPr>
            <p:cNvPr id="4"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grpSp>
        <p:nvGrpSpPr>
          <p:cNvPr id="24" name="Group 23"/>
          <p:cNvGrpSpPr/>
          <p:nvPr/>
        </p:nvGrpSpPr>
        <p:grpSpPr>
          <a:xfrm>
            <a:off x="877591" y="2312843"/>
            <a:ext cx="3613686" cy="1754761"/>
            <a:chOff x="3724070" y="222069"/>
            <a:chExt cx="4478650" cy="1754761"/>
          </a:xfrm>
        </p:grpSpPr>
        <p:sp>
          <p:nvSpPr>
            <p:cNvPr id="25" name="Freeform 24"/>
            <p:cNvSpPr/>
            <p:nvPr/>
          </p:nvSpPr>
          <p:spPr bwMode="auto">
            <a:xfrm>
              <a:off x="3724070" y="222069"/>
              <a:ext cx="4478650" cy="1754761"/>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w="9525">
              <a:solidFill>
                <a:srgbClr val="000000"/>
              </a:solidFill>
              <a:round/>
            </a:ln>
          </p:spPr>
          <p:txBody>
            <a:bodyPr vert="horz" wrap="square" lIns="68580" tIns="34290" rIns="68580" bIns="34290" numCol="1" anchor="t" anchorCtr="0" compatLnSpc="1"/>
            <a:lstStyle/>
            <a:p>
              <a:endParaRPr lang="zh-CN" altLang="en-US" sz="24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3917779" y="679903"/>
              <a:ext cx="4060179" cy="769441"/>
            </a:xfrm>
            <a:prstGeom prst="rect">
              <a:avLst/>
            </a:prstGeom>
            <a:noFill/>
          </p:spPr>
          <p:txBody>
            <a:bodyPr wrap="square" rtlCol="0">
              <a:spAutoFit/>
            </a:bodyPr>
            <a:lstStyle/>
            <a:p>
              <a:pPr algn="ctr"/>
              <a:r>
                <a:rPr lang="en-US" sz="4400" b="1">
                  <a:solidFill>
                    <a:srgbClr val="FF3300"/>
                  </a:solidFill>
                  <a:latin typeface="Cambria" panose="02040503050406030204" pitchFamily="18" charset="0"/>
                  <a:ea typeface="Cambria" panose="02040503050406030204" pitchFamily="18" charset="0"/>
                </a:rPr>
                <a:t>Sung sướng</a:t>
              </a:r>
            </a:p>
          </p:txBody>
        </p:sp>
      </p:grpSp>
      <p:grpSp>
        <p:nvGrpSpPr>
          <p:cNvPr id="27" name="Group 26"/>
          <p:cNvGrpSpPr/>
          <p:nvPr/>
        </p:nvGrpSpPr>
        <p:grpSpPr>
          <a:xfrm>
            <a:off x="5782923" y="2347670"/>
            <a:ext cx="3613686" cy="1754761"/>
            <a:chOff x="3724070" y="222069"/>
            <a:chExt cx="4478650" cy="1754761"/>
          </a:xfrm>
        </p:grpSpPr>
        <p:sp>
          <p:nvSpPr>
            <p:cNvPr id="28" name="Freeform 27"/>
            <p:cNvSpPr/>
            <p:nvPr/>
          </p:nvSpPr>
          <p:spPr bwMode="auto">
            <a:xfrm>
              <a:off x="3724070" y="222069"/>
              <a:ext cx="4478650" cy="1754761"/>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w="9525">
              <a:solidFill>
                <a:srgbClr val="000000"/>
              </a:solidFill>
              <a:round/>
            </a:ln>
          </p:spPr>
          <p:txBody>
            <a:bodyPr vert="horz" wrap="square" lIns="68580" tIns="34290" rIns="68580" bIns="34290" numCol="1" anchor="t" anchorCtr="0" compatLnSpc="1"/>
            <a:lstStyle/>
            <a:p>
              <a:endParaRPr lang="zh-CN" altLang="en-US" sz="24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3917779" y="679903"/>
              <a:ext cx="4060179" cy="769441"/>
            </a:xfrm>
            <a:prstGeom prst="rect">
              <a:avLst/>
            </a:prstGeom>
            <a:noFill/>
          </p:spPr>
          <p:txBody>
            <a:bodyPr wrap="square" rtlCol="0">
              <a:spAutoFit/>
            </a:bodyPr>
            <a:lstStyle/>
            <a:p>
              <a:pPr algn="ctr"/>
              <a:r>
                <a:rPr lang="en-US" sz="4400" b="1">
                  <a:solidFill>
                    <a:srgbClr val="FF3300"/>
                  </a:solidFill>
                  <a:latin typeface="Cambria" panose="02040503050406030204" pitchFamily="18" charset="0"/>
                  <a:ea typeface="Cambria" panose="02040503050406030204" pitchFamily="18" charset="0"/>
                </a:rPr>
                <a:t>Thích thú</a:t>
              </a:r>
            </a:p>
          </p:txBody>
        </p:sp>
      </p:grpSp>
      <p:grpSp>
        <p:nvGrpSpPr>
          <p:cNvPr id="30" name="Group 29"/>
          <p:cNvGrpSpPr/>
          <p:nvPr/>
        </p:nvGrpSpPr>
        <p:grpSpPr>
          <a:xfrm>
            <a:off x="1851840" y="4541352"/>
            <a:ext cx="3613686" cy="1754761"/>
            <a:chOff x="3724070" y="222069"/>
            <a:chExt cx="4478650" cy="1754761"/>
          </a:xfrm>
        </p:grpSpPr>
        <p:sp>
          <p:nvSpPr>
            <p:cNvPr id="31" name="Freeform 30"/>
            <p:cNvSpPr/>
            <p:nvPr/>
          </p:nvSpPr>
          <p:spPr bwMode="auto">
            <a:xfrm>
              <a:off x="3724070" y="222069"/>
              <a:ext cx="4478650" cy="1754761"/>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w="9525">
              <a:solidFill>
                <a:srgbClr val="000000"/>
              </a:solidFill>
              <a:round/>
            </a:ln>
          </p:spPr>
          <p:txBody>
            <a:bodyPr vert="horz" wrap="square" lIns="68580" tIns="34290" rIns="68580" bIns="34290" numCol="1" anchor="t" anchorCtr="0" compatLnSpc="1"/>
            <a:lstStyle/>
            <a:p>
              <a:endParaRPr lang="zh-CN" altLang="en-US" sz="24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3933305" y="511288"/>
              <a:ext cx="4060180" cy="1446550"/>
            </a:xfrm>
            <a:prstGeom prst="rect">
              <a:avLst/>
            </a:prstGeom>
            <a:noFill/>
          </p:spPr>
          <p:txBody>
            <a:bodyPr wrap="square" rtlCol="0">
              <a:spAutoFit/>
            </a:bodyPr>
            <a:lstStyle/>
            <a:p>
              <a:pPr algn="ctr"/>
              <a:r>
                <a:rPr lang="en-US" sz="4400" b="1">
                  <a:solidFill>
                    <a:srgbClr val="FF3300"/>
                  </a:solidFill>
                  <a:latin typeface="Cambria" panose="02040503050406030204" pitchFamily="18" charset="0"/>
                  <a:ea typeface="Cambria" panose="02040503050406030204" pitchFamily="18" charset="0"/>
                </a:rPr>
                <a:t>Cười tươi rói</a:t>
              </a:r>
            </a:p>
          </p:txBody>
        </p:sp>
      </p:grpSp>
      <p:grpSp>
        <p:nvGrpSpPr>
          <p:cNvPr id="33" name="Group 32"/>
          <p:cNvGrpSpPr/>
          <p:nvPr/>
        </p:nvGrpSpPr>
        <p:grpSpPr>
          <a:xfrm>
            <a:off x="7408413" y="4565491"/>
            <a:ext cx="3613686" cy="1754761"/>
            <a:chOff x="3724070" y="222069"/>
            <a:chExt cx="4478650" cy="1754761"/>
          </a:xfrm>
        </p:grpSpPr>
        <p:sp>
          <p:nvSpPr>
            <p:cNvPr id="34" name="Freeform 33"/>
            <p:cNvSpPr/>
            <p:nvPr/>
          </p:nvSpPr>
          <p:spPr bwMode="auto">
            <a:xfrm>
              <a:off x="3724070" y="222069"/>
              <a:ext cx="4478650" cy="1754761"/>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w="9525">
              <a:solidFill>
                <a:srgbClr val="000000"/>
              </a:solidFill>
              <a:round/>
            </a:ln>
          </p:spPr>
          <p:txBody>
            <a:bodyPr vert="horz" wrap="square" lIns="68580" tIns="34290" rIns="68580" bIns="34290" numCol="1" anchor="t" anchorCtr="0" compatLnSpc="1"/>
            <a:lstStyle/>
            <a:p>
              <a:endParaRPr lang="zh-CN" altLang="en-US" sz="2400" dirty="0">
                <a:latin typeface="Times New Roman" panose="02020603050405020304" pitchFamily="18" charset="0"/>
                <a:cs typeface="Times New Roman" panose="02020603050405020304" pitchFamily="18" charset="0"/>
              </a:endParaRPr>
            </a:p>
          </p:txBody>
        </p:sp>
        <p:sp>
          <p:nvSpPr>
            <p:cNvPr id="35" name="TextBox 34"/>
            <p:cNvSpPr txBox="1"/>
            <p:nvPr/>
          </p:nvSpPr>
          <p:spPr>
            <a:xfrm>
              <a:off x="3917779" y="679903"/>
              <a:ext cx="4060179" cy="769441"/>
            </a:xfrm>
            <a:prstGeom prst="rect">
              <a:avLst/>
            </a:prstGeom>
            <a:noFill/>
          </p:spPr>
          <p:txBody>
            <a:bodyPr wrap="square" rtlCol="0">
              <a:spAutoFit/>
            </a:bodyPr>
            <a:lstStyle/>
            <a:p>
              <a:pPr algn="ctr"/>
              <a:r>
                <a:rPr lang="en-US" sz="4400" b="1">
                  <a:solidFill>
                    <a:srgbClr val="FF3300"/>
                  </a:solidFill>
                  <a:latin typeface="Cambria" panose="02040503050406030204" pitchFamily="18" charset="0"/>
                  <a:ea typeface="Cambria" panose="02040503050406030204" pitchFamily="18" charset="0"/>
                </a:rPr>
                <a:t>Mắc cỡ</a:t>
              </a:r>
            </a:p>
          </p:txBody>
        </p:sp>
      </p:grpSp>
      <p:sp>
        <p:nvSpPr>
          <p:cNvPr id="7" name="Rectangle 6">
            <a:extLst>
              <a:ext uri="{FF2B5EF4-FFF2-40B4-BE49-F238E27FC236}">
                <a16:creationId xmlns:a16="http://schemas.microsoft.com/office/drawing/2014/main" id="{93D41E27-0E4E-2267-3C35-32702A1FE49E}"/>
              </a:ext>
            </a:extLst>
          </p:cNvPr>
          <p:cNvSpPr/>
          <p:nvPr/>
        </p:nvSpPr>
        <p:spPr>
          <a:xfrm>
            <a:off x="10253609" y="-281911"/>
            <a:ext cx="1938391" cy="672953"/>
          </a:xfrm>
          <a:prstGeom prst="rect">
            <a:avLst/>
          </a:prstGeom>
          <a:solidFill>
            <a:srgbClr val="FFE3AB"/>
          </a:solidFill>
          <a:ln>
            <a:solidFill>
              <a:srgbClr val="FFE3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18475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barn(inVertical)">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81909" y="226317"/>
            <a:ext cx="11425409" cy="1726709"/>
            <a:chOff x="281909" y="226317"/>
            <a:chExt cx="11425409" cy="1726709"/>
          </a:xfrm>
        </p:grpSpPr>
        <p:grpSp>
          <p:nvGrpSpPr>
            <p:cNvPr id="25" name="Group 24"/>
            <p:cNvGrpSpPr/>
            <p:nvPr/>
          </p:nvGrpSpPr>
          <p:grpSpPr>
            <a:xfrm>
              <a:off x="705424" y="478029"/>
              <a:ext cx="11001894" cy="1474997"/>
              <a:chOff x="197374" y="173694"/>
              <a:chExt cx="11668916" cy="1474997"/>
            </a:xfrm>
          </p:grpSpPr>
          <p:sp>
            <p:nvSpPr>
              <p:cNvPr id="27" name="Rounded Rectangle 26"/>
              <p:cNvSpPr/>
              <p:nvPr/>
            </p:nvSpPr>
            <p:spPr>
              <a:xfrm>
                <a:off x="197374" y="173694"/>
                <a:ext cx="11668916" cy="1474997"/>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905497" y="247110"/>
                <a:ext cx="10718463" cy="1323439"/>
              </a:xfrm>
              <a:prstGeom prst="rect">
                <a:avLst/>
              </a:prstGeom>
              <a:noFill/>
            </p:spPr>
            <p:txBody>
              <a:bodyPr wrap="square" rtlCol="0">
                <a:spAutoFit/>
              </a:bodyPr>
              <a:lstStyle/>
              <a:p>
                <a:pPr algn="ctr"/>
                <a:r>
                  <a:rPr lang="en-US" sz="4000" b="1">
                    <a:solidFill>
                      <a:srgbClr val="002060"/>
                    </a:solidFill>
                    <a:latin typeface="Cambria" panose="02040503050406030204" pitchFamily="18" charset="0"/>
                    <a:ea typeface="Cambria" panose="02040503050406030204" pitchFamily="18" charset="0"/>
                  </a:rPr>
                  <a:t>5. </a:t>
                </a:r>
                <a:r>
                  <a:rPr lang="vi-VN" sz="4000" b="1">
                    <a:solidFill>
                      <a:srgbClr val="002060"/>
                    </a:solidFill>
                    <a:latin typeface="Cambria" panose="02040503050406030204" pitchFamily="18" charset="0"/>
                    <a:ea typeface="Cambria" panose="02040503050406030204" pitchFamily="18" charset="0"/>
                  </a:rPr>
                  <a:t>Viết 1 – 2 câu nêu nhận xét về Siêng qua những chi tiết dưới đây: </a:t>
                </a:r>
                <a:endParaRPr lang="en-US" sz="4000" b="1">
                  <a:solidFill>
                    <a:srgbClr val="002060"/>
                  </a:solidFill>
                  <a:latin typeface="Cambria" panose="02040503050406030204" pitchFamily="18" charset="0"/>
                  <a:ea typeface="Cambria" panose="02040503050406030204" pitchFamily="18" charset="0"/>
                </a:endParaRPr>
              </a:p>
            </p:txBody>
          </p:sp>
        </p:grpSp>
        <p:pic>
          <p:nvPicPr>
            <p:cNvPr id="26"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29" name="TextBox 28"/>
          <p:cNvSpPr txBox="1"/>
          <p:nvPr/>
        </p:nvSpPr>
        <p:spPr>
          <a:xfrm>
            <a:off x="510006" y="2026442"/>
            <a:ext cx="11001894" cy="1569660"/>
          </a:xfrm>
          <a:prstGeom prst="rect">
            <a:avLst/>
          </a:prstGeom>
          <a:noFill/>
        </p:spPr>
        <p:txBody>
          <a:bodyPr wrap="square" rtlCol="0">
            <a:spAutoFit/>
          </a:bodyPr>
          <a:lstStyle/>
          <a:p>
            <a:pPr algn="just"/>
            <a:r>
              <a:rPr lang="vi-VN" sz="3200">
                <a:solidFill>
                  <a:srgbClr val="002060"/>
                </a:solidFill>
                <a:latin typeface="Cambria" panose="02040503050406030204" pitchFamily="18" charset="0"/>
                <a:ea typeface="Cambria" panose="02040503050406030204" pitchFamily="18" charset="0"/>
              </a:rPr>
              <a:t>- Cười tươi rồi khi nhìn Nam mãi mê ăn món cá mình làm.</a:t>
            </a:r>
          </a:p>
          <a:p>
            <a:pPr algn="just"/>
            <a:r>
              <a:rPr lang="vi-VN" sz="3200">
                <a:solidFill>
                  <a:srgbClr val="002060"/>
                </a:solidFill>
                <a:latin typeface="Cambria" panose="02040503050406030204" pitchFamily="18" charset="0"/>
                <a:ea typeface="Cambria" panose="02040503050406030204" pitchFamily="18" charset="0"/>
              </a:rPr>
              <a:t>- Cười hiền khô, không có ý định chọc quê bạn khi bạn không biết về món cá nướng trui.</a:t>
            </a:r>
          </a:p>
        </p:txBody>
      </p:sp>
      <p:sp>
        <p:nvSpPr>
          <p:cNvPr id="30" name="Rounded Rectangle 29"/>
          <p:cNvSpPr/>
          <p:nvPr/>
        </p:nvSpPr>
        <p:spPr>
          <a:xfrm>
            <a:off x="1229330" y="4136063"/>
            <a:ext cx="9954081" cy="1663487"/>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rgbClr val="002060"/>
                </a:solidFill>
                <a:latin typeface="Cambria" panose="02040503050406030204" pitchFamily="18" charset="0"/>
                <a:ea typeface="Cambria" panose="02040503050406030204" pitchFamily="18" charset="0"/>
              </a:rPr>
              <a:t>- </a:t>
            </a:r>
            <a:r>
              <a:rPr lang="vi-VN" sz="4000" b="1">
                <a:solidFill>
                  <a:srgbClr val="002060"/>
                </a:solidFill>
                <a:latin typeface="Cambria" panose="02040503050406030204" pitchFamily="18" charset="0"/>
                <a:ea typeface="Cambria" panose="02040503050406030204" pitchFamily="18" charset="0"/>
              </a:rPr>
              <a:t>Siêng là một cậu bé rất hiền lành, ngoan ngoãn, yêu thương bạn bè.</a:t>
            </a:r>
            <a:endParaRPr lang="en-US" sz="6600" b="1" dirty="0">
              <a:solidFill>
                <a:srgbClr val="002060"/>
              </a:solidFill>
              <a:latin typeface="Cambria" panose="02040503050406030204" pitchFamily="18" charset="0"/>
              <a:ea typeface="Cambria" panose="02040503050406030204" pitchFamily="18" charset="0"/>
            </a:endParaRPr>
          </a:p>
        </p:txBody>
      </p:sp>
      <p:sp>
        <p:nvSpPr>
          <p:cNvPr id="2" name="Rectangle 1">
            <a:extLst>
              <a:ext uri="{FF2B5EF4-FFF2-40B4-BE49-F238E27FC236}">
                <a16:creationId xmlns:a16="http://schemas.microsoft.com/office/drawing/2014/main" id="{3BBA607E-768C-B03D-D949-B250F8E986B2}"/>
              </a:ext>
            </a:extLst>
          </p:cNvPr>
          <p:cNvSpPr/>
          <p:nvPr/>
        </p:nvSpPr>
        <p:spPr>
          <a:xfrm>
            <a:off x="10253609" y="-271637"/>
            <a:ext cx="1938391" cy="672953"/>
          </a:xfrm>
          <a:prstGeom prst="rect">
            <a:avLst/>
          </a:prstGeom>
          <a:solidFill>
            <a:srgbClr val="FFE3AB"/>
          </a:solidFill>
          <a:ln>
            <a:solidFill>
              <a:srgbClr val="FFE3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52234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81909" y="226317"/>
            <a:ext cx="11425409" cy="1726709"/>
            <a:chOff x="281909" y="226317"/>
            <a:chExt cx="11425409" cy="1726709"/>
          </a:xfrm>
        </p:grpSpPr>
        <p:grpSp>
          <p:nvGrpSpPr>
            <p:cNvPr id="25" name="Group 24"/>
            <p:cNvGrpSpPr/>
            <p:nvPr/>
          </p:nvGrpSpPr>
          <p:grpSpPr>
            <a:xfrm>
              <a:off x="705424" y="478029"/>
              <a:ext cx="11001894" cy="1474997"/>
              <a:chOff x="197374" y="173694"/>
              <a:chExt cx="11668916" cy="1474997"/>
            </a:xfrm>
          </p:grpSpPr>
          <p:sp>
            <p:nvSpPr>
              <p:cNvPr id="27" name="Rounded Rectangle 26"/>
              <p:cNvSpPr/>
              <p:nvPr/>
            </p:nvSpPr>
            <p:spPr>
              <a:xfrm>
                <a:off x="197374" y="173694"/>
                <a:ext cx="11668916" cy="1474997"/>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905497" y="247110"/>
                <a:ext cx="10718463" cy="1323439"/>
              </a:xfrm>
              <a:prstGeom prst="rect">
                <a:avLst/>
              </a:prstGeom>
              <a:noFill/>
            </p:spPr>
            <p:txBody>
              <a:bodyPr wrap="square" rtlCol="0">
                <a:spAutoFit/>
              </a:bodyPr>
              <a:lstStyle/>
              <a:p>
                <a:pPr algn="ctr"/>
                <a:r>
                  <a:rPr lang="en-US" sz="4000" b="1">
                    <a:solidFill>
                      <a:srgbClr val="002060"/>
                    </a:solidFill>
                    <a:latin typeface="Cambria" panose="02040503050406030204" pitchFamily="18" charset="0"/>
                    <a:ea typeface="Cambria" panose="02040503050406030204" pitchFamily="18" charset="0"/>
                  </a:rPr>
                  <a:t>6. Viết 2 – 3 câu nêu cảm nghĩ của em về câu chuyện. </a:t>
                </a:r>
              </a:p>
            </p:txBody>
          </p:sp>
        </p:grpSp>
        <p:pic>
          <p:nvPicPr>
            <p:cNvPr id="26"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29" name="TextBox 28"/>
          <p:cNvSpPr txBox="1"/>
          <p:nvPr/>
        </p:nvSpPr>
        <p:spPr>
          <a:xfrm>
            <a:off x="614732" y="2502430"/>
            <a:ext cx="11001894" cy="2862322"/>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   </a:t>
            </a:r>
            <a:r>
              <a:rPr lang="vi-VN" sz="3600" b="1">
                <a:solidFill>
                  <a:srgbClr val="0070C0"/>
                </a:solidFill>
                <a:latin typeface="Cambria" panose="02040503050406030204" pitchFamily="18" charset="0"/>
                <a:ea typeface="Cambria" panose="02040503050406030204" pitchFamily="18" charset="0"/>
              </a:rPr>
              <a:t>Câu chuyện đã cho ta thấy được những thú vui ở nông thôn. Không chỉ thành phố mà ở nông thôn cũng có những trải nghiệm đặc sắc mà khó ở đâu có được. Ngoài ra, câu chuyện còn đề cập đến tình bạn đáng quý giữa Nam và Siêng. </a:t>
            </a:r>
            <a:endParaRPr lang="vi-VN" sz="5400" b="1">
              <a:solidFill>
                <a:srgbClr val="0070C0"/>
              </a:solidFill>
              <a:latin typeface="Cambria" panose="02040503050406030204" pitchFamily="18" charset="0"/>
              <a:ea typeface="Cambria" panose="02040503050406030204" pitchFamily="18" charset="0"/>
            </a:endParaRPr>
          </a:p>
        </p:txBody>
      </p:sp>
      <p:sp>
        <p:nvSpPr>
          <p:cNvPr id="2" name="Rectangle 1">
            <a:extLst>
              <a:ext uri="{FF2B5EF4-FFF2-40B4-BE49-F238E27FC236}">
                <a16:creationId xmlns:a16="http://schemas.microsoft.com/office/drawing/2014/main" id="{85F9A3A2-0BB9-AFF4-F2A5-6BBDF0EAA8D7}"/>
              </a:ext>
            </a:extLst>
          </p:cNvPr>
          <p:cNvSpPr/>
          <p:nvPr/>
        </p:nvSpPr>
        <p:spPr>
          <a:xfrm>
            <a:off x="10253609" y="-281911"/>
            <a:ext cx="1938391" cy="672953"/>
          </a:xfrm>
          <a:prstGeom prst="rect">
            <a:avLst/>
          </a:prstGeom>
          <a:solidFill>
            <a:srgbClr val="FFE3AB"/>
          </a:solidFill>
          <a:ln>
            <a:solidFill>
              <a:srgbClr val="FFE3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657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81909" y="226317"/>
            <a:ext cx="11425409" cy="1488475"/>
            <a:chOff x="281909" y="226317"/>
            <a:chExt cx="11425409" cy="1488475"/>
          </a:xfrm>
        </p:grpSpPr>
        <p:grpSp>
          <p:nvGrpSpPr>
            <p:cNvPr id="25" name="Group 24"/>
            <p:cNvGrpSpPr/>
            <p:nvPr/>
          </p:nvGrpSpPr>
          <p:grpSpPr>
            <a:xfrm>
              <a:off x="705424" y="478029"/>
              <a:ext cx="11001894" cy="1236763"/>
              <a:chOff x="197374" y="173694"/>
              <a:chExt cx="11668916" cy="1236763"/>
            </a:xfrm>
          </p:grpSpPr>
          <p:sp>
            <p:nvSpPr>
              <p:cNvPr id="27" name="Rounded Rectangle 26"/>
              <p:cNvSpPr/>
              <p:nvPr/>
            </p:nvSpPr>
            <p:spPr>
              <a:xfrm>
                <a:off x="197374" y="173694"/>
                <a:ext cx="11668916" cy="1236763"/>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6840" y="467745"/>
                <a:ext cx="10718463" cy="707886"/>
              </a:xfrm>
              <a:prstGeom prst="rect">
                <a:avLst/>
              </a:prstGeom>
              <a:noFill/>
            </p:spPr>
            <p:txBody>
              <a:bodyPr wrap="square" rtlCol="0">
                <a:spAutoFit/>
              </a:bodyPr>
              <a:lstStyle/>
              <a:p>
                <a:pPr algn="ctr"/>
                <a:r>
                  <a:rPr lang="en-US" sz="4000" b="1">
                    <a:solidFill>
                      <a:srgbClr val="002060"/>
                    </a:solidFill>
                    <a:latin typeface="Cambria" panose="02040503050406030204" pitchFamily="18" charset="0"/>
                    <a:ea typeface="Cambria" panose="02040503050406030204" pitchFamily="18" charset="0"/>
                  </a:rPr>
                  <a:t>7. Tìm các động từ trong câu:</a:t>
                </a:r>
              </a:p>
            </p:txBody>
          </p:sp>
        </p:grpSp>
        <p:pic>
          <p:nvPicPr>
            <p:cNvPr id="26"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29" name="TextBox 28"/>
          <p:cNvSpPr txBox="1"/>
          <p:nvPr/>
        </p:nvSpPr>
        <p:spPr>
          <a:xfrm>
            <a:off x="614732" y="2502430"/>
            <a:ext cx="11001894" cy="1323439"/>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   </a:t>
            </a:r>
            <a:r>
              <a:rPr lang="vi-VN" sz="4000" b="1">
                <a:solidFill>
                  <a:srgbClr val="002060"/>
                </a:solidFill>
                <a:latin typeface="Cambria" panose="02040503050406030204" pitchFamily="18" charset="0"/>
                <a:ea typeface="Cambria" panose="02040503050406030204" pitchFamily="18" charset="0"/>
              </a:rPr>
              <a:t>"Nam mải ăn, đến lúc nhìn lên thấy Siêng đang ngó nó, miệng cười tươi rói". </a:t>
            </a:r>
          </a:p>
        </p:txBody>
      </p:sp>
      <p:cxnSp>
        <p:nvCxnSpPr>
          <p:cNvPr id="3" name="Straight Connector 2"/>
          <p:cNvCxnSpPr/>
          <p:nvPr/>
        </p:nvCxnSpPr>
        <p:spPr>
          <a:xfrm>
            <a:off x="3657599" y="3093929"/>
            <a:ext cx="640080"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716037" y="3108543"/>
            <a:ext cx="1097280"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070931" y="3108543"/>
            <a:ext cx="914400"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92898" y="3709792"/>
            <a:ext cx="2103120"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29616" y="3709792"/>
            <a:ext cx="1097280"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33E27E7-52B0-E1F1-D917-F09D246F870D}"/>
              </a:ext>
            </a:extLst>
          </p:cNvPr>
          <p:cNvSpPr/>
          <p:nvPr/>
        </p:nvSpPr>
        <p:spPr>
          <a:xfrm>
            <a:off x="10253609" y="-281911"/>
            <a:ext cx="1938391" cy="672953"/>
          </a:xfrm>
          <a:prstGeom prst="rect">
            <a:avLst/>
          </a:prstGeom>
          <a:solidFill>
            <a:srgbClr val="FFE3AB"/>
          </a:solidFill>
          <a:ln>
            <a:solidFill>
              <a:srgbClr val="FFE3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1646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AEDF34E2-FF44-3D02-080C-605AEE518E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4495"/>
          <a:stretch/>
        </p:blipFill>
        <p:spPr>
          <a:xfrm>
            <a:off x="883599" y="273050"/>
            <a:ext cx="10424802" cy="6311900"/>
          </a:xfrm>
          <a:prstGeom prst="rect">
            <a:avLst/>
          </a:prstGeom>
        </p:spPr>
      </p:pic>
      <p:pic>
        <p:nvPicPr>
          <p:cNvPr id="3" name="图片 19">
            <a:extLst>
              <a:ext uri="{FF2B5EF4-FFF2-40B4-BE49-F238E27FC236}">
                <a16:creationId xmlns:a16="http://schemas.microsoft.com/office/drawing/2014/main" id="{0966A992-3717-180D-21B6-9824C91CA9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56434">
            <a:off x="9798083" y="327246"/>
            <a:ext cx="2084414" cy="2084414"/>
          </a:xfrm>
          <a:prstGeom prst="rect">
            <a:avLst/>
          </a:prstGeom>
        </p:spPr>
      </p:pic>
      <p:pic>
        <p:nvPicPr>
          <p:cNvPr id="4" name="图片 51">
            <a:extLst>
              <a:ext uri="{FF2B5EF4-FFF2-40B4-BE49-F238E27FC236}">
                <a16:creationId xmlns:a16="http://schemas.microsoft.com/office/drawing/2014/main" id="{B4C5484E-9156-DA49-B6D2-7E67143033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9296" y="3852725"/>
            <a:ext cx="3442673" cy="3442673"/>
          </a:xfrm>
          <a:prstGeom prst="rect">
            <a:avLst/>
          </a:prstGeom>
        </p:spPr>
      </p:pic>
      <p:pic>
        <p:nvPicPr>
          <p:cNvPr id="5" name="图片 5">
            <a:extLst>
              <a:ext uri="{FF2B5EF4-FFF2-40B4-BE49-F238E27FC236}">
                <a16:creationId xmlns:a16="http://schemas.microsoft.com/office/drawing/2014/main" id="{F2932554-7E57-41B3-F9AD-1C7D843D9B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6946" y="3852725"/>
            <a:ext cx="3619500" cy="3619500"/>
          </a:xfrm>
          <a:prstGeom prst="rect">
            <a:avLst/>
          </a:prstGeom>
        </p:spPr>
      </p:pic>
      <p:grpSp>
        <p:nvGrpSpPr>
          <p:cNvPr id="6" name="组合 6">
            <a:extLst>
              <a:ext uri="{FF2B5EF4-FFF2-40B4-BE49-F238E27FC236}">
                <a16:creationId xmlns:a16="http://schemas.microsoft.com/office/drawing/2014/main" id="{11574544-5977-9847-E6DF-4E1572EA394A}"/>
              </a:ext>
            </a:extLst>
          </p:cNvPr>
          <p:cNvGrpSpPr/>
          <p:nvPr/>
        </p:nvGrpSpPr>
        <p:grpSpPr>
          <a:xfrm>
            <a:off x="3623009" y="1156811"/>
            <a:ext cx="4079280" cy="2020350"/>
            <a:chOff x="4464231" y="1163394"/>
            <a:chExt cx="2720827" cy="1377284"/>
          </a:xfrm>
        </p:grpSpPr>
        <p:sp>
          <p:nvSpPr>
            <p:cNvPr id="7" name="文本框 33">
              <a:extLst>
                <a:ext uri="{FF2B5EF4-FFF2-40B4-BE49-F238E27FC236}">
                  <a16:creationId xmlns:a16="http://schemas.microsoft.com/office/drawing/2014/main" id="{AFCD4A1B-5BD7-186E-2965-FF5166FDA6C3}"/>
                </a:ext>
              </a:extLst>
            </p:cNvPr>
            <p:cNvSpPr txBox="1"/>
            <p:nvPr/>
          </p:nvSpPr>
          <p:spPr>
            <a:xfrm>
              <a:off x="5006942" y="1592440"/>
              <a:ext cx="2178116" cy="613470"/>
            </a:xfrm>
            <a:prstGeom prst="roundRect">
              <a:avLst>
                <a:gd name="adj" fmla="val 43096"/>
              </a:avLst>
            </a:prstGeom>
            <a:solidFill>
              <a:srgbClr val="FB9711"/>
            </a:solidFill>
          </p:spPr>
          <p:txBody>
            <a:bodyPr wrap="square" rtlCol="0">
              <a:spAutoFit/>
            </a:bodyPr>
            <a:lstStyle/>
            <a:p>
              <a:pPr algn="ctr"/>
              <a:endParaRPr lang="en-US" altLang="zh-CN" sz="2400" dirty="0">
                <a:solidFill>
                  <a:schemeClr val="bg1"/>
                </a:solidFill>
                <a:latin typeface="字魂162号-元气酪酪体" panose="00000500000000000000" pitchFamily="2" charset="-122"/>
                <a:ea typeface="字魂162号-元气酪酪体" panose="00000500000000000000" pitchFamily="2" charset="-122"/>
                <a:cs typeface="+mn-ea"/>
                <a:sym typeface="+mn-lt"/>
              </a:endParaRPr>
            </a:p>
          </p:txBody>
        </p:sp>
        <p:pic>
          <p:nvPicPr>
            <p:cNvPr id="8" name="图片 26">
              <a:extLst>
                <a:ext uri="{FF2B5EF4-FFF2-40B4-BE49-F238E27FC236}">
                  <a16:creationId xmlns:a16="http://schemas.microsoft.com/office/drawing/2014/main" id="{53CC1840-BF43-2767-FEF4-C920D13BD3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4231" y="1163394"/>
              <a:ext cx="1377284" cy="1377284"/>
            </a:xfrm>
            <a:prstGeom prst="rect">
              <a:avLst/>
            </a:prstGeom>
          </p:spPr>
        </p:pic>
      </p:grpSp>
      <p:grpSp>
        <p:nvGrpSpPr>
          <p:cNvPr id="16" name="Group 15"/>
          <p:cNvGrpSpPr/>
          <p:nvPr/>
        </p:nvGrpSpPr>
        <p:grpSpPr>
          <a:xfrm>
            <a:off x="2610014" y="1448326"/>
            <a:ext cx="6918944" cy="5163697"/>
            <a:chOff x="2610014" y="1448326"/>
            <a:chExt cx="6918944" cy="5163697"/>
          </a:xfrm>
        </p:grpSpPr>
        <p:pic>
          <p:nvPicPr>
            <p:cNvPr id="13" name="Picture 12"/>
            <p:cNvPicPr>
              <a:picLocks noChangeAspect="1"/>
            </p:cNvPicPr>
            <p:nvPr/>
          </p:nvPicPr>
          <p:blipFill>
            <a:blip r:embed="rId7"/>
            <a:stretch>
              <a:fillRect/>
            </a:stretch>
          </p:blipFill>
          <p:spPr>
            <a:xfrm>
              <a:off x="5493326" y="1448326"/>
              <a:ext cx="1725318" cy="1853345"/>
            </a:xfrm>
            <a:prstGeom prst="rect">
              <a:avLst/>
            </a:prstGeom>
          </p:spPr>
        </p:pic>
        <p:pic>
          <p:nvPicPr>
            <p:cNvPr id="15" name="Picture 14"/>
            <p:cNvPicPr>
              <a:picLocks noChangeAspect="1"/>
            </p:cNvPicPr>
            <p:nvPr/>
          </p:nvPicPr>
          <p:blipFill>
            <a:blip r:embed="rId8"/>
            <a:stretch>
              <a:fillRect/>
            </a:stretch>
          </p:blipFill>
          <p:spPr>
            <a:xfrm>
              <a:off x="2610014" y="2465856"/>
              <a:ext cx="6918944" cy="4146167"/>
            </a:xfrm>
            <a:prstGeom prst="rect">
              <a:avLst/>
            </a:prstGeom>
          </p:spPr>
        </p:pic>
      </p:grpSp>
      <p:sp>
        <p:nvSpPr>
          <p:cNvPr id="9" name="Rectangle 8">
            <a:extLst>
              <a:ext uri="{FF2B5EF4-FFF2-40B4-BE49-F238E27FC236}">
                <a16:creationId xmlns:a16="http://schemas.microsoft.com/office/drawing/2014/main" id="{C2266769-4DD2-C441-970A-4275BBF7B0CF}"/>
              </a:ext>
            </a:extLst>
          </p:cNvPr>
          <p:cNvSpPr/>
          <p:nvPr/>
        </p:nvSpPr>
        <p:spPr>
          <a:xfrm>
            <a:off x="10419034" y="-168235"/>
            <a:ext cx="1772965" cy="672953"/>
          </a:xfrm>
          <a:prstGeom prst="rect">
            <a:avLst/>
          </a:prstGeom>
          <a:solidFill>
            <a:srgbClr val="FFCB6D"/>
          </a:solidFill>
          <a:ln>
            <a:solidFill>
              <a:srgbClr val="FFCB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823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81909" y="226317"/>
            <a:ext cx="11425409" cy="1488475"/>
            <a:chOff x="281909" y="226317"/>
            <a:chExt cx="11425409" cy="1488475"/>
          </a:xfrm>
        </p:grpSpPr>
        <p:grpSp>
          <p:nvGrpSpPr>
            <p:cNvPr id="25" name="Group 24"/>
            <p:cNvGrpSpPr/>
            <p:nvPr/>
          </p:nvGrpSpPr>
          <p:grpSpPr>
            <a:xfrm>
              <a:off x="705424" y="478029"/>
              <a:ext cx="11001894" cy="1236763"/>
              <a:chOff x="197374" y="173694"/>
              <a:chExt cx="11668916" cy="1236763"/>
            </a:xfrm>
          </p:grpSpPr>
          <p:sp>
            <p:nvSpPr>
              <p:cNvPr id="27" name="Rounded Rectangle 26"/>
              <p:cNvSpPr/>
              <p:nvPr/>
            </p:nvSpPr>
            <p:spPr>
              <a:xfrm>
                <a:off x="197374" y="173694"/>
                <a:ext cx="11668916" cy="1236763"/>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711300" y="173694"/>
                <a:ext cx="11154990" cy="1138773"/>
              </a:xfrm>
              <a:prstGeom prst="rect">
                <a:avLst/>
              </a:prstGeom>
              <a:noFill/>
            </p:spPr>
            <p:txBody>
              <a:bodyPr wrap="square" rtlCol="0">
                <a:spAutoFit/>
              </a:bodyPr>
              <a:lstStyle/>
              <a:p>
                <a:pPr algn="ctr"/>
                <a:r>
                  <a:rPr lang="en-US" sz="3400" b="1">
                    <a:solidFill>
                      <a:srgbClr val="002060"/>
                    </a:solidFill>
                    <a:latin typeface="Cambria" panose="02040503050406030204" pitchFamily="18" charset="0"/>
                    <a:ea typeface="Cambria" panose="02040503050406030204" pitchFamily="18" charset="0"/>
                  </a:rPr>
                  <a:t>8. </a:t>
                </a:r>
                <a:r>
                  <a:rPr lang="vi-VN" sz="3400" b="1">
                    <a:latin typeface="Cambria" panose="02040503050406030204" pitchFamily="18" charset="0"/>
                    <a:ea typeface="Cambria" panose="02040503050406030204" pitchFamily="18" charset="0"/>
                  </a:rPr>
                  <a:t>Tìm từ có nghĩa trái ngược với từ </a:t>
                </a:r>
                <a:r>
                  <a:rPr lang="vi-VN" sz="3400" b="1" i="1">
                    <a:solidFill>
                      <a:srgbClr val="00B050"/>
                    </a:solidFill>
                    <a:latin typeface="Cambria" panose="02040503050406030204" pitchFamily="18" charset="0"/>
                    <a:ea typeface="Cambria" panose="02040503050406030204" pitchFamily="18" charset="0"/>
                  </a:rPr>
                  <a:t>nhỏ xíu</a:t>
                </a:r>
                <a:r>
                  <a:rPr lang="vi-VN" sz="3400" b="1">
                    <a:solidFill>
                      <a:srgbClr val="00B050"/>
                    </a:solidFill>
                    <a:latin typeface="Cambria" panose="02040503050406030204" pitchFamily="18" charset="0"/>
                    <a:ea typeface="Cambria" panose="02040503050406030204" pitchFamily="18" charset="0"/>
                  </a:rPr>
                  <a:t>, </a:t>
                </a:r>
                <a:r>
                  <a:rPr lang="vi-VN" sz="3400" b="1" i="1">
                    <a:solidFill>
                      <a:srgbClr val="00B050"/>
                    </a:solidFill>
                    <a:latin typeface="Cambria" panose="02040503050406030204" pitchFamily="18" charset="0"/>
                    <a:ea typeface="Cambria" panose="02040503050406030204" pitchFamily="18" charset="0"/>
                  </a:rPr>
                  <a:t>hiền khô</a:t>
                </a:r>
                <a:r>
                  <a:rPr lang="vi-VN" sz="3400" b="1">
                    <a:latin typeface="Cambria" panose="02040503050406030204" pitchFamily="18" charset="0"/>
                    <a:ea typeface="Cambria" panose="02040503050406030204" pitchFamily="18" charset="0"/>
                  </a:rPr>
                  <a:t> để thay cho mỗi bóng hoa trong câu dưới đây:</a:t>
                </a:r>
                <a:endParaRPr lang="en-US" sz="3400" b="1">
                  <a:solidFill>
                    <a:srgbClr val="002060"/>
                  </a:solidFill>
                  <a:latin typeface="Cambria" panose="02040503050406030204" pitchFamily="18" charset="0"/>
                  <a:ea typeface="Cambria" panose="02040503050406030204" pitchFamily="18" charset="0"/>
                </a:endParaRPr>
              </a:p>
            </p:txBody>
          </p:sp>
        </p:grpSp>
        <p:pic>
          <p:nvPicPr>
            <p:cNvPr id="26"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2" name="TextBox 1"/>
          <p:cNvSpPr txBox="1"/>
          <p:nvPr/>
        </p:nvSpPr>
        <p:spPr>
          <a:xfrm>
            <a:off x="613775" y="2392471"/>
            <a:ext cx="10855548" cy="2800767"/>
          </a:xfrm>
          <a:prstGeom prst="rect">
            <a:avLst/>
          </a:prstGeom>
          <a:noFill/>
        </p:spPr>
        <p:txBody>
          <a:bodyPr wrap="square" rtlCol="0">
            <a:spAutoFit/>
          </a:bodyPr>
          <a:lstStyle/>
          <a:p>
            <a:pPr algn="just"/>
            <a:r>
              <a:rPr lang="en-US" sz="4400" b="1">
                <a:latin typeface="Cambria" panose="02040503050406030204" pitchFamily="18" charset="0"/>
                <a:ea typeface="Cambria" panose="02040503050406030204" pitchFamily="18" charset="0"/>
              </a:rPr>
              <a:t>  </a:t>
            </a:r>
            <a:r>
              <a:rPr lang="vi-VN" sz="4400" b="1">
                <a:latin typeface="Cambria" panose="02040503050406030204" pitchFamily="18" charset="0"/>
                <a:ea typeface="Cambria" panose="02040503050406030204" pitchFamily="18" charset="0"/>
              </a:rPr>
              <a:t>Nghe tiếng gầm </a:t>
            </a:r>
            <a:r>
              <a:rPr lang="vi-VN" sz="4400" b="1">
                <a:solidFill>
                  <a:srgbClr val="FF3300"/>
                </a:solidFill>
                <a:latin typeface="Cambria" panose="02040503050406030204" pitchFamily="18" charset="0"/>
                <a:ea typeface="Cambria" panose="02040503050406030204" pitchFamily="18" charset="0"/>
              </a:rPr>
              <a:t>hung dữ</a:t>
            </a:r>
            <a:r>
              <a:rPr lang="vi-VN" sz="4400" b="1">
                <a:latin typeface="Cambria" panose="02040503050406030204" pitchFamily="18" charset="0"/>
                <a:ea typeface="Cambria" panose="02040503050406030204" pitchFamily="18" charset="0"/>
              </a:rPr>
              <a:t> từ xa, thỏ sợ hãi tưởng tượng ra chúa sơn lâm với thân hình </a:t>
            </a:r>
            <a:r>
              <a:rPr lang="vi-VN" sz="4400" b="1">
                <a:solidFill>
                  <a:srgbClr val="FF3300"/>
                </a:solidFill>
                <a:latin typeface="Cambria" panose="02040503050406030204" pitchFamily="18" charset="0"/>
                <a:ea typeface="Cambria" panose="02040503050406030204" pitchFamily="18" charset="0"/>
              </a:rPr>
              <a:t>to lớn</a:t>
            </a:r>
            <a:r>
              <a:rPr lang="vi-VN" sz="4400" b="1">
                <a:latin typeface="Cambria" panose="02040503050406030204" pitchFamily="18" charset="0"/>
                <a:ea typeface="Cambria" panose="02040503050406030204" pitchFamily="18" charset="0"/>
              </a:rPr>
              <a:t>, dũng mãnh sắp xuất hiện. </a:t>
            </a:r>
            <a:endParaRPr lang="en-US" sz="4400" b="1">
              <a:latin typeface="Cambria" panose="02040503050406030204" pitchFamily="18" charset="0"/>
              <a:ea typeface="Cambria" panose="02040503050406030204" pitchFamily="18" charset="0"/>
            </a:endParaRPr>
          </a:p>
        </p:txBody>
      </p:sp>
      <p:grpSp>
        <p:nvGrpSpPr>
          <p:cNvPr id="5" name="Group 4"/>
          <p:cNvGrpSpPr/>
          <p:nvPr/>
        </p:nvGrpSpPr>
        <p:grpSpPr>
          <a:xfrm>
            <a:off x="5260932" y="2392471"/>
            <a:ext cx="2404997" cy="862260"/>
            <a:chOff x="5260932" y="2392471"/>
            <a:chExt cx="2404997" cy="862260"/>
          </a:xfrm>
        </p:grpSpPr>
        <p:sp>
          <p:nvSpPr>
            <p:cNvPr id="4" name="Rectangle 3"/>
            <p:cNvSpPr/>
            <p:nvPr/>
          </p:nvSpPr>
          <p:spPr>
            <a:xfrm>
              <a:off x="5260932" y="2392471"/>
              <a:ext cx="2404997" cy="7014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3CF5ADD-F4AE-1565-2C46-7A019357EB24}"/>
                </a:ext>
              </a:extLst>
            </p:cNvPr>
            <p:cNvPicPr>
              <a:picLocks noChangeAspect="1"/>
            </p:cNvPicPr>
            <p:nvPr/>
          </p:nvPicPr>
          <p:blipFill>
            <a:blip r:embed="rId3"/>
            <a:stretch>
              <a:fillRect/>
            </a:stretch>
          </p:blipFill>
          <p:spPr>
            <a:xfrm>
              <a:off x="5840943" y="2392471"/>
              <a:ext cx="906219" cy="862260"/>
            </a:xfrm>
            <a:prstGeom prst="rect">
              <a:avLst/>
            </a:prstGeom>
          </p:spPr>
        </p:pic>
      </p:grpSp>
      <p:grpSp>
        <p:nvGrpSpPr>
          <p:cNvPr id="6" name="Group 5"/>
          <p:cNvGrpSpPr/>
          <p:nvPr/>
        </p:nvGrpSpPr>
        <p:grpSpPr>
          <a:xfrm>
            <a:off x="3521903" y="3771608"/>
            <a:ext cx="1776607" cy="862260"/>
            <a:chOff x="3521903" y="3771608"/>
            <a:chExt cx="1776607" cy="862260"/>
          </a:xfrm>
        </p:grpSpPr>
        <p:sp>
          <p:nvSpPr>
            <p:cNvPr id="17" name="Rectangle 16"/>
            <p:cNvSpPr/>
            <p:nvPr/>
          </p:nvSpPr>
          <p:spPr>
            <a:xfrm>
              <a:off x="3521903" y="3771608"/>
              <a:ext cx="1776607" cy="7014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23CF5ADD-F4AE-1565-2C46-7A019357EB24}"/>
                </a:ext>
              </a:extLst>
            </p:cNvPr>
            <p:cNvPicPr>
              <a:picLocks noChangeAspect="1"/>
            </p:cNvPicPr>
            <p:nvPr/>
          </p:nvPicPr>
          <p:blipFill>
            <a:blip r:embed="rId3"/>
            <a:stretch>
              <a:fillRect/>
            </a:stretch>
          </p:blipFill>
          <p:spPr>
            <a:xfrm>
              <a:off x="3988412" y="3771608"/>
              <a:ext cx="906219" cy="862260"/>
            </a:xfrm>
            <a:prstGeom prst="rect">
              <a:avLst/>
            </a:prstGeom>
          </p:spPr>
        </p:pic>
      </p:grpSp>
      <p:sp>
        <p:nvSpPr>
          <p:cNvPr id="3" name="Rectangle 2">
            <a:extLst>
              <a:ext uri="{FF2B5EF4-FFF2-40B4-BE49-F238E27FC236}">
                <a16:creationId xmlns:a16="http://schemas.microsoft.com/office/drawing/2014/main" id="{8F4C8246-2228-4CE6-9B97-6AF62A7A28AF}"/>
              </a:ext>
            </a:extLst>
          </p:cNvPr>
          <p:cNvSpPr/>
          <p:nvPr/>
        </p:nvSpPr>
        <p:spPr>
          <a:xfrm>
            <a:off x="10253609" y="-281911"/>
            <a:ext cx="1938391" cy="672953"/>
          </a:xfrm>
          <a:prstGeom prst="rect">
            <a:avLst/>
          </a:prstGeom>
          <a:solidFill>
            <a:srgbClr val="FFE3AB"/>
          </a:solidFill>
          <a:ln>
            <a:solidFill>
              <a:srgbClr val="FFE3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28502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5"/>
                                        </p:tgtEl>
                                      </p:cBhvr>
                                    </p:animEffect>
                                    <p:anim calcmode="lin" valueType="num">
                                      <p:cBhvr>
                                        <p:cTn id="14" dur="1000"/>
                                        <p:tgtEl>
                                          <p:spTgt spid="5"/>
                                        </p:tgtEl>
                                        <p:attrNameLst>
                                          <p:attrName>ppt_x</p:attrName>
                                        </p:attrNameLst>
                                      </p:cBhvr>
                                      <p:tavLst>
                                        <p:tav tm="0">
                                          <p:val>
                                            <p:strVal val="ppt_x"/>
                                          </p:val>
                                        </p:tav>
                                        <p:tav tm="100000">
                                          <p:val>
                                            <p:strVal val="ppt_x"/>
                                          </p:val>
                                        </p:tav>
                                      </p:tavLst>
                                    </p:anim>
                                    <p:anim calcmode="lin" valueType="num">
                                      <p:cBhvr>
                                        <p:cTn id="15" dur="1000"/>
                                        <p:tgtEl>
                                          <p:spTgt spid="5"/>
                                        </p:tgtEl>
                                        <p:attrNameLst>
                                          <p:attrName>ppt_y</p:attrName>
                                        </p:attrNameLst>
                                      </p:cBhvr>
                                      <p:tavLst>
                                        <p:tav tm="0">
                                          <p:val>
                                            <p:strVal val="ppt_y"/>
                                          </p:val>
                                        </p:tav>
                                        <p:tav tm="100000">
                                          <p:val>
                                            <p:strVal val="ppt_y+.1"/>
                                          </p:val>
                                        </p:tav>
                                      </p:tavLst>
                                    </p:anim>
                                    <p:set>
                                      <p:cBhvr>
                                        <p:cTn id="16" dur="1" fill="hold">
                                          <p:stCondLst>
                                            <p:cond delay="9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nodeType="clickEffect">
                                  <p:stCondLst>
                                    <p:cond delay="0"/>
                                  </p:stCondLst>
                                  <p:childTnLst>
                                    <p:animEffect transition="out" filter="barn(inVertic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81909" y="226317"/>
            <a:ext cx="11425409" cy="1488475"/>
            <a:chOff x="281909" y="226317"/>
            <a:chExt cx="11425409" cy="1488475"/>
          </a:xfrm>
        </p:grpSpPr>
        <p:grpSp>
          <p:nvGrpSpPr>
            <p:cNvPr id="25" name="Group 24"/>
            <p:cNvGrpSpPr/>
            <p:nvPr/>
          </p:nvGrpSpPr>
          <p:grpSpPr>
            <a:xfrm>
              <a:off x="705424" y="478029"/>
              <a:ext cx="11001894" cy="1236763"/>
              <a:chOff x="197374" y="173694"/>
              <a:chExt cx="11668916" cy="1236763"/>
            </a:xfrm>
          </p:grpSpPr>
          <p:sp>
            <p:nvSpPr>
              <p:cNvPr id="27" name="Rounded Rectangle 26"/>
              <p:cNvSpPr/>
              <p:nvPr/>
            </p:nvSpPr>
            <p:spPr>
              <a:xfrm>
                <a:off x="197374" y="173694"/>
                <a:ext cx="11668916" cy="1236763"/>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711300" y="399162"/>
                <a:ext cx="11154990" cy="707886"/>
              </a:xfrm>
              <a:prstGeom prst="rect">
                <a:avLst/>
              </a:prstGeom>
              <a:noFill/>
            </p:spPr>
            <p:txBody>
              <a:bodyPr wrap="square" rtlCol="0">
                <a:spAutoFit/>
              </a:bodyPr>
              <a:lstStyle/>
              <a:p>
                <a:pPr algn="ctr"/>
                <a:r>
                  <a:rPr lang="en-US" sz="4000" b="1">
                    <a:solidFill>
                      <a:srgbClr val="002060"/>
                    </a:solidFill>
                    <a:latin typeface="Cambria" panose="02040503050406030204" pitchFamily="18" charset="0"/>
                    <a:ea typeface="Cambria" panose="02040503050406030204" pitchFamily="18" charset="0"/>
                  </a:rPr>
                  <a:t>9. Đặt 2 câu có chứa danh từ trong bài đọc.</a:t>
                </a:r>
              </a:p>
            </p:txBody>
          </p:sp>
        </p:grpSp>
        <p:pic>
          <p:nvPicPr>
            <p:cNvPr id="26"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2" name="TextBox 1"/>
          <p:cNvSpPr txBox="1"/>
          <p:nvPr/>
        </p:nvSpPr>
        <p:spPr>
          <a:xfrm>
            <a:off x="563671" y="1940260"/>
            <a:ext cx="10855548" cy="1323439"/>
          </a:xfrm>
          <a:prstGeom prst="rect">
            <a:avLst/>
          </a:prstGeom>
          <a:noFill/>
        </p:spPr>
        <p:txBody>
          <a:bodyPr wrap="square" rtlCol="0">
            <a:spAutoFit/>
          </a:bodyPr>
          <a:lstStyle/>
          <a:p>
            <a:r>
              <a:rPr lang="en-US" sz="4000" b="1">
                <a:solidFill>
                  <a:srgbClr val="0070C0"/>
                </a:solidFill>
                <a:latin typeface="Cambria" panose="02040503050406030204" pitchFamily="18" charset="0"/>
                <a:ea typeface="Cambria" panose="02040503050406030204" pitchFamily="18" charset="0"/>
              </a:rPr>
              <a:t>a. Chỉ con vật </a:t>
            </a:r>
          </a:p>
          <a:p>
            <a:r>
              <a:rPr lang="en-US" sz="4000" b="1">
                <a:solidFill>
                  <a:srgbClr val="0070C0"/>
                </a:solidFill>
                <a:latin typeface="Cambria" panose="02040503050406030204" pitchFamily="18" charset="0"/>
                <a:ea typeface="Cambria" panose="02040503050406030204" pitchFamily="18" charset="0"/>
              </a:rPr>
              <a:t>b. Chỉ thời gian.</a:t>
            </a:r>
          </a:p>
        </p:txBody>
      </p:sp>
      <p:sp>
        <p:nvSpPr>
          <p:cNvPr id="14" name="TextBox 13"/>
          <p:cNvSpPr txBox="1"/>
          <p:nvPr/>
        </p:nvSpPr>
        <p:spPr>
          <a:xfrm>
            <a:off x="492519" y="3612278"/>
            <a:ext cx="10997852" cy="646331"/>
          </a:xfrm>
          <a:prstGeom prst="rect">
            <a:avLst/>
          </a:prstGeom>
          <a:noFill/>
        </p:spPr>
        <p:txBody>
          <a:bodyPr wrap="square" rtlCol="0">
            <a:spAutoFit/>
          </a:bodyPr>
          <a:lstStyle/>
          <a:p>
            <a:r>
              <a:rPr lang="en-US" sz="3600" b="1">
                <a:solidFill>
                  <a:schemeClr val="accent2">
                    <a:lumMod val="50000"/>
                  </a:schemeClr>
                </a:solidFill>
                <a:latin typeface="Cambria" panose="02040503050406030204" pitchFamily="18" charset="0"/>
                <a:ea typeface="Cambria" panose="02040503050406030204" pitchFamily="18" charset="0"/>
              </a:rPr>
              <a:t>- Những chú cá lóc bơi lội tung tăng dưới ruộng.</a:t>
            </a:r>
          </a:p>
        </p:txBody>
      </p:sp>
      <p:sp>
        <p:nvSpPr>
          <p:cNvPr id="15" name="TextBox 14"/>
          <p:cNvSpPr txBox="1"/>
          <p:nvPr/>
        </p:nvSpPr>
        <p:spPr>
          <a:xfrm>
            <a:off x="526093" y="4378453"/>
            <a:ext cx="10997852" cy="646331"/>
          </a:xfrm>
          <a:prstGeom prst="rect">
            <a:avLst/>
          </a:prstGeom>
          <a:noFill/>
        </p:spPr>
        <p:txBody>
          <a:bodyPr wrap="square" rtlCol="0">
            <a:spAutoFit/>
          </a:bodyPr>
          <a:lstStyle/>
          <a:p>
            <a:r>
              <a:rPr lang="en-US" sz="3600" b="1">
                <a:solidFill>
                  <a:schemeClr val="accent2">
                    <a:lumMod val="50000"/>
                  </a:schemeClr>
                </a:solidFill>
                <a:latin typeface="Cambria" panose="02040503050406030204" pitchFamily="18" charset="0"/>
                <a:ea typeface="Cambria" panose="02040503050406030204" pitchFamily="18" charset="0"/>
              </a:rPr>
              <a:t>- Nghỉ hè, Nam được về quê ngoại.</a:t>
            </a:r>
          </a:p>
        </p:txBody>
      </p:sp>
      <p:sp>
        <p:nvSpPr>
          <p:cNvPr id="3" name="Rectangle 2">
            <a:extLst>
              <a:ext uri="{FF2B5EF4-FFF2-40B4-BE49-F238E27FC236}">
                <a16:creationId xmlns:a16="http://schemas.microsoft.com/office/drawing/2014/main" id="{D0CB11B5-5D75-75AE-23F7-9449D3F136B5}"/>
              </a:ext>
            </a:extLst>
          </p:cNvPr>
          <p:cNvSpPr/>
          <p:nvPr/>
        </p:nvSpPr>
        <p:spPr>
          <a:xfrm>
            <a:off x="10253609" y="-281911"/>
            <a:ext cx="1938391" cy="672953"/>
          </a:xfrm>
          <a:prstGeom prst="rect">
            <a:avLst/>
          </a:prstGeom>
          <a:solidFill>
            <a:srgbClr val="FFE3AB"/>
          </a:solidFill>
          <a:ln>
            <a:solidFill>
              <a:srgbClr val="FFE3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92546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40812" y="760289"/>
            <a:ext cx="11425409" cy="2024724"/>
            <a:chOff x="281909" y="226317"/>
            <a:chExt cx="11425409" cy="1798407"/>
          </a:xfrm>
        </p:grpSpPr>
        <p:grpSp>
          <p:nvGrpSpPr>
            <p:cNvPr id="25" name="Group 24"/>
            <p:cNvGrpSpPr/>
            <p:nvPr/>
          </p:nvGrpSpPr>
          <p:grpSpPr>
            <a:xfrm>
              <a:off x="705424" y="478029"/>
              <a:ext cx="11001894" cy="1546695"/>
              <a:chOff x="197374" y="173694"/>
              <a:chExt cx="11668916" cy="1546695"/>
            </a:xfrm>
          </p:grpSpPr>
          <p:sp>
            <p:nvSpPr>
              <p:cNvPr id="27" name="Rounded Rectangle 26"/>
              <p:cNvSpPr/>
              <p:nvPr/>
            </p:nvSpPr>
            <p:spPr>
              <a:xfrm>
                <a:off x="197374" y="173694"/>
                <a:ext cx="11668916" cy="1546695"/>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54337" y="285321"/>
                <a:ext cx="11154990" cy="1323439"/>
              </a:xfrm>
              <a:prstGeom prst="rect">
                <a:avLst/>
              </a:prstGeom>
              <a:noFill/>
            </p:spPr>
            <p:txBody>
              <a:bodyPr wrap="square" rtlCol="0">
                <a:spAutoFit/>
              </a:bodyPr>
              <a:lstStyle/>
              <a:p>
                <a:pPr algn="ctr"/>
                <a:r>
                  <a:rPr lang="en-US" sz="4000" b="1">
                    <a:solidFill>
                      <a:srgbClr val="002060"/>
                    </a:solidFill>
                    <a:latin typeface="Cambria" panose="02040503050406030204" pitchFamily="18" charset="0"/>
                    <a:ea typeface="Cambria" panose="02040503050406030204" pitchFamily="18" charset="0"/>
                  </a:rPr>
                  <a:t>10. </a:t>
                </a:r>
                <a:r>
                  <a:rPr lang="en-US" sz="4000" b="1">
                    <a:latin typeface="Cambria" panose="02040503050406030204" pitchFamily="18" charset="0"/>
                    <a:ea typeface="Cambria" panose="02040503050406030204" pitchFamily="18" charset="0"/>
                  </a:rPr>
                  <a:t>Các dấu gạch ngang đứng ở đầu dòng trong bài đọc có tác dụng gì? </a:t>
                </a:r>
                <a:endParaRPr lang="en-US" sz="4000" b="1">
                  <a:solidFill>
                    <a:srgbClr val="002060"/>
                  </a:solidFill>
                  <a:latin typeface="Cambria" panose="02040503050406030204" pitchFamily="18" charset="0"/>
                  <a:ea typeface="Cambria" panose="02040503050406030204" pitchFamily="18" charset="0"/>
                </a:endParaRPr>
              </a:p>
            </p:txBody>
          </p:sp>
        </p:grpSp>
        <p:pic>
          <p:nvPicPr>
            <p:cNvPr id="26"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2" name="Rectangle 1">
            <a:extLst>
              <a:ext uri="{FF2B5EF4-FFF2-40B4-BE49-F238E27FC236}">
                <a16:creationId xmlns:a16="http://schemas.microsoft.com/office/drawing/2014/main" id="{B6340204-EF94-443B-7E60-55E9ED701A2D}"/>
              </a:ext>
            </a:extLst>
          </p:cNvPr>
          <p:cNvSpPr/>
          <p:nvPr/>
        </p:nvSpPr>
        <p:spPr>
          <a:xfrm>
            <a:off x="10356351" y="-235878"/>
            <a:ext cx="1938391" cy="672953"/>
          </a:xfrm>
          <a:prstGeom prst="rect">
            <a:avLst/>
          </a:prstGeom>
          <a:solidFill>
            <a:srgbClr val="FFE3AB"/>
          </a:solidFill>
          <a:ln>
            <a:solidFill>
              <a:srgbClr val="FFE3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29562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91991" y="149736"/>
            <a:ext cx="3862843" cy="1176630"/>
          </a:xfrm>
          <a:prstGeom prst="rect">
            <a:avLst/>
          </a:prstGeom>
        </p:spPr>
      </p:pic>
      <p:sp>
        <p:nvSpPr>
          <p:cNvPr id="5" name="TextBox 4"/>
          <p:cNvSpPr txBox="1"/>
          <p:nvPr/>
        </p:nvSpPr>
        <p:spPr>
          <a:xfrm>
            <a:off x="300446" y="1018903"/>
            <a:ext cx="11573691"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Nắng sớm ở nông thôn đến rất nhanh. Mới bảy giờ ba mươi, đồng ruộng đã ngập nắng chói chang. Siêng và Nam ngồi trên mô đất giữa nắng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Nếu ở thành phố, mình đang đi học bơi ở câu lạc bộ, đi công viên Tao Đàn hoặc Văn Thánh. – Nam kể.</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Mình không đi bơi, cũng không đi công viên, nhưng mình có nhiều trò chơi lắm. Đi theo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Nam lóc cóc đi theo Siêng. Nam gặp Siêng trong chuyển về quê ngoại nghỉ hè. Cậu bé Siêng nhỏ xíu, đen đúa với mái tóc cháy nắng là “thổ địa” nhỏ của vùng đất Thất Sơn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Siêng dẫn Nam đi lấy cần câu. Ra tới đám ruộng lấp xấp nước, nó chỉ Nam cách dùng lưỡi câu móc những hạt trăng trắng đã được về viên làm mồi.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Trứng kiến nè, biết không?</a:t>
            </a:r>
          </a:p>
        </p:txBody>
      </p:sp>
      <p:sp>
        <p:nvSpPr>
          <p:cNvPr id="6" name="Oval 5"/>
          <p:cNvSpPr/>
          <p:nvPr/>
        </p:nvSpPr>
        <p:spPr>
          <a:xfrm>
            <a:off x="519647" y="1967069"/>
            <a:ext cx="432331" cy="3692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57017" y="2808414"/>
            <a:ext cx="432331" cy="3692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19647" y="5789595"/>
            <a:ext cx="432331" cy="3692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2891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942" y="248193"/>
            <a:ext cx="1176963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Nam ngó những hạt trắng, trong, tròn, nhỏ hơn hạt gạo một chút. Siêng bảo, trứng kiến còn được chế biến để ăn cùng món xôi rất ngon.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Dưới ruộng rất nhiều cá. Siêng giật cần liên tục. Chuyền cần cầu qua Nam, nó cũng giật được mấy chú. Chưa đầy một tiếng, hai đứa đã sung sướng đi về với một giỏ cá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Về nhà, Siêng vọt vào bếp nướng cá. Cá lóc nướng chấm nước me. Nam thích thú ăn thử. Vị cá ngọt kết hợp với vị nước mắm mặn, me chua thành một hương vị tuyệt vời. Nam mãi ăn, đến lúc nhìn lên thấy Siêng đang ngó nó, miệng cười tươi rói. Mắc cỡ quá, nó nói làng: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Món này ngon quá hền! Nghe nói ở dãy có món cá lóc nướng trui ngon lắm, chắc không bằng món này đầu hén.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Đây là món cá lóc nướng trui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Siêng nhe răng cười hiền khô. Không phải cười chọc quê, Nam cảm thấy như vậy.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(Phỏng theo Phạm Công Luận)</a:t>
            </a:r>
          </a:p>
        </p:txBody>
      </p:sp>
      <p:sp>
        <p:nvSpPr>
          <p:cNvPr id="3" name="Oval 2"/>
          <p:cNvSpPr/>
          <p:nvPr/>
        </p:nvSpPr>
        <p:spPr>
          <a:xfrm>
            <a:off x="381861" y="4159124"/>
            <a:ext cx="432331" cy="3692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81860" y="5076954"/>
            <a:ext cx="432331" cy="3692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548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81909" y="226317"/>
            <a:ext cx="11425409" cy="1798407"/>
            <a:chOff x="281909" y="226317"/>
            <a:chExt cx="11425409" cy="1798407"/>
          </a:xfrm>
        </p:grpSpPr>
        <p:grpSp>
          <p:nvGrpSpPr>
            <p:cNvPr id="25" name="Group 24"/>
            <p:cNvGrpSpPr/>
            <p:nvPr/>
          </p:nvGrpSpPr>
          <p:grpSpPr>
            <a:xfrm>
              <a:off x="705424" y="478029"/>
              <a:ext cx="11001894" cy="1546695"/>
              <a:chOff x="197374" y="173694"/>
              <a:chExt cx="11668916" cy="1546695"/>
            </a:xfrm>
          </p:grpSpPr>
          <p:sp>
            <p:nvSpPr>
              <p:cNvPr id="27" name="Rounded Rectangle 26"/>
              <p:cNvSpPr/>
              <p:nvPr/>
            </p:nvSpPr>
            <p:spPr>
              <a:xfrm>
                <a:off x="197374" y="173694"/>
                <a:ext cx="11668916" cy="1546695"/>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54337" y="285321"/>
                <a:ext cx="11154990" cy="1323439"/>
              </a:xfrm>
              <a:prstGeom prst="rect">
                <a:avLst/>
              </a:prstGeom>
              <a:noFill/>
            </p:spPr>
            <p:txBody>
              <a:bodyPr wrap="square" rtlCol="0">
                <a:spAutoFit/>
              </a:bodyPr>
              <a:lstStyle/>
              <a:p>
                <a:pPr algn="ctr"/>
                <a:r>
                  <a:rPr lang="en-US" sz="4000" b="1">
                    <a:solidFill>
                      <a:srgbClr val="002060"/>
                    </a:solidFill>
                    <a:latin typeface="Cambria" panose="02040503050406030204" pitchFamily="18" charset="0"/>
                    <a:ea typeface="Cambria" panose="02040503050406030204" pitchFamily="18" charset="0"/>
                  </a:rPr>
                  <a:t>10. </a:t>
                </a:r>
                <a:r>
                  <a:rPr lang="en-US" sz="4000" b="1">
                    <a:latin typeface="Cambria" panose="02040503050406030204" pitchFamily="18" charset="0"/>
                    <a:ea typeface="Cambria" panose="02040503050406030204" pitchFamily="18" charset="0"/>
                  </a:rPr>
                  <a:t>Các dấu gạch ngang đứng ở đầu dòng trong bài đọc có tác dụng gì? </a:t>
                </a:r>
                <a:endParaRPr lang="en-US" sz="4000" b="1">
                  <a:solidFill>
                    <a:srgbClr val="002060"/>
                  </a:solidFill>
                  <a:latin typeface="Cambria" panose="02040503050406030204" pitchFamily="18" charset="0"/>
                  <a:ea typeface="Cambria" panose="02040503050406030204" pitchFamily="18" charset="0"/>
                </a:endParaRPr>
              </a:p>
            </p:txBody>
          </p:sp>
        </p:grpSp>
        <p:pic>
          <p:nvPicPr>
            <p:cNvPr id="26"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grpSp>
        <p:nvGrpSpPr>
          <p:cNvPr id="7" name="Group 6"/>
          <p:cNvGrpSpPr/>
          <p:nvPr/>
        </p:nvGrpSpPr>
        <p:grpSpPr>
          <a:xfrm>
            <a:off x="1092329" y="3053701"/>
            <a:ext cx="10228081" cy="1555875"/>
            <a:chOff x="770021" y="2422357"/>
            <a:chExt cx="10908632" cy="1327025"/>
          </a:xfrm>
        </p:grpSpPr>
        <p:sp>
          <p:nvSpPr>
            <p:cNvPr id="8" name="Rounded Rectangle 7"/>
            <p:cNvSpPr/>
            <p:nvPr/>
          </p:nvSpPr>
          <p:spPr>
            <a:xfrm>
              <a:off x="770021" y="2422357"/>
              <a:ext cx="10908632" cy="1327025"/>
            </a:xfrm>
            <a:prstGeom prst="roundRect">
              <a:avLst/>
            </a:prstGeom>
            <a:solidFill>
              <a:srgbClr val="0070C0">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思源黑体 CN"/>
                <a:cs typeface="+mn-cs"/>
              </a:endParaRPr>
            </a:p>
          </p:txBody>
        </p:sp>
        <p:sp>
          <p:nvSpPr>
            <p:cNvPr id="9" name="TextBox 8"/>
            <p:cNvSpPr txBox="1"/>
            <p:nvPr/>
          </p:nvSpPr>
          <p:spPr>
            <a:xfrm>
              <a:off x="930442" y="2486458"/>
              <a:ext cx="10555704" cy="1128778"/>
            </a:xfrm>
            <a:prstGeom prst="rect">
              <a:avLst/>
            </a:prstGeom>
            <a:noFill/>
          </p:spPr>
          <p:txBody>
            <a:bodyPr wrap="square" rtlCol="0">
              <a:spAutoFit/>
            </a:bodyPr>
            <a:lstStyle/>
            <a:p>
              <a:pPr algn="ctr"/>
              <a:r>
                <a:rPr lang="en-US" sz="4000" b="1">
                  <a:solidFill>
                    <a:srgbClr val="FF0000"/>
                  </a:solidFill>
                  <a:latin typeface="Cambria" panose="02040503050406030204" pitchFamily="18" charset="0"/>
                  <a:ea typeface="Cambria" panose="02040503050406030204" pitchFamily="18" charset="0"/>
                </a:rPr>
                <a:t>Dấu gạch ngang </a:t>
              </a:r>
              <a:r>
                <a:rPr lang="en-US" sz="4000" b="1">
                  <a:latin typeface="Cambria" panose="02040503050406030204" pitchFamily="18" charset="0"/>
                  <a:ea typeface="Cambria" panose="02040503050406030204" pitchFamily="18" charset="0"/>
                </a:rPr>
                <a:t>dùng để đánh dấu lời nói trực tiếp của nhân vật.</a:t>
              </a:r>
            </a:p>
          </p:txBody>
        </p:sp>
      </p:grpSp>
    </p:spTree>
    <p:extLst>
      <p:ext uri="{BB962C8B-B14F-4D97-AF65-F5344CB8AC3E}">
        <p14:creationId xmlns:p14="http://schemas.microsoft.com/office/powerpoint/2010/main" val="3857982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AEDF34E2-FF44-3D02-080C-605AEE518E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4495"/>
          <a:stretch/>
        </p:blipFill>
        <p:spPr>
          <a:xfrm>
            <a:off x="883599" y="273050"/>
            <a:ext cx="10424802" cy="6311900"/>
          </a:xfrm>
          <a:prstGeom prst="rect">
            <a:avLst/>
          </a:prstGeom>
        </p:spPr>
      </p:pic>
      <p:pic>
        <p:nvPicPr>
          <p:cNvPr id="3" name="图片 19">
            <a:extLst>
              <a:ext uri="{FF2B5EF4-FFF2-40B4-BE49-F238E27FC236}">
                <a16:creationId xmlns:a16="http://schemas.microsoft.com/office/drawing/2014/main" id="{0966A992-3717-180D-21B6-9824C91CA9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56434">
            <a:off x="9917548" y="789098"/>
            <a:ext cx="2084414" cy="2084414"/>
          </a:xfrm>
          <a:prstGeom prst="rect">
            <a:avLst/>
          </a:prstGeom>
        </p:spPr>
      </p:pic>
      <p:pic>
        <p:nvPicPr>
          <p:cNvPr id="4" name="图片 51">
            <a:extLst>
              <a:ext uri="{FF2B5EF4-FFF2-40B4-BE49-F238E27FC236}">
                <a16:creationId xmlns:a16="http://schemas.microsoft.com/office/drawing/2014/main" id="{B4C5484E-9156-DA49-B6D2-7E67143033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9296" y="3852725"/>
            <a:ext cx="3442673" cy="3442673"/>
          </a:xfrm>
          <a:prstGeom prst="rect">
            <a:avLst/>
          </a:prstGeom>
        </p:spPr>
      </p:pic>
      <p:grpSp>
        <p:nvGrpSpPr>
          <p:cNvPr id="6" name="组合 6">
            <a:extLst>
              <a:ext uri="{FF2B5EF4-FFF2-40B4-BE49-F238E27FC236}">
                <a16:creationId xmlns:a16="http://schemas.microsoft.com/office/drawing/2014/main" id="{11574544-5977-9847-E6DF-4E1572EA394A}"/>
              </a:ext>
            </a:extLst>
          </p:cNvPr>
          <p:cNvGrpSpPr/>
          <p:nvPr/>
        </p:nvGrpSpPr>
        <p:grpSpPr>
          <a:xfrm>
            <a:off x="3345682" y="1032301"/>
            <a:ext cx="4046607" cy="2144860"/>
            <a:chOff x="4464231" y="1163394"/>
            <a:chExt cx="2720827" cy="1377284"/>
          </a:xfrm>
        </p:grpSpPr>
        <p:sp>
          <p:nvSpPr>
            <p:cNvPr id="7" name="文本框 33">
              <a:extLst>
                <a:ext uri="{FF2B5EF4-FFF2-40B4-BE49-F238E27FC236}">
                  <a16:creationId xmlns:a16="http://schemas.microsoft.com/office/drawing/2014/main" id="{AFCD4A1B-5BD7-186E-2965-FF5166FDA6C3}"/>
                </a:ext>
              </a:extLst>
            </p:cNvPr>
            <p:cNvSpPr txBox="1"/>
            <p:nvPr/>
          </p:nvSpPr>
          <p:spPr>
            <a:xfrm>
              <a:off x="5006942" y="1592440"/>
              <a:ext cx="2178116" cy="613470"/>
            </a:xfrm>
            <a:prstGeom prst="roundRect">
              <a:avLst>
                <a:gd name="adj" fmla="val 43096"/>
              </a:avLst>
            </a:prstGeom>
            <a:solidFill>
              <a:srgbClr val="FB9711"/>
            </a:solidFill>
          </p:spPr>
          <p:txBody>
            <a:bodyPr wrap="square" rtlCol="0">
              <a:spAutoFit/>
            </a:bodyPr>
            <a:lstStyle/>
            <a:p>
              <a:pPr algn="ctr"/>
              <a:endParaRPr lang="en-US" altLang="zh-CN" sz="2400" dirty="0">
                <a:solidFill>
                  <a:schemeClr val="bg1"/>
                </a:solidFill>
                <a:latin typeface="字魂162号-元气酪酪体" panose="00000500000000000000" pitchFamily="2" charset="-122"/>
                <a:ea typeface="字魂162号-元气酪酪体" panose="00000500000000000000" pitchFamily="2" charset="-122"/>
                <a:cs typeface="+mn-ea"/>
                <a:sym typeface="+mn-lt"/>
              </a:endParaRPr>
            </a:p>
          </p:txBody>
        </p:sp>
        <p:pic>
          <p:nvPicPr>
            <p:cNvPr id="8" name="图片 26">
              <a:extLst>
                <a:ext uri="{FF2B5EF4-FFF2-40B4-BE49-F238E27FC236}">
                  <a16:creationId xmlns:a16="http://schemas.microsoft.com/office/drawing/2014/main" id="{53CC1840-BF43-2767-FEF4-C920D13BD3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4231" y="1163394"/>
              <a:ext cx="1377284" cy="1377284"/>
            </a:xfrm>
            <a:prstGeom prst="rect">
              <a:avLst/>
            </a:prstGeom>
          </p:spPr>
        </p:pic>
      </p:grpSp>
      <p:pic>
        <p:nvPicPr>
          <p:cNvPr id="9" name="图片 2">
            <a:extLst>
              <a:ext uri="{FF2B5EF4-FFF2-40B4-BE49-F238E27FC236}">
                <a16:creationId xmlns:a16="http://schemas.microsoft.com/office/drawing/2014/main" id="{E79A1D5F-12E3-289C-8DB0-361F546EF1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65" y="1948734"/>
            <a:ext cx="4909266" cy="4909266"/>
          </a:xfrm>
          <a:prstGeom prst="rect">
            <a:avLst/>
          </a:prstGeom>
        </p:spPr>
      </p:pic>
      <p:grpSp>
        <p:nvGrpSpPr>
          <p:cNvPr id="14" name="Group 13"/>
          <p:cNvGrpSpPr/>
          <p:nvPr/>
        </p:nvGrpSpPr>
        <p:grpSpPr>
          <a:xfrm>
            <a:off x="2967259" y="1392168"/>
            <a:ext cx="6133108" cy="5328357"/>
            <a:chOff x="2967259" y="1392168"/>
            <a:chExt cx="6133108" cy="5328357"/>
          </a:xfrm>
        </p:grpSpPr>
        <p:pic>
          <p:nvPicPr>
            <p:cNvPr id="12" name="Picture 11"/>
            <p:cNvPicPr>
              <a:picLocks noChangeAspect="1"/>
            </p:cNvPicPr>
            <p:nvPr/>
          </p:nvPicPr>
          <p:blipFill>
            <a:blip r:embed="rId7"/>
            <a:stretch>
              <a:fillRect/>
            </a:stretch>
          </p:blipFill>
          <p:spPr>
            <a:xfrm>
              <a:off x="5216878" y="1392168"/>
              <a:ext cx="1633870" cy="1847248"/>
            </a:xfrm>
            <a:prstGeom prst="rect">
              <a:avLst/>
            </a:prstGeom>
          </p:spPr>
        </p:pic>
        <p:pic>
          <p:nvPicPr>
            <p:cNvPr id="13" name="Picture 12"/>
            <p:cNvPicPr>
              <a:picLocks noChangeAspect="1"/>
            </p:cNvPicPr>
            <p:nvPr/>
          </p:nvPicPr>
          <p:blipFill>
            <a:blip r:embed="rId8"/>
            <a:stretch>
              <a:fillRect/>
            </a:stretch>
          </p:blipFill>
          <p:spPr>
            <a:xfrm>
              <a:off x="2967259" y="2904098"/>
              <a:ext cx="6133108" cy="3816427"/>
            </a:xfrm>
            <a:prstGeom prst="rect">
              <a:avLst/>
            </a:prstGeom>
          </p:spPr>
        </p:pic>
      </p:grpSp>
      <p:sp>
        <p:nvSpPr>
          <p:cNvPr id="5" name="Rectangle 4">
            <a:extLst>
              <a:ext uri="{FF2B5EF4-FFF2-40B4-BE49-F238E27FC236}">
                <a16:creationId xmlns:a16="http://schemas.microsoft.com/office/drawing/2014/main" id="{58AFBEF9-0E5A-AA9E-5165-2991A991A501}"/>
              </a:ext>
            </a:extLst>
          </p:cNvPr>
          <p:cNvSpPr/>
          <p:nvPr/>
        </p:nvSpPr>
        <p:spPr>
          <a:xfrm>
            <a:off x="10253609" y="-271637"/>
            <a:ext cx="1938391" cy="672953"/>
          </a:xfrm>
          <a:prstGeom prst="rect">
            <a:avLst/>
          </a:prstGeom>
          <a:solidFill>
            <a:srgbClr val="FFE3AB"/>
          </a:solidFill>
          <a:ln>
            <a:solidFill>
              <a:srgbClr val="FFE3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96352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8">
            <a:extLst>
              <a:ext uri="{FF2B5EF4-FFF2-40B4-BE49-F238E27FC236}">
                <a16:creationId xmlns:a16="http://schemas.microsoft.com/office/drawing/2014/main" id="{E7268355-A608-5148-812B-FE4081F36647}"/>
              </a:ext>
            </a:extLst>
          </p:cNvPr>
          <p:cNvSpPr txBox="1"/>
          <p:nvPr/>
        </p:nvSpPr>
        <p:spPr>
          <a:xfrm>
            <a:off x="1690448" y="709606"/>
            <a:ext cx="8811104" cy="76944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Chọn</a:t>
            </a:r>
            <a:r>
              <a:rPr kumimoji="0" lang="en-US" altLang="zh-CN" sz="4400" b="1" i="0" u="none" strike="noStrike" kern="1200" cap="none" spc="0" normalizeH="0" baseline="0" noProof="0" dirty="0">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một</a:t>
            </a:r>
            <a:r>
              <a:rPr kumimoji="0" lang="en-US" altLang="zh-CN" sz="4400" b="1" i="0" u="none" strike="noStrike" kern="1200" cap="none" spc="0" normalizeH="0" baseline="0" noProof="0" dirty="0">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trong</a:t>
            </a:r>
            <a:r>
              <a:rPr kumimoji="0" lang="en-US" altLang="zh-CN" sz="4400" b="1" i="0" u="none" strike="noStrike" kern="1200" cap="none" spc="0" normalizeH="0" baseline="0" noProof="0" dirty="0">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hai</a:t>
            </a:r>
            <a:r>
              <a:rPr kumimoji="0" lang="en-US" altLang="zh-CN" sz="4400" b="1" i="0" u="none" strike="noStrike" kern="1200" cap="none" spc="0" normalizeH="0" baseline="0" noProof="0" dirty="0">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đề</a:t>
            </a:r>
            <a:r>
              <a:rPr kumimoji="0" lang="en-US" altLang="zh-CN" sz="4400" b="1" i="0" u="none" strike="noStrike" kern="1200" cap="none" spc="0" normalizeH="0" baseline="0" noProof="0" dirty="0">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dưới</a:t>
            </a:r>
            <a:r>
              <a:rPr kumimoji="0" lang="en-US" altLang="zh-CN" sz="4400" b="1" i="0" u="none" strike="noStrike" kern="1200" cap="none" spc="0" normalizeH="0" baseline="0" noProof="0" dirty="0">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đây</a:t>
            </a:r>
            <a:r>
              <a:rPr kumimoji="0" lang="en-US" altLang="zh-CN" sz="4400" b="1" i="0" u="none" strike="noStrike" kern="1200" cap="none" spc="0" normalizeH="0" baseline="0" noProof="0" dirty="0">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a:t>
            </a:r>
            <a:endParaRPr kumimoji="0" lang="zh-CN" altLang="en-US" sz="4400" b="1" i="0" u="none" strike="noStrike" kern="1200" cap="none" spc="0" normalizeH="0" baseline="0" noProof="0" dirty="0">
              <a:ln>
                <a:noFill/>
              </a:ln>
              <a:gradFill>
                <a:gsLst>
                  <a:gs pos="0">
                    <a:srgbClr val="69CF90"/>
                  </a:gs>
                  <a:gs pos="100000">
                    <a:srgbClr val="608581"/>
                  </a:gs>
                </a:gsLst>
                <a:lin ang="0" scaled="1"/>
              </a:gradFill>
              <a:effectLst/>
              <a:uLnTx/>
              <a:uFillTx/>
              <a:latin typeface="Cambria" panose="02040503050406030204" pitchFamily="18" charset="0"/>
              <a:ea typeface="Source Han Sans CN Bold" panose="020B0500000000000000" pitchFamily="34" charset="-128"/>
            </a:endParaRPr>
          </a:p>
        </p:txBody>
      </p:sp>
      <p:grpSp>
        <p:nvGrpSpPr>
          <p:cNvPr id="15" name="Group 14"/>
          <p:cNvGrpSpPr/>
          <p:nvPr/>
        </p:nvGrpSpPr>
        <p:grpSpPr>
          <a:xfrm>
            <a:off x="232182" y="2596239"/>
            <a:ext cx="5767606" cy="3477069"/>
            <a:chOff x="232182" y="2596239"/>
            <a:chExt cx="5767606" cy="3477069"/>
          </a:xfrm>
        </p:grpSpPr>
        <p:pic>
          <p:nvPicPr>
            <p:cNvPr id="12" name="图片 3075" descr="5"/>
            <p:cNvPicPr>
              <a:picLocks noChangeAspect="1"/>
            </p:cNvPicPr>
            <p:nvPr/>
          </p:nvPicPr>
          <p:blipFill>
            <a:blip r:embed="rId2"/>
            <a:stretch>
              <a:fillRect/>
            </a:stretch>
          </p:blipFill>
          <p:spPr>
            <a:xfrm>
              <a:off x="232182" y="2596239"/>
              <a:ext cx="5767606" cy="3477069"/>
            </a:xfrm>
            <a:prstGeom prst="rect">
              <a:avLst/>
            </a:prstGeom>
            <a:noFill/>
            <a:ln w="9525">
              <a:noFill/>
            </a:ln>
          </p:spPr>
        </p:pic>
        <p:sp>
          <p:nvSpPr>
            <p:cNvPr id="13" name="TextBox 12"/>
            <p:cNvSpPr txBox="1"/>
            <p:nvPr/>
          </p:nvSpPr>
          <p:spPr>
            <a:xfrm>
              <a:off x="889348" y="3106455"/>
              <a:ext cx="4847573" cy="2708434"/>
            </a:xfrm>
            <a:prstGeom prst="rect">
              <a:avLst/>
            </a:prstGeom>
            <a:noFill/>
          </p:spPr>
          <p:txBody>
            <a:bodyPr wrap="square" rtlCol="0">
              <a:spAutoFit/>
            </a:bodyPr>
            <a:lstStyle/>
            <a:p>
              <a:pPr algn="just"/>
              <a:r>
                <a:rPr lang="vi-VN" sz="3400" b="1">
                  <a:solidFill>
                    <a:srgbClr val="0070C0"/>
                  </a:solidFill>
                  <a:latin typeface="Cambria" panose="02040503050406030204" pitchFamily="18" charset="0"/>
                  <a:ea typeface="Cambria" panose="02040503050406030204" pitchFamily="18" charset="0"/>
                </a:rPr>
                <a:t>Đề 1: </a:t>
              </a:r>
              <a:r>
                <a:rPr lang="vi-VN" sz="3400" b="1">
                  <a:latin typeface="Cambria" panose="02040503050406030204" pitchFamily="18" charset="0"/>
                  <a:ea typeface="Cambria" panose="02040503050406030204" pitchFamily="18" charset="0"/>
                </a:rPr>
                <a:t>Viết bài văn tả một con vật em từng nuôi hoặc từng nhìn thấy và có ấn tượng đặc biệt.</a:t>
              </a:r>
              <a:endParaRPr lang="en-US" sz="3400" b="1">
                <a:latin typeface="Cambria" panose="02040503050406030204" pitchFamily="18" charset="0"/>
                <a:ea typeface="Cambria" panose="02040503050406030204" pitchFamily="18" charset="0"/>
              </a:endParaRPr>
            </a:p>
          </p:txBody>
        </p:sp>
      </p:grpSp>
      <p:grpSp>
        <p:nvGrpSpPr>
          <p:cNvPr id="16" name="Group 15"/>
          <p:cNvGrpSpPr/>
          <p:nvPr/>
        </p:nvGrpSpPr>
        <p:grpSpPr>
          <a:xfrm>
            <a:off x="5773875" y="1013756"/>
            <a:ext cx="7014692" cy="5960726"/>
            <a:chOff x="5773875" y="1013756"/>
            <a:chExt cx="7014692" cy="5960726"/>
          </a:xfrm>
        </p:grpSpPr>
        <p:pic>
          <p:nvPicPr>
            <p:cNvPr id="11" name="图片 47109" descr="1-42"/>
            <p:cNvPicPr>
              <a:picLocks noChangeAspect="1"/>
            </p:cNvPicPr>
            <p:nvPr/>
          </p:nvPicPr>
          <p:blipFill>
            <a:blip r:embed="rId3"/>
            <a:stretch>
              <a:fillRect/>
            </a:stretch>
          </p:blipFill>
          <p:spPr>
            <a:xfrm rot="217735">
              <a:off x="5773875" y="1013756"/>
              <a:ext cx="7014692" cy="5960726"/>
            </a:xfrm>
            <a:prstGeom prst="rect">
              <a:avLst/>
            </a:prstGeom>
            <a:noFill/>
            <a:ln w="9525">
              <a:noFill/>
            </a:ln>
          </p:spPr>
        </p:pic>
        <p:sp>
          <p:nvSpPr>
            <p:cNvPr id="14" name="TextBox 13"/>
            <p:cNvSpPr txBox="1"/>
            <p:nvPr/>
          </p:nvSpPr>
          <p:spPr>
            <a:xfrm>
              <a:off x="6512300" y="3208751"/>
              <a:ext cx="4847573" cy="2862322"/>
            </a:xfrm>
            <a:prstGeom prst="rect">
              <a:avLst/>
            </a:prstGeom>
            <a:noFill/>
          </p:spPr>
          <p:txBody>
            <a:bodyPr wrap="square" rtlCol="0">
              <a:spAutoFit/>
            </a:bodyPr>
            <a:lstStyle/>
            <a:p>
              <a:pPr algn="just"/>
              <a:r>
                <a:rPr lang="vi-VN" sz="3600" b="1">
                  <a:solidFill>
                    <a:srgbClr val="0070C0"/>
                  </a:solidFill>
                  <a:latin typeface="Cambria" panose="02040503050406030204" pitchFamily="18" charset="0"/>
                  <a:ea typeface="Cambria" panose="02040503050406030204" pitchFamily="18" charset="0"/>
                </a:rPr>
                <a:t>Đề </a:t>
              </a:r>
              <a:r>
                <a:rPr lang="en-US" sz="3600" b="1">
                  <a:solidFill>
                    <a:srgbClr val="0070C0"/>
                  </a:solidFill>
                  <a:latin typeface="Cambria" panose="02040503050406030204" pitchFamily="18" charset="0"/>
                  <a:ea typeface="Cambria" panose="02040503050406030204" pitchFamily="18" charset="0"/>
                </a:rPr>
                <a:t>2</a:t>
              </a:r>
              <a:r>
                <a:rPr lang="vi-VN" sz="3600" b="1">
                  <a:solidFill>
                    <a:srgbClr val="0070C0"/>
                  </a:solidFill>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Viết đoạn văn tưởng tượng dựa vào một câu chuyện thú vị mà em đã đọc hoặc đã nghe.</a:t>
              </a:r>
              <a:endParaRPr lang="en-US" sz="3600" b="1">
                <a:latin typeface="Cambria" panose="02040503050406030204" pitchFamily="18" charset="0"/>
                <a:ea typeface="Cambria" panose="02040503050406030204" pitchFamily="18" charset="0"/>
              </a:endParaRPr>
            </a:p>
          </p:txBody>
        </p:sp>
      </p:grpSp>
      <p:sp>
        <p:nvSpPr>
          <p:cNvPr id="3" name="Rectangle 2">
            <a:extLst>
              <a:ext uri="{FF2B5EF4-FFF2-40B4-BE49-F238E27FC236}">
                <a16:creationId xmlns:a16="http://schemas.microsoft.com/office/drawing/2014/main" id="{9E839722-8D40-8854-EA9E-F16008965197}"/>
              </a:ext>
            </a:extLst>
          </p:cNvPr>
          <p:cNvSpPr/>
          <p:nvPr/>
        </p:nvSpPr>
        <p:spPr>
          <a:xfrm>
            <a:off x="10253609" y="-281911"/>
            <a:ext cx="1938391" cy="672953"/>
          </a:xfrm>
          <a:prstGeom prst="rect">
            <a:avLst/>
          </a:prstGeom>
          <a:solidFill>
            <a:srgbClr val="FFE3AB"/>
          </a:solidFill>
          <a:ln>
            <a:solidFill>
              <a:srgbClr val="FFE3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1150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BB06C-DB67-FDC7-320E-EB4553DC06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190" y="1890946"/>
            <a:ext cx="9270883" cy="4672069"/>
          </a:xfrm>
          <a:prstGeom prst="rect">
            <a:avLst/>
          </a:prstGeom>
        </p:spPr>
      </p:pic>
      <p:pic>
        <p:nvPicPr>
          <p:cNvPr id="3" name="Picture 2">
            <a:extLst>
              <a:ext uri="{FF2B5EF4-FFF2-40B4-BE49-F238E27FC236}">
                <a16:creationId xmlns:a16="http://schemas.microsoft.com/office/drawing/2014/main" id="{73B4D6E0-3C47-7B33-59DD-7D5B72CD11C0}"/>
              </a:ext>
            </a:extLst>
          </p:cNvPr>
          <p:cNvPicPr>
            <a:picLocks noChangeAspect="1"/>
          </p:cNvPicPr>
          <p:nvPr/>
        </p:nvPicPr>
        <p:blipFill>
          <a:blip r:embed="rId3"/>
          <a:stretch>
            <a:fillRect/>
          </a:stretch>
        </p:blipFill>
        <p:spPr>
          <a:xfrm>
            <a:off x="1735927" y="484648"/>
            <a:ext cx="8407113" cy="1274174"/>
          </a:xfrm>
          <a:prstGeom prst="rect">
            <a:avLst/>
          </a:prstGeom>
        </p:spPr>
      </p:pic>
      <p:sp>
        <p:nvSpPr>
          <p:cNvPr id="4" name="Rectangle 3">
            <a:extLst>
              <a:ext uri="{FF2B5EF4-FFF2-40B4-BE49-F238E27FC236}">
                <a16:creationId xmlns:a16="http://schemas.microsoft.com/office/drawing/2014/main" id="{2765F444-C20D-3829-436E-8C6277B2A6F6}"/>
              </a:ext>
            </a:extLst>
          </p:cNvPr>
          <p:cNvSpPr/>
          <p:nvPr/>
        </p:nvSpPr>
        <p:spPr>
          <a:xfrm>
            <a:off x="10253609" y="-281911"/>
            <a:ext cx="1938391" cy="672953"/>
          </a:xfrm>
          <a:prstGeom prst="rect">
            <a:avLst/>
          </a:prstGeom>
          <a:solidFill>
            <a:srgbClr val="FFE3AB"/>
          </a:solidFill>
          <a:ln>
            <a:solidFill>
              <a:srgbClr val="FFE3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558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E3844FC7-07E5-0DBE-4869-D59EA5718A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481" b="15254"/>
          <a:stretch/>
        </p:blipFill>
        <p:spPr>
          <a:xfrm>
            <a:off x="760012" y="159949"/>
            <a:ext cx="9811955" cy="6698052"/>
          </a:xfrm>
          <a:prstGeom prst="rect">
            <a:avLst/>
          </a:prstGeom>
        </p:spPr>
      </p:pic>
      <p:pic>
        <p:nvPicPr>
          <p:cNvPr id="5" name="Picture 4"/>
          <p:cNvPicPr>
            <a:picLocks noChangeAspect="1"/>
          </p:cNvPicPr>
          <p:nvPr/>
        </p:nvPicPr>
        <p:blipFill>
          <a:blip r:embed="rId3"/>
          <a:stretch>
            <a:fillRect/>
          </a:stretch>
        </p:blipFill>
        <p:spPr>
          <a:xfrm>
            <a:off x="2982759" y="1376419"/>
            <a:ext cx="7788142" cy="4690997"/>
          </a:xfrm>
          <a:prstGeom prst="rect">
            <a:avLst/>
          </a:prstGeom>
        </p:spPr>
      </p:pic>
      <p:sp>
        <p:nvSpPr>
          <p:cNvPr id="3" name="Rectangle 2">
            <a:extLst>
              <a:ext uri="{FF2B5EF4-FFF2-40B4-BE49-F238E27FC236}">
                <a16:creationId xmlns:a16="http://schemas.microsoft.com/office/drawing/2014/main" id="{B2BD62BD-FC3E-56D3-83D8-71D7C698914A}"/>
              </a:ext>
            </a:extLst>
          </p:cNvPr>
          <p:cNvSpPr/>
          <p:nvPr/>
        </p:nvSpPr>
        <p:spPr>
          <a:xfrm>
            <a:off x="10253609" y="-281911"/>
            <a:ext cx="1938391" cy="672953"/>
          </a:xfrm>
          <a:prstGeom prst="rect">
            <a:avLst/>
          </a:prstGeom>
          <a:solidFill>
            <a:srgbClr val="FFE3AB"/>
          </a:solidFill>
          <a:ln>
            <a:solidFill>
              <a:srgbClr val="FFE3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671246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16D236C0-5E50-B4D1-26E4-9847EC35E4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1983" y="882159"/>
            <a:ext cx="4546599" cy="5584799"/>
          </a:xfrm>
          <a:prstGeom prst="rect">
            <a:avLst/>
          </a:prstGeom>
        </p:spPr>
      </p:pic>
      <p:grpSp>
        <p:nvGrpSpPr>
          <p:cNvPr id="11" name="Group 10"/>
          <p:cNvGrpSpPr/>
          <p:nvPr/>
        </p:nvGrpSpPr>
        <p:grpSpPr>
          <a:xfrm>
            <a:off x="441945" y="1358538"/>
            <a:ext cx="7840122" cy="4403606"/>
            <a:chOff x="441945" y="1358538"/>
            <a:chExt cx="7840122" cy="4403606"/>
          </a:xfrm>
        </p:grpSpPr>
        <p:grpSp>
          <p:nvGrpSpPr>
            <p:cNvPr id="4" name="Group 3"/>
            <p:cNvGrpSpPr/>
            <p:nvPr/>
          </p:nvGrpSpPr>
          <p:grpSpPr>
            <a:xfrm>
              <a:off x="441945" y="1358538"/>
              <a:ext cx="7670089" cy="4403606"/>
              <a:chOff x="3632200" y="1720850"/>
              <a:chExt cx="7076440" cy="3602355"/>
            </a:xfrm>
          </p:grpSpPr>
          <p:sp>
            <p:nvSpPr>
              <p:cNvPr id="7" name="圆角矩形 21"/>
              <p:cNvSpPr/>
              <p:nvPr/>
            </p:nvSpPr>
            <p:spPr>
              <a:xfrm>
                <a:off x="4180205" y="1720850"/>
                <a:ext cx="6528435" cy="3602355"/>
              </a:xfrm>
              <a:prstGeom prst="roundRect">
                <a:avLst/>
              </a:prstGeom>
              <a:noFill/>
              <a:ln w="34925">
                <a:solidFill>
                  <a:srgbClr val="C6AFD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0" descr="千库网_六一儿童节多个侧面伸出脑袋儿童_元素编号13101512"/>
              <p:cNvPicPr>
                <a:picLocks noChangeAspect="1"/>
              </p:cNvPicPr>
              <p:nvPr/>
            </p:nvPicPr>
            <p:blipFill>
              <a:blip r:embed="rId3"/>
              <a:srcRect r="35246"/>
              <a:stretch>
                <a:fillRect/>
              </a:stretch>
            </p:blipFill>
            <p:spPr>
              <a:xfrm>
                <a:off x="3632200" y="1720850"/>
                <a:ext cx="1698625" cy="3602355"/>
              </a:xfrm>
              <a:prstGeom prst="rect">
                <a:avLst/>
              </a:prstGeom>
            </p:spPr>
          </p:pic>
        </p:grpSp>
        <p:pic>
          <p:nvPicPr>
            <p:cNvPr id="10" name="Picture 9"/>
            <p:cNvPicPr>
              <a:picLocks noChangeAspect="1"/>
            </p:cNvPicPr>
            <p:nvPr/>
          </p:nvPicPr>
          <p:blipFill>
            <a:blip r:embed="rId4"/>
            <a:stretch>
              <a:fillRect/>
            </a:stretch>
          </p:blipFill>
          <p:spPr>
            <a:xfrm>
              <a:off x="1362507" y="1988393"/>
              <a:ext cx="6919560" cy="3773751"/>
            </a:xfrm>
            <a:prstGeom prst="rect">
              <a:avLst/>
            </a:prstGeom>
          </p:spPr>
        </p:pic>
      </p:grpSp>
      <p:sp>
        <p:nvSpPr>
          <p:cNvPr id="2" name="Rectangle 1">
            <a:extLst>
              <a:ext uri="{FF2B5EF4-FFF2-40B4-BE49-F238E27FC236}">
                <a16:creationId xmlns:a16="http://schemas.microsoft.com/office/drawing/2014/main" id="{A6E6CA4D-313F-830F-D1F8-6BBAEC39707B}"/>
              </a:ext>
            </a:extLst>
          </p:cNvPr>
          <p:cNvSpPr/>
          <p:nvPr/>
        </p:nvSpPr>
        <p:spPr>
          <a:xfrm>
            <a:off x="10253609" y="-281911"/>
            <a:ext cx="1938391" cy="672953"/>
          </a:xfrm>
          <a:prstGeom prst="rect">
            <a:avLst/>
          </a:prstGeom>
          <a:solidFill>
            <a:srgbClr val="FFE3AB"/>
          </a:solidFill>
          <a:ln>
            <a:solidFill>
              <a:srgbClr val="FFE3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256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4767" y="1107717"/>
            <a:ext cx="4428784" cy="1754326"/>
          </a:xfrm>
          <a:prstGeom prst="rect">
            <a:avLst/>
          </a:prstGeom>
          <a:noFill/>
        </p:spPr>
        <p:txBody>
          <a:bodyPr wrap="square" rtlCol="0">
            <a:spAutoFit/>
          </a:bodyPr>
          <a:lstStyle/>
          <a:p>
            <a:pPr>
              <a:lnSpc>
                <a:spcPct val="90000"/>
              </a:lnSpc>
            </a:pPr>
            <a:r>
              <a:rPr lang="vi-VN" sz="3000">
                <a:latin typeface="Cambria" panose="02040503050406030204" pitchFamily="18" charset="0"/>
                <a:ea typeface="Cambria" panose="02040503050406030204" pitchFamily="18" charset="0"/>
              </a:rPr>
              <a:t>Chỉ cần nhắm mắt lại </a:t>
            </a:r>
          </a:p>
          <a:p>
            <a:pPr>
              <a:lnSpc>
                <a:spcPct val="90000"/>
              </a:lnSpc>
            </a:pPr>
            <a:r>
              <a:rPr lang="vi-VN" sz="3000">
                <a:latin typeface="Cambria" panose="02040503050406030204" pitchFamily="18" charset="0"/>
                <a:ea typeface="Cambria" panose="02040503050406030204" pitchFamily="18" charset="0"/>
              </a:rPr>
              <a:t>Tớ sẽ tưởng tượng ra </a:t>
            </a:r>
          </a:p>
          <a:p>
            <a:pPr>
              <a:lnSpc>
                <a:spcPct val="90000"/>
              </a:lnSpc>
            </a:pPr>
            <a:r>
              <a:rPr lang="vi-VN" sz="3000">
                <a:latin typeface="Cambria" panose="02040503050406030204" pitchFamily="18" charset="0"/>
                <a:ea typeface="Cambria" panose="02040503050406030204" pitchFamily="18" charset="0"/>
              </a:rPr>
              <a:t>Một thế giới bao la </a:t>
            </a:r>
          </a:p>
          <a:p>
            <a:pPr>
              <a:lnSpc>
                <a:spcPct val="90000"/>
              </a:lnSpc>
            </a:pPr>
            <a:r>
              <a:rPr lang="vi-VN" sz="3000">
                <a:latin typeface="Cambria" panose="02040503050406030204" pitchFamily="18" charset="0"/>
                <a:ea typeface="Cambria" panose="02040503050406030204" pitchFamily="18" charset="0"/>
              </a:rPr>
              <a:t>Lung linh như điều ước.</a:t>
            </a:r>
          </a:p>
        </p:txBody>
      </p:sp>
      <p:sp>
        <p:nvSpPr>
          <p:cNvPr id="5" name="TextBox 4"/>
          <p:cNvSpPr txBox="1"/>
          <p:nvPr/>
        </p:nvSpPr>
        <p:spPr>
          <a:xfrm>
            <a:off x="535992" y="2894955"/>
            <a:ext cx="5002217" cy="1754326"/>
          </a:xfrm>
          <a:prstGeom prst="rect">
            <a:avLst/>
          </a:prstGeom>
          <a:noFill/>
        </p:spPr>
        <p:txBody>
          <a:bodyPr wrap="square" rtlCol="0">
            <a:spAutoFit/>
          </a:bodyPr>
          <a:lstStyle/>
          <a:p>
            <a:pPr>
              <a:lnSpc>
                <a:spcPct val="90000"/>
              </a:lnSpc>
            </a:pPr>
            <a:r>
              <a:rPr lang="en-US" sz="3000">
                <a:latin typeface="Cambria" panose="02040503050406030204" pitchFamily="18" charset="0"/>
                <a:ea typeface="Cambria" panose="02040503050406030204" pitchFamily="18" charset="0"/>
              </a:rPr>
              <a:t>Rạng ngời những bé gái </a:t>
            </a:r>
          </a:p>
          <a:p>
            <a:pPr>
              <a:lnSpc>
                <a:spcPct val="90000"/>
              </a:lnSpc>
            </a:pPr>
            <a:r>
              <a:rPr lang="en-US" sz="3000">
                <a:latin typeface="Cambria" panose="02040503050406030204" pitchFamily="18" charset="0"/>
                <a:ea typeface="Cambria" panose="02040503050406030204" pitchFamily="18" charset="0"/>
              </a:rPr>
              <a:t>Hoá công chúa kiêu sa</a:t>
            </a:r>
          </a:p>
          <a:p>
            <a:pPr>
              <a:lnSpc>
                <a:spcPct val="90000"/>
              </a:lnSpc>
            </a:pPr>
            <a:r>
              <a:rPr lang="en-US" sz="3000">
                <a:latin typeface="Cambria" panose="02040503050406030204" pitchFamily="18" charset="0"/>
                <a:ea typeface="Cambria" panose="02040503050406030204" pitchFamily="18" charset="0"/>
              </a:rPr>
              <a:t>Tui con trai la cà </a:t>
            </a:r>
          </a:p>
          <a:p>
            <a:pPr>
              <a:lnSpc>
                <a:spcPct val="90000"/>
              </a:lnSpc>
            </a:pPr>
            <a:r>
              <a:rPr lang="en-US" sz="3000">
                <a:latin typeface="Cambria" panose="02040503050406030204" pitchFamily="18" charset="0"/>
                <a:ea typeface="Cambria" panose="02040503050406030204" pitchFamily="18" charset="0"/>
              </a:rPr>
              <a:t>Gọi nhau là hoàng tử.</a:t>
            </a:r>
          </a:p>
        </p:txBody>
      </p:sp>
      <p:sp>
        <p:nvSpPr>
          <p:cNvPr id="6" name="TextBox 5"/>
          <p:cNvSpPr txBox="1"/>
          <p:nvPr/>
        </p:nvSpPr>
        <p:spPr>
          <a:xfrm>
            <a:off x="528067" y="4721382"/>
            <a:ext cx="4898572" cy="1754326"/>
          </a:xfrm>
          <a:prstGeom prst="rect">
            <a:avLst/>
          </a:prstGeom>
          <a:noFill/>
        </p:spPr>
        <p:txBody>
          <a:bodyPr wrap="square" rtlCol="0">
            <a:spAutoFit/>
          </a:bodyPr>
          <a:lstStyle/>
          <a:p>
            <a:pPr>
              <a:lnSpc>
                <a:spcPct val="90000"/>
              </a:lnSpc>
            </a:pPr>
            <a:r>
              <a:rPr lang="en-US" sz="3000">
                <a:latin typeface="Cambria" panose="02040503050406030204" pitchFamily="18" charset="0"/>
                <a:ea typeface="Cambria" panose="02040503050406030204" pitchFamily="18" charset="0"/>
              </a:rPr>
              <a:t>Trong rừng bầy thú dữ </a:t>
            </a:r>
          </a:p>
          <a:p>
            <a:pPr>
              <a:lnSpc>
                <a:spcPct val="90000"/>
              </a:lnSpc>
            </a:pPr>
            <a:r>
              <a:rPr lang="en-US" sz="3000">
                <a:latin typeface="Cambria" panose="02040503050406030204" pitchFamily="18" charset="0"/>
                <a:ea typeface="Cambria" panose="02040503050406030204" pitchFamily="18" charset="0"/>
              </a:rPr>
              <a:t>Ngủ khò  trên lá khô</a:t>
            </a:r>
          </a:p>
          <a:p>
            <a:pPr>
              <a:lnSpc>
                <a:spcPct val="90000"/>
              </a:lnSpc>
            </a:pPr>
            <a:r>
              <a:rPr lang="en-US" sz="3000">
                <a:latin typeface="Cambria" panose="02040503050406030204" pitchFamily="18" charset="0"/>
                <a:ea typeface="Cambria" panose="02040503050406030204" pitchFamily="18" charset="0"/>
              </a:rPr>
              <a:t>Trên sóng biếc nhấp nhô </a:t>
            </a:r>
          </a:p>
          <a:p>
            <a:pPr>
              <a:lnSpc>
                <a:spcPct val="90000"/>
              </a:lnSpc>
            </a:pPr>
            <a:r>
              <a:rPr lang="en-US" sz="3000">
                <a:latin typeface="Cambria" panose="02040503050406030204" pitchFamily="18" charset="0"/>
                <a:ea typeface="Cambria" panose="02040503050406030204" pitchFamily="18" charset="0"/>
              </a:rPr>
              <a:t>Cá mập đùa nhảy nhót.</a:t>
            </a:r>
          </a:p>
        </p:txBody>
      </p:sp>
      <p:sp>
        <p:nvSpPr>
          <p:cNvPr id="7" name="TextBox 6"/>
          <p:cNvSpPr txBox="1"/>
          <p:nvPr/>
        </p:nvSpPr>
        <p:spPr>
          <a:xfrm>
            <a:off x="6581976" y="1091593"/>
            <a:ext cx="5129401" cy="1754326"/>
          </a:xfrm>
          <a:prstGeom prst="rect">
            <a:avLst/>
          </a:prstGeom>
          <a:noFill/>
        </p:spPr>
        <p:txBody>
          <a:bodyPr wrap="square" rtlCol="0">
            <a:spAutoFit/>
          </a:bodyPr>
          <a:lstStyle/>
          <a:p>
            <a:pPr>
              <a:lnSpc>
                <a:spcPct val="90000"/>
              </a:lnSpc>
            </a:pPr>
            <a:r>
              <a:rPr lang="vi-VN" sz="3000">
                <a:latin typeface="Cambria" panose="02040503050406030204" pitchFamily="18" charset="0"/>
                <a:ea typeface="Cambria" panose="02040503050406030204" pitchFamily="18" charset="0"/>
              </a:rPr>
              <a:t>Con sông dài tha thướt </a:t>
            </a:r>
          </a:p>
          <a:p>
            <a:pPr>
              <a:lnSpc>
                <a:spcPct val="90000"/>
              </a:lnSpc>
            </a:pPr>
            <a:r>
              <a:rPr lang="vi-VN" sz="3000">
                <a:latin typeface="Cambria" panose="02040503050406030204" pitchFamily="18" charset="0"/>
                <a:ea typeface="Cambria" panose="02040503050406030204" pitchFamily="18" charset="0"/>
              </a:rPr>
              <a:t>Nâng nhẹ áng mây qua</a:t>
            </a:r>
          </a:p>
          <a:p>
            <a:pPr>
              <a:lnSpc>
                <a:spcPct val="90000"/>
              </a:lnSpc>
            </a:pPr>
            <a:r>
              <a:rPr lang="vi-VN" sz="3000">
                <a:latin typeface="Cambria" panose="02040503050406030204" pitchFamily="18" charset="0"/>
                <a:ea typeface="Cambria" panose="02040503050406030204" pitchFamily="18" charset="0"/>
              </a:rPr>
              <a:t>Cánh đồng xanh hiền hoà</a:t>
            </a:r>
          </a:p>
          <a:p>
            <a:pPr>
              <a:lnSpc>
                <a:spcPct val="90000"/>
              </a:lnSpc>
            </a:pPr>
            <a:r>
              <a:rPr lang="vi-VN" sz="3000">
                <a:latin typeface="Cambria" panose="02040503050406030204" pitchFamily="18" charset="0"/>
                <a:ea typeface="Cambria" panose="02040503050406030204" pitchFamily="18" charset="0"/>
              </a:rPr>
              <a:t>Ngân lời ru êm ái.</a:t>
            </a:r>
          </a:p>
        </p:txBody>
      </p:sp>
      <p:sp>
        <p:nvSpPr>
          <p:cNvPr id="8" name="TextBox 7"/>
          <p:cNvSpPr txBox="1"/>
          <p:nvPr/>
        </p:nvSpPr>
        <p:spPr>
          <a:xfrm>
            <a:off x="6599126" y="2876890"/>
            <a:ext cx="5307514" cy="1754326"/>
          </a:xfrm>
          <a:prstGeom prst="rect">
            <a:avLst/>
          </a:prstGeom>
          <a:noFill/>
        </p:spPr>
        <p:txBody>
          <a:bodyPr wrap="square" rtlCol="0">
            <a:spAutoFit/>
          </a:bodyPr>
          <a:lstStyle/>
          <a:p>
            <a:pPr>
              <a:lnSpc>
                <a:spcPct val="90000"/>
              </a:lnSpc>
            </a:pPr>
            <a:r>
              <a:rPr lang="vi-VN" sz="3000">
                <a:latin typeface="Cambria" panose="02040503050406030204" pitchFamily="18" charset="0"/>
                <a:ea typeface="Cambria" panose="02040503050406030204" pitchFamily="18" charset="0"/>
              </a:rPr>
              <a:t>Ốc sên có thể hót</a:t>
            </a:r>
          </a:p>
          <a:p>
            <a:pPr>
              <a:lnSpc>
                <a:spcPct val="90000"/>
              </a:lnSpc>
            </a:pPr>
            <a:r>
              <a:rPr lang="vi-VN" sz="3000">
                <a:latin typeface="Cambria" panose="02040503050406030204" pitchFamily="18" charset="0"/>
                <a:ea typeface="Cambria" panose="02040503050406030204" pitchFamily="18" charset="0"/>
              </a:rPr>
              <a:t>Lợn sẽ nhún chân bay </a:t>
            </a:r>
          </a:p>
          <a:p>
            <a:pPr>
              <a:lnSpc>
                <a:spcPct val="90000"/>
              </a:lnSpc>
            </a:pPr>
            <a:r>
              <a:rPr lang="vi-VN" sz="3000">
                <a:latin typeface="Cambria" panose="02040503050406030204" pitchFamily="18" charset="0"/>
                <a:ea typeface="Cambria" panose="02040503050406030204" pitchFamily="18" charset="0"/>
              </a:rPr>
              <a:t>Dơi tung tăng cả ngày </a:t>
            </a:r>
          </a:p>
          <a:p>
            <a:pPr>
              <a:lnSpc>
                <a:spcPct val="90000"/>
              </a:lnSpc>
            </a:pPr>
            <a:r>
              <a:rPr lang="vi-VN" sz="3000">
                <a:latin typeface="Cambria" panose="02040503050406030204" pitchFamily="18" charset="0"/>
                <a:ea typeface="Cambria" panose="02040503050406030204" pitchFamily="18" charset="0"/>
              </a:rPr>
              <a:t>Cá lên bờ đi bộ.</a:t>
            </a:r>
          </a:p>
        </p:txBody>
      </p:sp>
      <p:sp>
        <p:nvSpPr>
          <p:cNvPr id="9" name="TextBox 8"/>
          <p:cNvSpPr txBox="1"/>
          <p:nvPr/>
        </p:nvSpPr>
        <p:spPr>
          <a:xfrm>
            <a:off x="6634228" y="4639943"/>
            <a:ext cx="5503817" cy="1754326"/>
          </a:xfrm>
          <a:prstGeom prst="rect">
            <a:avLst/>
          </a:prstGeom>
          <a:noFill/>
        </p:spPr>
        <p:txBody>
          <a:bodyPr wrap="square" rtlCol="0">
            <a:spAutoFit/>
          </a:bodyPr>
          <a:lstStyle/>
          <a:p>
            <a:pPr>
              <a:lnSpc>
                <a:spcPct val="90000"/>
              </a:lnSpc>
            </a:pPr>
            <a:r>
              <a:rPr lang="vi-VN" sz="3000">
                <a:latin typeface="Cambria" panose="02040503050406030204" pitchFamily="18" charset="0"/>
                <a:ea typeface="Cambria" panose="02040503050406030204" pitchFamily="18" charset="0"/>
              </a:rPr>
              <a:t>Tớ vẽ thêm cho phổ </a:t>
            </a:r>
          </a:p>
          <a:p>
            <a:pPr>
              <a:lnSpc>
                <a:spcPct val="90000"/>
              </a:lnSpc>
            </a:pPr>
            <a:r>
              <a:rPr lang="vi-VN" sz="3000">
                <a:latin typeface="Cambria" panose="02040503050406030204" pitchFamily="18" charset="0"/>
                <a:ea typeface="Cambria" panose="02040503050406030204" pitchFamily="18" charset="0"/>
              </a:rPr>
              <a:t>Những cánh rừng biếc xanh </a:t>
            </a:r>
          </a:p>
          <a:p>
            <a:pPr>
              <a:lnSpc>
                <a:spcPct val="90000"/>
              </a:lnSpc>
            </a:pPr>
            <a:r>
              <a:rPr lang="vi-VN" sz="3000">
                <a:latin typeface="Cambria" panose="02040503050406030204" pitchFamily="18" charset="0"/>
                <a:ea typeface="Cambria" panose="02040503050406030204" pitchFamily="18" charset="0"/>
              </a:rPr>
              <a:t>Nghiêng hồ nước trong lành </a:t>
            </a:r>
          </a:p>
          <a:p>
            <a:pPr>
              <a:lnSpc>
                <a:spcPct val="90000"/>
              </a:lnSpc>
            </a:pPr>
            <a:r>
              <a:rPr lang="vi-VN" sz="3000">
                <a:latin typeface="Cambria" panose="02040503050406030204" pitchFamily="18" charset="0"/>
                <a:ea typeface="Cambria" panose="02040503050406030204" pitchFamily="18" charset="0"/>
              </a:rPr>
              <a:t>Cho sao khuya soi bóng.</a:t>
            </a:r>
          </a:p>
        </p:txBody>
      </p:sp>
      <p:sp>
        <p:nvSpPr>
          <p:cNvPr id="12" name="TextBox 11"/>
          <p:cNvSpPr txBox="1"/>
          <p:nvPr/>
        </p:nvSpPr>
        <p:spPr>
          <a:xfrm>
            <a:off x="10199619" y="6326296"/>
            <a:ext cx="2197031" cy="507831"/>
          </a:xfrm>
          <a:prstGeom prst="rect">
            <a:avLst/>
          </a:prstGeom>
          <a:noFill/>
        </p:spPr>
        <p:txBody>
          <a:bodyPr wrap="square" rtlCol="0">
            <a:spAutoFit/>
          </a:bodyPr>
          <a:lstStyle/>
          <a:p>
            <a:pPr>
              <a:lnSpc>
                <a:spcPct val="90000"/>
              </a:lnSpc>
            </a:pPr>
            <a:r>
              <a:rPr lang="en-US" sz="3000">
                <a:latin typeface="Cambria" panose="02040503050406030204" pitchFamily="18" charset="0"/>
                <a:ea typeface="Cambria" panose="02040503050406030204" pitchFamily="18" charset="0"/>
              </a:rPr>
              <a:t>(My Linh)</a:t>
            </a:r>
            <a:endParaRPr lang="vi-VN" sz="3000">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2"/>
          <a:stretch>
            <a:fillRect/>
          </a:stretch>
        </p:blipFill>
        <p:spPr>
          <a:xfrm>
            <a:off x="4375321" y="108354"/>
            <a:ext cx="2834886" cy="1572904"/>
          </a:xfrm>
          <a:prstGeom prst="rect">
            <a:avLst/>
          </a:prstGeom>
        </p:spPr>
      </p:pic>
    </p:spTree>
    <p:extLst>
      <p:ext uri="{BB962C8B-B14F-4D97-AF65-F5344CB8AC3E}">
        <p14:creationId xmlns:p14="http://schemas.microsoft.com/office/powerpoint/2010/main" val="105108793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075" descr="5"/>
          <p:cNvPicPr>
            <a:picLocks noChangeAspect="1"/>
          </p:cNvPicPr>
          <p:nvPr/>
        </p:nvPicPr>
        <p:blipFill>
          <a:blip r:embed="rId2"/>
          <a:stretch>
            <a:fillRect/>
          </a:stretch>
        </p:blipFill>
        <p:spPr>
          <a:xfrm>
            <a:off x="425973" y="2384104"/>
            <a:ext cx="5319293" cy="3206798"/>
          </a:xfrm>
          <a:prstGeom prst="rect">
            <a:avLst/>
          </a:prstGeom>
          <a:noFill/>
          <a:ln w="9525">
            <a:noFill/>
          </a:ln>
        </p:spPr>
      </p:pic>
      <p:sp>
        <p:nvSpPr>
          <p:cNvPr id="2" name="TextBox 1"/>
          <p:cNvSpPr txBox="1"/>
          <p:nvPr/>
        </p:nvSpPr>
        <p:spPr>
          <a:xfrm>
            <a:off x="630038" y="615653"/>
            <a:ext cx="10721586" cy="1200329"/>
          </a:xfrm>
          <a:prstGeom prst="rect">
            <a:avLst/>
          </a:prstGeom>
          <a:noFill/>
        </p:spPr>
        <p:txBody>
          <a:bodyPr wrap="square" rtlCol="0">
            <a:spAutoFit/>
          </a:bodyPr>
          <a:lstStyle/>
          <a:p>
            <a:pPr algn="ctr">
              <a:lnSpc>
                <a:spcPct val="90000"/>
              </a:lnSpc>
            </a:pPr>
            <a:r>
              <a:rPr lang="en-US" sz="4000" b="1">
                <a:solidFill>
                  <a:srgbClr val="FF6600"/>
                </a:solidFill>
                <a:latin typeface="Cambria" panose="02040503050406030204" pitchFamily="18" charset="0"/>
                <a:ea typeface="Cambria" panose="02040503050406030204" pitchFamily="18" charset="0"/>
                <a:cs typeface="Turbayne" panose="020B0506030404030204" pitchFamily="34" charset="0"/>
              </a:rPr>
              <a:t>Câu 1: </a:t>
            </a:r>
            <a:r>
              <a:rPr lang="vi-VN" sz="4000" b="1">
                <a:solidFill>
                  <a:srgbClr val="FF6600"/>
                </a:solidFill>
                <a:latin typeface="Cambria" panose="02040503050406030204" pitchFamily="18" charset="0"/>
                <a:ea typeface="Cambria" panose="02040503050406030204" pitchFamily="18" charset="0"/>
              </a:rPr>
              <a:t>Thế giới bao la được nhắc đến trong bài thơ là thế giới gì? </a:t>
            </a:r>
            <a:endParaRPr lang="en-US" sz="4000" b="1" dirty="0">
              <a:solidFill>
                <a:srgbClr val="FF6600"/>
              </a:solidFill>
              <a:latin typeface="Cambria" panose="02040503050406030204" pitchFamily="18" charset="0"/>
              <a:ea typeface="Cambria" panose="02040503050406030204" pitchFamily="18" charset="0"/>
              <a:cs typeface="Turbayne" panose="020B0506030404030204" pitchFamily="34" charset="0"/>
            </a:endParaRPr>
          </a:p>
        </p:txBody>
      </p:sp>
      <p:sp>
        <p:nvSpPr>
          <p:cNvPr id="3" name="TextBox 2"/>
          <p:cNvSpPr txBox="1"/>
          <p:nvPr/>
        </p:nvSpPr>
        <p:spPr>
          <a:xfrm>
            <a:off x="979714" y="3054940"/>
            <a:ext cx="4674111" cy="2062103"/>
          </a:xfrm>
          <a:prstGeom prst="rect">
            <a:avLst/>
          </a:prstGeom>
          <a:noFill/>
        </p:spPr>
        <p:txBody>
          <a:bodyPr wrap="square" rtlCol="0">
            <a:spAutoFit/>
          </a:bodyPr>
          <a:lstStyle/>
          <a:p>
            <a:r>
              <a:rPr lang="vi-VN" sz="3200" b="1">
                <a:solidFill>
                  <a:srgbClr val="002060"/>
                </a:solidFill>
                <a:latin typeface="Cambria" panose="02040503050406030204" pitchFamily="18" charset="0"/>
                <a:ea typeface="Cambria" panose="02040503050406030204" pitchFamily="18" charset="0"/>
              </a:rPr>
              <a:t>Chỉ cần nhắm mắt lại </a:t>
            </a:r>
          </a:p>
          <a:p>
            <a:r>
              <a:rPr lang="vi-VN" sz="3200" b="1">
                <a:solidFill>
                  <a:srgbClr val="002060"/>
                </a:solidFill>
                <a:latin typeface="Cambria" panose="02040503050406030204" pitchFamily="18" charset="0"/>
                <a:ea typeface="Cambria" panose="02040503050406030204" pitchFamily="18" charset="0"/>
              </a:rPr>
              <a:t>Tớ sẽ tưởng tượng ra </a:t>
            </a:r>
          </a:p>
          <a:p>
            <a:r>
              <a:rPr lang="vi-VN" sz="3200" b="1">
                <a:solidFill>
                  <a:srgbClr val="002060"/>
                </a:solidFill>
                <a:latin typeface="Cambria" panose="02040503050406030204" pitchFamily="18" charset="0"/>
                <a:ea typeface="Cambria" panose="02040503050406030204" pitchFamily="18" charset="0"/>
              </a:rPr>
              <a:t>Một thế giới bao la </a:t>
            </a:r>
          </a:p>
          <a:p>
            <a:r>
              <a:rPr lang="vi-VN" sz="3200" b="1">
                <a:solidFill>
                  <a:srgbClr val="002060"/>
                </a:solidFill>
                <a:latin typeface="Cambria" panose="02040503050406030204" pitchFamily="18" charset="0"/>
                <a:ea typeface="Cambria" panose="02040503050406030204" pitchFamily="18" charset="0"/>
              </a:rPr>
              <a:t>Lung linh như điều ước.</a:t>
            </a:r>
          </a:p>
        </p:txBody>
      </p:sp>
      <p:cxnSp>
        <p:nvCxnSpPr>
          <p:cNvPr id="6" name="Straight Connector 5"/>
          <p:cNvCxnSpPr/>
          <p:nvPr/>
        </p:nvCxnSpPr>
        <p:spPr>
          <a:xfrm>
            <a:off x="1123406" y="4519749"/>
            <a:ext cx="3370217"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030396" y="4998721"/>
            <a:ext cx="4663440"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6453050" y="2384104"/>
            <a:ext cx="4741819" cy="3363553"/>
            <a:chOff x="6453050" y="2384104"/>
            <a:chExt cx="4741819" cy="3363553"/>
          </a:xfrm>
        </p:grpSpPr>
        <p:sp>
          <p:nvSpPr>
            <p:cNvPr id="8" name="矩形: 圆角 11">
              <a:extLst>
                <a:ext uri="{FF2B5EF4-FFF2-40B4-BE49-F238E27FC236}">
                  <a16:creationId xmlns:a16="http://schemas.microsoft.com/office/drawing/2014/main" id="{3ACF7974-899B-4EB0-B7ED-143926AC71B9}"/>
                </a:ext>
              </a:extLst>
            </p:cNvPr>
            <p:cNvSpPr/>
            <p:nvPr/>
          </p:nvSpPr>
          <p:spPr>
            <a:xfrm>
              <a:off x="6453050" y="2384104"/>
              <a:ext cx="4741819" cy="3363553"/>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9" name="TextBox 8"/>
            <p:cNvSpPr txBox="1"/>
            <p:nvPr/>
          </p:nvSpPr>
          <p:spPr>
            <a:xfrm>
              <a:off x="6572128" y="2728580"/>
              <a:ext cx="4454434" cy="2862322"/>
            </a:xfrm>
            <a:prstGeom prst="rect">
              <a:avLst/>
            </a:prstGeom>
            <a:noFill/>
          </p:spPr>
          <p:txBody>
            <a:bodyPr wrap="square" rtlCol="0">
              <a:spAutoFit/>
            </a:bodyPr>
            <a:lstStyle/>
            <a:p>
              <a:pPr algn="ctr"/>
              <a:r>
                <a:rPr lang="vi-VN" sz="3600" b="1">
                  <a:solidFill>
                    <a:srgbClr val="0070C0"/>
                  </a:solidFill>
                  <a:latin typeface="Cambria" panose="02040503050406030204" pitchFamily="18" charset="0"/>
                  <a:ea typeface="Cambria" panose="02040503050406030204" pitchFamily="18" charset="0"/>
                </a:rPr>
                <a:t>Thế giới bao la được nhắc đến trong bài thơ là thế giới lung linh như điều ước.</a:t>
              </a:r>
              <a:endParaRPr lang="en-US" sz="3600" b="1">
                <a:solidFill>
                  <a:srgbClr val="0070C0"/>
                </a:solidFill>
                <a:latin typeface="Cambria" panose="02040503050406030204" pitchFamily="18" charset="0"/>
                <a:ea typeface="Cambria" panose="02040503050406030204" pitchFamily="18" charset="0"/>
              </a:endParaRPr>
            </a:p>
          </p:txBody>
        </p:sp>
      </p:grpSp>
      <p:sp>
        <p:nvSpPr>
          <p:cNvPr id="5" name="Rectangle 4">
            <a:extLst>
              <a:ext uri="{FF2B5EF4-FFF2-40B4-BE49-F238E27FC236}">
                <a16:creationId xmlns:a16="http://schemas.microsoft.com/office/drawing/2014/main" id="{9F5F8A34-A6B1-E4B8-E002-19EC8EFCE392}"/>
              </a:ext>
            </a:extLst>
          </p:cNvPr>
          <p:cNvSpPr/>
          <p:nvPr/>
        </p:nvSpPr>
        <p:spPr>
          <a:xfrm>
            <a:off x="10253609" y="-271637"/>
            <a:ext cx="1938391" cy="672953"/>
          </a:xfrm>
          <a:prstGeom prst="rect">
            <a:avLst/>
          </a:prstGeom>
          <a:solidFill>
            <a:srgbClr val="FFE3AB"/>
          </a:solidFill>
          <a:ln>
            <a:solidFill>
              <a:srgbClr val="FFE3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608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0038" y="615653"/>
            <a:ext cx="10721586" cy="1200329"/>
          </a:xfrm>
          <a:prstGeom prst="rect">
            <a:avLst/>
          </a:prstGeom>
          <a:noFill/>
        </p:spPr>
        <p:txBody>
          <a:bodyPr wrap="square" rtlCol="0">
            <a:spAutoFit/>
          </a:bodyPr>
          <a:lstStyle/>
          <a:p>
            <a:pPr algn="ctr">
              <a:lnSpc>
                <a:spcPct val="90000"/>
              </a:lnSpc>
            </a:pPr>
            <a:r>
              <a:rPr lang="en-US" sz="4000" b="1">
                <a:solidFill>
                  <a:srgbClr val="FF6600"/>
                </a:solidFill>
                <a:latin typeface="Cambria" panose="02040503050406030204" pitchFamily="18" charset="0"/>
                <a:ea typeface="Cambria" panose="02040503050406030204" pitchFamily="18" charset="0"/>
                <a:cs typeface="Turbayne" panose="020B0506030404030204" pitchFamily="34" charset="0"/>
              </a:rPr>
              <a:t>Câu 2: </a:t>
            </a:r>
            <a:r>
              <a:rPr lang="en-US" sz="4000" b="1">
                <a:solidFill>
                  <a:srgbClr val="FF6600"/>
                </a:solidFill>
                <a:latin typeface="Cambria" panose="02040503050406030204" pitchFamily="18" charset="0"/>
                <a:ea typeface="Cambria" panose="02040503050406030204" pitchFamily="18" charset="0"/>
              </a:rPr>
              <a:t>Các bé gái, bé trai và các con vật làm những gì trong thế giới đó? </a:t>
            </a:r>
            <a:r>
              <a:rPr lang="vi-VN" sz="4000" b="1">
                <a:solidFill>
                  <a:srgbClr val="FF6600"/>
                </a:solidFill>
                <a:latin typeface="Cambria" panose="02040503050406030204" pitchFamily="18" charset="0"/>
                <a:ea typeface="Cambria" panose="02040503050406030204" pitchFamily="18" charset="0"/>
              </a:rPr>
              <a:t> </a:t>
            </a:r>
            <a:endParaRPr lang="en-US" sz="4000" b="1" dirty="0">
              <a:solidFill>
                <a:srgbClr val="FF6600"/>
              </a:solidFill>
              <a:latin typeface="Cambria" panose="02040503050406030204" pitchFamily="18" charset="0"/>
              <a:ea typeface="Cambria" panose="02040503050406030204" pitchFamily="18" charset="0"/>
              <a:cs typeface="Turbayne" panose="020B0506030404030204" pitchFamily="34" charset="0"/>
            </a:endParaRPr>
          </a:p>
        </p:txBody>
      </p:sp>
      <p:sp>
        <p:nvSpPr>
          <p:cNvPr id="5" name="TextBox 4"/>
          <p:cNvSpPr txBox="1"/>
          <p:nvPr/>
        </p:nvSpPr>
        <p:spPr>
          <a:xfrm>
            <a:off x="974694" y="1815982"/>
            <a:ext cx="9039497" cy="4524315"/>
          </a:xfrm>
          <a:prstGeom prst="rect">
            <a:avLst/>
          </a:prstGeom>
          <a:noFill/>
        </p:spPr>
        <p:txBody>
          <a:bodyPr wrap="square" rtlCol="0">
            <a:spAutoFit/>
          </a:bodyPr>
          <a:lstStyle/>
          <a:p>
            <a:r>
              <a:rPr lang="vi-VN" sz="3200" b="1">
                <a:solidFill>
                  <a:srgbClr val="0070C0"/>
                </a:solidFill>
                <a:latin typeface="Cambria" panose="02040503050406030204" pitchFamily="18" charset="0"/>
                <a:ea typeface="Cambria" panose="02040503050406030204" pitchFamily="18" charset="0"/>
              </a:rPr>
              <a:t>Trong thế giới đó:</a:t>
            </a:r>
          </a:p>
          <a:p>
            <a:r>
              <a:rPr lang="vi-VN" sz="3200" b="1">
                <a:solidFill>
                  <a:srgbClr val="002060"/>
                </a:solidFill>
                <a:latin typeface="Cambria" panose="02040503050406030204" pitchFamily="18" charset="0"/>
                <a:ea typeface="Cambria" panose="02040503050406030204" pitchFamily="18" charset="0"/>
              </a:rPr>
              <a:t>- Các bé gái làm công chúa kiêu sa.</a:t>
            </a:r>
          </a:p>
          <a:p>
            <a:r>
              <a:rPr lang="vi-VN" sz="3200" b="1">
                <a:solidFill>
                  <a:srgbClr val="002060"/>
                </a:solidFill>
                <a:latin typeface="Cambria" panose="02040503050406030204" pitchFamily="18" charset="0"/>
                <a:ea typeface="Cambria" panose="02040503050406030204" pitchFamily="18" charset="0"/>
              </a:rPr>
              <a:t>- Bé trai làm hoàng tử.</a:t>
            </a:r>
          </a:p>
          <a:p>
            <a:r>
              <a:rPr lang="vi-VN" sz="3200" b="1">
                <a:solidFill>
                  <a:srgbClr val="002060"/>
                </a:solidFill>
                <a:latin typeface="Cambria" panose="02040503050406030204" pitchFamily="18" charset="0"/>
                <a:ea typeface="Cambria" panose="02040503050406030204" pitchFamily="18" charset="0"/>
              </a:rPr>
              <a:t>- Bầy thú dữ ngủ khò trên lá khô</a:t>
            </a:r>
          </a:p>
          <a:p>
            <a:r>
              <a:rPr lang="vi-VN" sz="3200" b="1">
                <a:solidFill>
                  <a:srgbClr val="002060"/>
                </a:solidFill>
                <a:latin typeface="Cambria" panose="02040503050406030204" pitchFamily="18" charset="0"/>
                <a:ea typeface="Cambria" panose="02040503050406030204" pitchFamily="18" charset="0"/>
              </a:rPr>
              <a:t>- Cá mập đùa nhảy nhót</a:t>
            </a:r>
          </a:p>
          <a:p>
            <a:r>
              <a:rPr lang="vi-VN" sz="3200" b="1">
                <a:solidFill>
                  <a:srgbClr val="002060"/>
                </a:solidFill>
                <a:latin typeface="Cambria" panose="02040503050406030204" pitchFamily="18" charset="0"/>
                <a:ea typeface="Cambria" panose="02040503050406030204" pitchFamily="18" charset="0"/>
              </a:rPr>
              <a:t>- Ốc sên có thể hót</a:t>
            </a:r>
          </a:p>
          <a:p>
            <a:r>
              <a:rPr lang="vi-VN" sz="3200" b="1">
                <a:solidFill>
                  <a:srgbClr val="002060"/>
                </a:solidFill>
                <a:latin typeface="Cambria" panose="02040503050406030204" pitchFamily="18" charset="0"/>
                <a:ea typeface="Cambria" panose="02040503050406030204" pitchFamily="18" charset="0"/>
              </a:rPr>
              <a:t>- Lợn sẽ nhún chân bay </a:t>
            </a:r>
          </a:p>
          <a:p>
            <a:r>
              <a:rPr lang="vi-VN" sz="3200" b="1">
                <a:solidFill>
                  <a:srgbClr val="002060"/>
                </a:solidFill>
                <a:latin typeface="Cambria" panose="02040503050406030204" pitchFamily="18" charset="0"/>
                <a:ea typeface="Cambria" panose="02040503050406030204" pitchFamily="18" charset="0"/>
              </a:rPr>
              <a:t>- Dơi tung tăng cả ngày </a:t>
            </a:r>
          </a:p>
          <a:p>
            <a:r>
              <a:rPr lang="vi-VN" sz="3200" b="1">
                <a:solidFill>
                  <a:srgbClr val="002060"/>
                </a:solidFill>
                <a:latin typeface="Cambria" panose="02040503050406030204" pitchFamily="18" charset="0"/>
                <a:ea typeface="Cambria" panose="02040503050406030204" pitchFamily="18" charset="0"/>
              </a:rPr>
              <a:t>- Cá lên bờ đi bộ.</a:t>
            </a:r>
          </a:p>
        </p:txBody>
      </p:sp>
      <p:pic>
        <p:nvPicPr>
          <p:cNvPr id="11" name="图片 10">
            <a:extLst>
              <a:ext uri="{FF2B5EF4-FFF2-40B4-BE49-F238E27FC236}">
                <a16:creationId xmlns:a16="http://schemas.microsoft.com/office/drawing/2014/main" id="{16D236C0-5E50-B4D1-26E4-9847EC35E4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7644" y="2312126"/>
            <a:ext cx="3393094" cy="4167895"/>
          </a:xfrm>
          <a:prstGeom prst="rect">
            <a:avLst/>
          </a:prstGeom>
        </p:spPr>
      </p:pic>
      <p:sp>
        <p:nvSpPr>
          <p:cNvPr id="3" name="Rectangle 2">
            <a:extLst>
              <a:ext uri="{FF2B5EF4-FFF2-40B4-BE49-F238E27FC236}">
                <a16:creationId xmlns:a16="http://schemas.microsoft.com/office/drawing/2014/main" id="{91316086-5BE8-9AF7-769A-3E268FF29BEC}"/>
              </a:ext>
            </a:extLst>
          </p:cNvPr>
          <p:cNvSpPr/>
          <p:nvPr/>
        </p:nvSpPr>
        <p:spPr>
          <a:xfrm>
            <a:off x="10253609" y="-281911"/>
            <a:ext cx="1938391" cy="672953"/>
          </a:xfrm>
          <a:prstGeom prst="rect">
            <a:avLst/>
          </a:prstGeom>
          <a:solidFill>
            <a:srgbClr val="FFE3AB"/>
          </a:solidFill>
          <a:ln>
            <a:solidFill>
              <a:srgbClr val="FFE3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79211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16D236C0-5E50-B4D1-26E4-9847EC35E4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1983" y="882159"/>
            <a:ext cx="4546599" cy="5584799"/>
          </a:xfrm>
          <a:prstGeom prst="rect">
            <a:avLst/>
          </a:prstGeom>
        </p:spPr>
      </p:pic>
      <p:grpSp>
        <p:nvGrpSpPr>
          <p:cNvPr id="5" name="Group 4"/>
          <p:cNvGrpSpPr/>
          <p:nvPr/>
        </p:nvGrpSpPr>
        <p:grpSpPr>
          <a:xfrm>
            <a:off x="441945" y="1358538"/>
            <a:ext cx="8526669" cy="5076179"/>
            <a:chOff x="441945" y="1358538"/>
            <a:chExt cx="8526669" cy="5076179"/>
          </a:xfrm>
        </p:grpSpPr>
        <p:grpSp>
          <p:nvGrpSpPr>
            <p:cNvPr id="4" name="Group 3"/>
            <p:cNvGrpSpPr/>
            <p:nvPr/>
          </p:nvGrpSpPr>
          <p:grpSpPr>
            <a:xfrm>
              <a:off x="441945" y="1358538"/>
              <a:ext cx="7670089" cy="4403606"/>
              <a:chOff x="3632200" y="1720850"/>
              <a:chExt cx="7076440" cy="3602355"/>
            </a:xfrm>
          </p:grpSpPr>
          <p:sp>
            <p:nvSpPr>
              <p:cNvPr id="7" name="圆角矩形 21"/>
              <p:cNvSpPr/>
              <p:nvPr/>
            </p:nvSpPr>
            <p:spPr>
              <a:xfrm>
                <a:off x="4180205" y="1720850"/>
                <a:ext cx="6528435" cy="3602355"/>
              </a:xfrm>
              <a:prstGeom prst="roundRect">
                <a:avLst/>
              </a:prstGeom>
              <a:noFill/>
              <a:ln w="34925">
                <a:solidFill>
                  <a:srgbClr val="C6AFD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0" descr="千库网_六一儿童节多个侧面伸出脑袋儿童_元素编号13101512"/>
              <p:cNvPicPr>
                <a:picLocks noChangeAspect="1"/>
              </p:cNvPicPr>
              <p:nvPr/>
            </p:nvPicPr>
            <p:blipFill>
              <a:blip r:embed="rId3"/>
              <a:srcRect r="35246"/>
              <a:stretch>
                <a:fillRect/>
              </a:stretch>
            </p:blipFill>
            <p:spPr>
              <a:xfrm>
                <a:off x="3632200" y="1720850"/>
                <a:ext cx="1698625" cy="3602355"/>
              </a:xfrm>
              <a:prstGeom prst="rect">
                <a:avLst/>
              </a:prstGeom>
            </p:spPr>
          </p:pic>
        </p:grpSp>
        <p:pic>
          <p:nvPicPr>
            <p:cNvPr id="2" name="Picture 1"/>
            <p:cNvPicPr>
              <a:picLocks noChangeAspect="1"/>
            </p:cNvPicPr>
            <p:nvPr/>
          </p:nvPicPr>
          <p:blipFill>
            <a:blip r:embed="rId4"/>
            <a:stretch>
              <a:fillRect/>
            </a:stretch>
          </p:blipFill>
          <p:spPr>
            <a:xfrm>
              <a:off x="1024838" y="1886707"/>
              <a:ext cx="7943776" cy="4548010"/>
            </a:xfrm>
            <a:prstGeom prst="rect">
              <a:avLst/>
            </a:prstGeom>
          </p:spPr>
        </p:pic>
      </p:grpSp>
      <p:sp>
        <p:nvSpPr>
          <p:cNvPr id="6" name="Rectangle 5">
            <a:extLst>
              <a:ext uri="{FF2B5EF4-FFF2-40B4-BE49-F238E27FC236}">
                <a16:creationId xmlns:a16="http://schemas.microsoft.com/office/drawing/2014/main" id="{40EF2BD0-8BDD-CDB2-4C99-E50AD165CABA}"/>
              </a:ext>
            </a:extLst>
          </p:cNvPr>
          <p:cNvSpPr/>
          <p:nvPr/>
        </p:nvSpPr>
        <p:spPr>
          <a:xfrm>
            <a:off x="10253609" y="-281911"/>
            <a:ext cx="1938391" cy="672953"/>
          </a:xfrm>
          <a:prstGeom prst="rect">
            <a:avLst/>
          </a:prstGeom>
          <a:solidFill>
            <a:srgbClr val="FFE3AB"/>
          </a:solidFill>
          <a:ln>
            <a:solidFill>
              <a:srgbClr val="FFE3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771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91991" y="149736"/>
            <a:ext cx="3862843" cy="1176630"/>
          </a:xfrm>
          <a:prstGeom prst="rect">
            <a:avLst/>
          </a:prstGeom>
        </p:spPr>
      </p:pic>
      <p:sp>
        <p:nvSpPr>
          <p:cNvPr id="5" name="TextBox 4"/>
          <p:cNvSpPr txBox="1"/>
          <p:nvPr/>
        </p:nvSpPr>
        <p:spPr>
          <a:xfrm>
            <a:off x="300446" y="1018903"/>
            <a:ext cx="11573691" cy="5262979"/>
          </a:xfrm>
          <a:prstGeom prst="rect">
            <a:avLst/>
          </a:prstGeom>
          <a:noFill/>
        </p:spPr>
        <p:txBody>
          <a:bodyPr wrap="square" rtlCol="0">
            <a:spAutoFit/>
          </a:bodyPr>
          <a:lstStyle/>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Nắng sớm ở nông thôn đến rất nhanh. Mới bảy giờ ba mươi, đồng ruộng đã ngập nắng chói chang. Siêng và Nam ngồi trên mô đất giữa nắng ấm.</a:t>
            </a:r>
          </a:p>
          <a:p>
            <a:pPr algn="just"/>
            <a:r>
              <a:rPr lang="en-US" sz="2800" dirty="0">
                <a:solidFill>
                  <a:srgbClr val="002060"/>
                </a:solidFill>
                <a:latin typeface="Cambria" panose="02040503050406030204" pitchFamily="18" charset="0"/>
                <a:ea typeface="Cambria" panose="02040503050406030204" pitchFamily="18" charset="0"/>
              </a:rPr>
              <a:t>    - </a:t>
            </a:r>
            <a:r>
              <a:rPr lang="vi-VN" sz="2800" dirty="0">
                <a:solidFill>
                  <a:srgbClr val="002060"/>
                </a:solidFill>
                <a:latin typeface="Cambria" panose="02040503050406030204" pitchFamily="18" charset="0"/>
                <a:ea typeface="Cambria" panose="02040503050406030204" pitchFamily="18" charset="0"/>
              </a:rPr>
              <a:t>Nếu ở thành phố, mình đang đi học bơi ở câu lạc bộ, đi công viên Tao Đàn hoặc Văn Thánh. – Nam kể.</a:t>
            </a:r>
          </a:p>
          <a:p>
            <a:pPr algn="just"/>
            <a:r>
              <a:rPr lang="en-US" sz="2800" dirty="0">
                <a:solidFill>
                  <a:srgbClr val="002060"/>
                </a:solidFill>
                <a:latin typeface="Cambria" panose="02040503050406030204" pitchFamily="18" charset="0"/>
                <a:ea typeface="Cambria" panose="02040503050406030204" pitchFamily="18" charset="0"/>
              </a:rPr>
              <a:t>   - </a:t>
            </a:r>
            <a:r>
              <a:rPr lang="vi-VN" sz="2800" dirty="0">
                <a:solidFill>
                  <a:srgbClr val="002060"/>
                </a:solidFill>
                <a:latin typeface="Cambria" panose="02040503050406030204" pitchFamily="18" charset="0"/>
                <a:ea typeface="Cambria" panose="02040503050406030204" pitchFamily="18" charset="0"/>
              </a:rPr>
              <a:t>Mình không đi bơi, cũng không đi công viên, nhưng mình có nhiều trò chơi lắm. Đi theo mình!</a:t>
            </a: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Nam lóc cóc đi theo Siêng. Nam gặp Siêng trong chuyển về quê ngoại nghỉ hè. Cậu bé Siêng nhỏ xíu, đen đúa với mái tóc cháy nắng là “thổ địa” nhỏ của vùng đất Thất Sơn này.</a:t>
            </a: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Siêng dẫn Nam đi lấy cần câu. Ra tới đám ruộng lấp xấp nước, nó chỉ Nam cách dùng lưỡi câu móc những hạt trăng trắng đã được v</a:t>
            </a:r>
            <a:r>
              <a:rPr lang="en-US" sz="2800" dirty="0">
                <a:solidFill>
                  <a:srgbClr val="002060"/>
                </a:solidFill>
                <a:latin typeface="Cambria" panose="02040503050406030204" pitchFamily="18" charset="0"/>
                <a:ea typeface="Cambria" panose="02040503050406030204" pitchFamily="18" charset="0"/>
              </a:rPr>
              <a:t>ê</a:t>
            </a:r>
            <a:r>
              <a:rPr lang="vi-VN" sz="2800" dirty="0">
                <a:solidFill>
                  <a:srgbClr val="002060"/>
                </a:solidFill>
                <a:latin typeface="Cambria" panose="02040503050406030204" pitchFamily="18" charset="0"/>
                <a:ea typeface="Cambria" panose="02040503050406030204" pitchFamily="18" charset="0"/>
              </a:rPr>
              <a:t> viên làm mồi. </a:t>
            </a:r>
          </a:p>
          <a:p>
            <a:pPr algn="just"/>
            <a:r>
              <a:rPr lang="en-US" sz="2800" dirty="0">
                <a:solidFill>
                  <a:srgbClr val="002060"/>
                </a:solidFill>
                <a:latin typeface="Cambria" panose="02040503050406030204" pitchFamily="18" charset="0"/>
                <a:ea typeface="Cambria" panose="02040503050406030204" pitchFamily="18" charset="0"/>
              </a:rPr>
              <a:t>    - </a:t>
            </a:r>
            <a:r>
              <a:rPr lang="vi-VN" sz="2800" dirty="0">
                <a:solidFill>
                  <a:srgbClr val="002060"/>
                </a:solidFill>
                <a:latin typeface="Cambria" panose="02040503050406030204" pitchFamily="18" charset="0"/>
                <a:ea typeface="Cambria" panose="02040503050406030204" pitchFamily="18" charset="0"/>
              </a:rPr>
              <a:t>Trứng kiến nè, biết không?</a:t>
            </a:r>
          </a:p>
        </p:txBody>
      </p:sp>
    </p:spTree>
    <p:extLst>
      <p:ext uri="{BB962C8B-B14F-4D97-AF65-F5344CB8AC3E}">
        <p14:creationId xmlns:p14="http://schemas.microsoft.com/office/powerpoint/2010/main" val="360409852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942" y="248193"/>
            <a:ext cx="11769635" cy="6555641"/>
          </a:xfrm>
          <a:prstGeom prst="rect">
            <a:avLst/>
          </a:prstGeom>
          <a:noFill/>
        </p:spPr>
        <p:txBody>
          <a:bodyPr wrap="square" rtlCol="0">
            <a:spAutoFit/>
          </a:bodyPr>
          <a:lstStyle/>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Nam ngó những hạt trắng, trong, tròn, nhỏ hơn hạt gạo một chút. Siêng bảo, trứng kiến còn được chế biến để ăn cùng món xôi rất ngon.</a:t>
            </a: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Dưới ruộng rất nhiều cá. Siêng giật cần liên tục. Chuyền cần cầu qua Nam, nó cũng giật được mấy chú. Chưa đầy một tiếng, hai đứa đã sung sướng đi về với một giỏ cá đầy.</a:t>
            </a: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Về nhà, Siêng vọt vào bếp nướng cá. Cá lóc nướng chấm nước me. Nam thích thú ăn thử. Vị cá ngọt kết hợp với vị nước mắm mặn, me chua thành một hương vị tuyệt vời. Nam mãi ăn, đến lúc nhìn lên thấy Siêng đang ngó nó, miệng cười tươi rói. Mắc cỡ quá, nó nói làng:</a:t>
            </a: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 Món này ngon quá hền! Nghe nói ở dãy có món cá lóc nướng trui ngon lắm, chắc không bằng món này đ</a:t>
            </a:r>
            <a:r>
              <a:rPr lang="en-US" sz="2800" dirty="0">
                <a:solidFill>
                  <a:srgbClr val="002060"/>
                </a:solidFill>
                <a:latin typeface="Cambria" panose="02040503050406030204" pitchFamily="18" charset="0"/>
                <a:ea typeface="Cambria" panose="02040503050406030204" pitchFamily="18" charset="0"/>
              </a:rPr>
              <a:t>â</a:t>
            </a:r>
            <a:r>
              <a:rPr lang="vi-VN" sz="2800" dirty="0">
                <a:solidFill>
                  <a:srgbClr val="002060"/>
                </a:solidFill>
                <a:latin typeface="Cambria" panose="02040503050406030204" pitchFamily="18" charset="0"/>
                <a:ea typeface="Cambria" panose="02040503050406030204" pitchFamily="18" charset="0"/>
              </a:rPr>
              <a:t>u hén.</a:t>
            </a: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 Đây là món cá lóc nướng trui mà.</a:t>
            </a: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Siêng nhe răng cười hiền khô. Không phải cười chọc quê, Nam cảm thấy như vậy. </a:t>
            </a:r>
          </a:p>
          <a:p>
            <a:pPr algn="r"/>
            <a:r>
              <a:rPr lang="vi-VN" sz="2800" dirty="0">
                <a:solidFill>
                  <a:srgbClr val="002060"/>
                </a:solidFill>
                <a:latin typeface="Cambria" panose="02040503050406030204" pitchFamily="18" charset="0"/>
                <a:ea typeface="Cambria" panose="02040503050406030204" pitchFamily="18" charset="0"/>
              </a:rPr>
              <a:t>(Phỏng theo Phạm Công Luận)</a:t>
            </a:r>
          </a:p>
        </p:txBody>
      </p:sp>
    </p:spTree>
    <p:extLst>
      <p:ext uri="{BB962C8B-B14F-4D97-AF65-F5344CB8AC3E}">
        <p14:creationId xmlns:p14="http://schemas.microsoft.com/office/powerpoint/2010/main" val="2271123252"/>
      </p:ext>
    </p:extLst>
  </p:cSld>
  <p:clrMapOvr>
    <a:masterClrMapping/>
  </p:clrMapOvr>
  <p:transition spd="slow">
    <p:push dir="u"/>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1728</Words>
  <Application>Microsoft Office PowerPoint</Application>
  <PresentationFormat>Widescreen</PresentationFormat>
  <Paragraphs>128</Paragraphs>
  <Slides>29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等线</vt:lpstr>
      <vt:lpstr>#9Slide07 HoneyCream</vt:lpstr>
      <vt:lpstr>Arial</vt:lpstr>
      <vt:lpstr>Cambria</vt:lpstr>
      <vt:lpstr>Times New Roman</vt:lpstr>
      <vt:lpstr>UTM Futura Extra</vt:lpstr>
      <vt:lpstr>字魂162号-元气酪酪体</vt:lpstr>
      <vt:lpstr>思源黑体 CN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Windows 10</cp:lastModifiedBy>
  <cp:revision>35</cp:revision>
  <dcterms:created xsi:type="dcterms:W3CDTF">2023-11-19T10:40:52Z</dcterms:created>
  <dcterms:modified xsi:type="dcterms:W3CDTF">2023-12-18T09:22:20Z</dcterms:modified>
</cp:coreProperties>
</file>