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61" r:id="rId3"/>
    <p:sldId id="256" r:id="rId4"/>
    <p:sldId id="267" r:id="rId5"/>
    <p:sldId id="262" r:id="rId6"/>
    <p:sldId id="260" r:id="rId7"/>
    <p:sldId id="263" r:id="rId8"/>
    <p:sldId id="268" r:id="rId9"/>
    <p:sldId id="264"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65" r:id="rId3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7" d="100"/>
          <a:sy n="57" d="100"/>
        </p:scale>
        <p:origin x="9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5446-922E-4EB1-833A-F6C49C894670}" type="datetimeFigureOut">
              <a:rPr lang="en-US" smtClean="0"/>
              <a:t>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5A8C3-FED3-4341-823A-1D64037FB894}" type="slidenum">
              <a:rPr lang="en-US" smtClean="0"/>
              <a:t>‹#›</a:t>
            </a:fld>
            <a:endParaRPr lang="en-US"/>
          </a:p>
        </p:txBody>
      </p:sp>
    </p:spTree>
    <p:extLst>
      <p:ext uri="{BB962C8B-B14F-4D97-AF65-F5344CB8AC3E}">
        <p14:creationId xmlns:p14="http://schemas.microsoft.com/office/powerpoint/2010/main" val="2660046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Calibri" panose="020F0502020204030204" pitchFamily="34" charset="0"/>
              </a:rPr>
              <a:t>Ngoài các vi khuẩn có lợi ra thì xung quanh chúng ta có rất nhiều vi khuẩn có hại. Bệnh sâu răng do vi khuẩn gây ra, đây là một bệnh phổ biến, đặc biệt ở trẻ em mà các con cần có hiểu biết để phòng tránh.</a:t>
            </a:r>
            <a:endParaRPr lang="en-US" dirty="0"/>
          </a:p>
        </p:txBody>
      </p:sp>
      <p:sp>
        <p:nvSpPr>
          <p:cNvPr id="4" name="Slide Number Placeholder 3"/>
          <p:cNvSpPr>
            <a:spLocks noGrp="1"/>
          </p:cNvSpPr>
          <p:nvPr>
            <p:ph type="sldNum" sz="quarter" idx="5"/>
          </p:nvPr>
        </p:nvSpPr>
        <p:spPr/>
        <p:txBody>
          <a:bodyPr/>
          <a:lstStyle/>
          <a:p>
            <a:fld id="{B605A8C3-FED3-4341-823A-1D64037FB894}" type="slidenum">
              <a:rPr lang="en-US" smtClean="0"/>
              <a:t>2</a:t>
            </a:fld>
            <a:endParaRPr lang="en-US"/>
          </a:p>
        </p:txBody>
      </p:sp>
    </p:spTree>
    <p:extLst>
      <p:ext uri="{BB962C8B-B14F-4D97-AF65-F5344CB8AC3E}">
        <p14:creationId xmlns:p14="http://schemas.microsoft.com/office/powerpoint/2010/main" val="1484373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9627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6298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9111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8914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8636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0727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155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989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7603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8996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0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1CD845D7-B56E-CD0D-936A-EB632D7CE4B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67000" y="266700"/>
            <a:ext cx="2380953" cy="23809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649B6902-1520-A4FA-2C51-A6D4D65F66B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43200" y="26857"/>
            <a:ext cx="2457152" cy="2457152"/>
          </a:xfrm>
          <a:prstGeom prst="rect">
            <a:avLst/>
          </a:prstGeom>
        </p:spPr>
      </p:pic>
    </p:spTree>
    <p:extLst>
      <p:ext uri="{BB962C8B-B14F-4D97-AF65-F5344CB8AC3E}">
        <p14:creationId xmlns:p14="http://schemas.microsoft.com/office/powerpoint/2010/main" val="3966556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sv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svg"/><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18.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26" Type="http://schemas.openxmlformats.org/officeDocument/2006/relationships/image" Target="../media/image1.png"/><Relationship Id="rId3" Type="http://schemas.openxmlformats.org/officeDocument/2006/relationships/image" Target="../media/image2.jpeg"/><Relationship Id="rId21" Type="http://schemas.openxmlformats.org/officeDocument/2006/relationships/image" Target="../media/image27.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5"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24" Type="http://schemas.openxmlformats.org/officeDocument/2006/relationships/image" Target="../media/image30.png"/><Relationship Id="rId5" Type="http://schemas.openxmlformats.org/officeDocument/2006/relationships/image" Target="../media/image11.svg"/><Relationship Id="rId15" Type="http://schemas.openxmlformats.org/officeDocument/2006/relationships/image" Target="../media/image21.svg"/><Relationship Id="rId23" Type="http://schemas.openxmlformats.org/officeDocument/2006/relationships/image" Target="../media/image29.svg"/><Relationship Id="rId10" Type="http://schemas.openxmlformats.org/officeDocument/2006/relationships/image" Target="../media/image16.png"/><Relationship Id="rId19" Type="http://schemas.openxmlformats.org/officeDocument/2006/relationships/image" Target="../media/image25.sv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 Id="rId22" Type="http://schemas.openxmlformats.org/officeDocument/2006/relationships/image" Target="../media/image28.pn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2.png"/><Relationship Id="rId7" Type="http://schemas.openxmlformats.org/officeDocument/2006/relationships/image" Target="../media/image17.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1.png"/><Relationship Id="rId4" Type="http://schemas.openxmlformats.org/officeDocument/2006/relationships/image" Target="../media/image14.png"/><Relationship Id="rId9" Type="http://schemas.openxmlformats.org/officeDocument/2006/relationships/image" Target="../media/image27.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3.png"/><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1.png"/><Relationship Id="rId3" Type="http://schemas.openxmlformats.org/officeDocument/2006/relationships/image" Target="../media/image40.svg"/><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18.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2.png"/><Relationship Id="rId7" Type="http://schemas.openxmlformats.org/officeDocument/2006/relationships/image" Target="../media/image17.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4.png"/><Relationship Id="rId4" Type="http://schemas.openxmlformats.org/officeDocument/2006/relationships/image" Target="../media/image14.png"/><Relationship Id="rId9" Type="http://schemas.openxmlformats.org/officeDocument/2006/relationships/image" Target="../media/image27.sv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6.sv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2.png"/><Relationship Id="rId7" Type="http://schemas.openxmlformats.org/officeDocument/2006/relationships/image" Target="../media/image17.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33.png"/><Relationship Id="rId4" Type="http://schemas.openxmlformats.org/officeDocument/2006/relationships/image" Target="../media/image14.png"/><Relationship Id="rId9" Type="http://schemas.openxmlformats.org/officeDocument/2006/relationships/image" Target="../media/image27.svg"/></Relationships>
</file>

<file path=ppt/slides/_rels/slide30.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57.png"/><Relationship Id="rId2" Type="http://schemas.openxmlformats.org/officeDocument/2006/relationships/image" Target="../media/image2.jpeg"/><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58.pn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 Id="rId22" Type="http://schemas.openxmlformats.org/officeDocument/2006/relationships/image" Target="../media/image29.sv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a:off x="9144000" y="2571750"/>
            <a:ext cx="8115300" cy="668655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endParaRPr lang="en-US"/>
            </a:p>
          </p:txBody>
        </p:sp>
        <p:sp>
          <p:nvSpPr>
            <p:cNvPr id="5" name="TextBox 5"/>
            <p:cNvSpPr txBox="1"/>
            <p:nvPr/>
          </p:nvSpPr>
          <p:spPr>
            <a:xfrm>
              <a:off x="0" y="-38100"/>
              <a:ext cx="2137363" cy="1799167"/>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rot="-3104546">
            <a:off x="934832" y="960495"/>
            <a:ext cx="1670206" cy="1687077"/>
          </a:xfrm>
          <a:custGeom>
            <a:avLst/>
            <a:gdLst/>
            <a:ahLst/>
            <a:cxnLst/>
            <a:rect l="l" t="t" r="r" b="b"/>
            <a:pathLst>
              <a:path w="1670206" h="1687077">
                <a:moveTo>
                  <a:pt x="0" y="0"/>
                </a:moveTo>
                <a:lnTo>
                  <a:pt x="1670207" y="0"/>
                </a:lnTo>
                <a:lnTo>
                  <a:pt x="1670207" y="1687077"/>
                </a:lnTo>
                <a:lnTo>
                  <a:pt x="0" y="16870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rot="875179">
            <a:off x="6924746" y="1110209"/>
            <a:ext cx="1917098" cy="1859586"/>
          </a:xfrm>
          <a:custGeom>
            <a:avLst/>
            <a:gdLst/>
            <a:ahLst/>
            <a:cxnLst/>
            <a:rect l="l" t="t" r="r" b="b"/>
            <a:pathLst>
              <a:path w="1917098" h="1859586">
                <a:moveTo>
                  <a:pt x="0" y="0"/>
                </a:moveTo>
                <a:lnTo>
                  <a:pt x="1917099" y="0"/>
                </a:lnTo>
                <a:lnTo>
                  <a:pt x="1917099" y="1859586"/>
                </a:lnTo>
                <a:lnTo>
                  <a:pt x="0" y="18595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rot="1808177">
            <a:off x="4014393" y="625964"/>
            <a:ext cx="1745453" cy="1535998"/>
          </a:xfrm>
          <a:custGeom>
            <a:avLst/>
            <a:gdLst/>
            <a:ahLst/>
            <a:cxnLst/>
            <a:rect l="l" t="t" r="r" b="b"/>
            <a:pathLst>
              <a:path w="1745453" h="1535998">
                <a:moveTo>
                  <a:pt x="0" y="0"/>
                </a:moveTo>
                <a:lnTo>
                  <a:pt x="1745453" y="0"/>
                </a:lnTo>
                <a:lnTo>
                  <a:pt x="1745453" y="1535999"/>
                </a:lnTo>
                <a:lnTo>
                  <a:pt x="0" y="15359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TextBox 13"/>
          <p:cNvSpPr txBox="1"/>
          <p:nvPr/>
        </p:nvSpPr>
        <p:spPr>
          <a:xfrm>
            <a:off x="9829800" y="3924300"/>
            <a:ext cx="7239000" cy="4062651"/>
          </a:xfrm>
          <a:prstGeom prst="rect">
            <a:avLst/>
          </a:prstGeom>
        </p:spPr>
        <p:txBody>
          <a:bodyPr wrap="square" lIns="0" tIns="0" rIns="0" bIns="0" rtlCol="0" anchor="t">
            <a:spAutoFit/>
          </a:bodyPr>
          <a:lstStyle/>
          <a:p>
            <a:pPr algn="ctr"/>
            <a:r>
              <a:rPr lang="vi-VN" sz="6600" b="1" spc="182" dirty="0">
                <a:solidFill>
                  <a:srgbClr val="000000"/>
                </a:solidFill>
                <a:latin typeface="Cambria" panose="02040503050406030204" pitchFamily="18" charset="0"/>
                <a:ea typeface="Cambria" panose="02040503050406030204" pitchFamily="18" charset="0"/>
                <a:cs typeface="Playwrite US Modern"/>
                <a:sym typeface="Playwrite US Modern"/>
              </a:rPr>
              <a:t>Kể những việc em đã làm thường ngày để  chăm sóc và bảo vệ răng. </a:t>
            </a:r>
            <a:endParaRPr lang="en-US" sz="6600" b="1" spc="182" dirty="0">
              <a:solidFill>
                <a:srgbClr val="000000"/>
              </a:solidFill>
              <a:latin typeface="Cambria" panose="02040503050406030204" pitchFamily="18" charset="0"/>
              <a:ea typeface="Cambria" panose="02040503050406030204" pitchFamily="18" charset="0"/>
              <a:cs typeface="Playwrite US Modern"/>
              <a:sym typeface="Playwrite US Modern"/>
            </a:endParaRPr>
          </a:p>
        </p:txBody>
      </p:sp>
      <p:pic>
        <p:nvPicPr>
          <p:cNvPr id="1026" name="Picture 2" descr="Hình ảnh Hôi Miệng đánh Răng PNG Miễn Phí Tải Về - Lovepik">
            <a:extLst>
              <a:ext uri="{FF2B5EF4-FFF2-40B4-BE49-F238E27FC236}">
                <a16:creationId xmlns:a16="http://schemas.microsoft.com/office/drawing/2014/main" id="{BBA69EFD-5B0D-420C-9F6C-D78BB0FF024A}"/>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9767" l="8488" r="90000">
                        <a14:foregroundMark x1="26279" y1="88372" x2="66744" y2="97558"/>
                        <a14:foregroundMark x1="67674" y1="89767" x2="78023" y2="98488"/>
                        <a14:foregroundMark x1="43837" y1="55465" x2="71279" y2="54884"/>
                        <a14:foregroundMark x1="13256" y1="91744" x2="8488" y2="99767"/>
                      </a14:backgroundRemoval>
                    </a14:imgEffect>
                  </a14:imgLayer>
                </a14:imgProps>
              </a:ext>
              <a:ext uri="{28A0092B-C50C-407E-A947-70E740481C1C}">
                <a14:useLocalDpi xmlns:a14="http://schemas.microsoft.com/office/drawing/2010/main" val="0"/>
              </a:ext>
            </a:extLst>
          </a:blip>
          <a:srcRect/>
          <a:stretch>
            <a:fillRect/>
          </a:stretch>
        </p:blipFill>
        <p:spPr bwMode="auto">
          <a:xfrm>
            <a:off x="228600" y="2247900"/>
            <a:ext cx="8191500" cy="8191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609600" y="342900"/>
            <a:ext cx="16725900" cy="205740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2137363" cy="17991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TextBox 24">
            <a:extLst>
              <a:ext uri="{FF2B5EF4-FFF2-40B4-BE49-F238E27FC236}">
                <a16:creationId xmlns:a16="http://schemas.microsoft.com/office/drawing/2014/main" id="{0F4BF985-5A60-5E4E-EDFC-F621FB5CE1B5}"/>
              </a:ext>
            </a:extLst>
          </p:cNvPr>
          <p:cNvSpPr txBox="1"/>
          <p:nvPr/>
        </p:nvSpPr>
        <p:spPr>
          <a:xfrm>
            <a:off x="1066800" y="495300"/>
            <a:ext cx="16002000" cy="1938992"/>
          </a:xfrm>
          <a:prstGeom prst="rect">
            <a:avLst/>
          </a:prstGeom>
          <a:noFill/>
        </p:spPr>
        <p:txBody>
          <a:bodyPr wrap="square" rtlCol="0">
            <a:spAutoFit/>
          </a:bodyPr>
          <a:lstStyle/>
          <a:p>
            <a:pPr lvl="0"/>
            <a:r>
              <a:rPr lang="vi-VN" sz="4000" b="1" dirty="0">
                <a:solidFill>
                  <a:prstClr val="black"/>
                </a:solidFill>
                <a:latin typeface="Cambria" panose="02040503050406030204" pitchFamily="18" charset="0"/>
                <a:ea typeface="Cambria" panose="02040503050406030204" pitchFamily="18" charset="0"/>
              </a:rPr>
              <a:t>- Quan sát hình 3 và cho biết.</a:t>
            </a:r>
          </a:p>
          <a:p>
            <a:pPr lvl="0"/>
            <a:r>
              <a:rPr lang="vi-VN" sz="4000" dirty="0">
                <a:solidFill>
                  <a:prstClr val="black"/>
                </a:solidFill>
                <a:latin typeface="Cambria" panose="02040503050406030204" pitchFamily="18" charset="0"/>
                <a:ea typeface="Cambria" panose="02040503050406030204" pitchFamily="18" charset="0"/>
              </a:rPr>
              <a:t>+ Nguyên nhân gây bệnh sâu răng.</a:t>
            </a:r>
          </a:p>
          <a:p>
            <a:pPr lvl="0"/>
            <a:r>
              <a:rPr lang="vi-VN" sz="4000" dirty="0">
                <a:solidFill>
                  <a:prstClr val="black"/>
                </a:solidFill>
                <a:latin typeface="Cambria" panose="02040503050406030204" pitchFamily="18" charset="0"/>
                <a:ea typeface="Cambria" panose="02040503050406030204" pitchFamily="18" charset="0"/>
              </a:rPr>
              <a:t>+ Nguyên nhân làm tăng nguy cơ gây bệnh sâu răng.</a:t>
            </a:r>
            <a:endParaRPr kumimoji="0" lang="en-US" sz="4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29822AA5-B154-27C2-5930-4BF4221CFCF3}"/>
              </a:ext>
            </a:extLst>
          </p:cNvPr>
          <p:cNvPicPr>
            <a:picLocks noChangeAspect="1"/>
          </p:cNvPicPr>
          <p:nvPr/>
        </p:nvPicPr>
        <p:blipFill>
          <a:blip r:embed="rId3"/>
          <a:stretch>
            <a:fillRect/>
          </a:stretch>
        </p:blipFill>
        <p:spPr>
          <a:xfrm>
            <a:off x="3581400" y="2781300"/>
            <a:ext cx="11658600" cy="69558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8084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id="{54B7A6D7-1CD9-28A1-6E80-7B5C0C991C61}"/>
              </a:ext>
            </a:extLst>
          </p:cNvPr>
          <p:cNvGrpSpPr/>
          <p:nvPr/>
        </p:nvGrpSpPr>
        <p:grpSpPr>
          <a:xfrm>
            <a:off x="2971800" y="342900"/>
            <a:ext cx="10378056" cy="2590800"/>
            <a:chOff x="0" y="0"/>
            <a:chExt cx="13837408" cy="1577677"/>
          </a:xfrm>
        </p:grpSpPr>
        <p:grpSp>
          <p:nvGrpSpPr>
            <p:cNvPr id="26" name="Group 5">
              <a:extLst>
                <a:ext uri="{FF2B5EF4-FFF2-40B4-BE49-F238E27FC236}">
                  <a16:creationId xmlns:a16="http://schemas.microsoft.com/office/drawing/2014/main"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Nguyên nhân chính gây bệnh sâu răng là gì?</a:t>
              </a:r>
            </a:p>
          </p:txBody>
        </p:sp>
      </p:grpSp>
      <p:sp>
        <p:nvSpPr>
          <p:cNvPr id="29" name="Freeform 16">
            <a:extLst>
              <a:ext uri="{FF2B5EF4-FFF2-40B4-BE49-F238E27FC236}">
                <a16:creationId xmlns:a16="http://schemas.microsoft.com/office/drawing/2014/main"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id="{230D8337-13F7-9333-E21E-AEAC6E5C8BF8}"/>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Nguyên nhân chính gây sâu răng là do vi khuẩn gây ra.</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428574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id="{54B7A6D7-1CD9-28A1-6E80-7B5C0C991C61}"/>
              </a:ext>
            </a:extLst>
          </p:cNvPr>
          <p:cNvGrpSpPr/>
          <p:nvPr/>
        </p:nvGrpSpPr>
        <p:grpSpPr>
          <a:xfrm>
            <a:off x="609600" y="800100"/>
            <a:ext cx="12816456" cy="2938161"/>
            <a:chOff x="0" y="0"/>
            <a:chExt cx="13837408" cy="1789204"/>
          </a:xfrm>
        </p:grpSpPr>
        <p:grpSp>
          <p:nvGrpSpPr>
            <p:cNvPr id="26" name="Group 5">
              <a:extLst>
                <a:ext uri="{FF2B5EF4-FFF2-40B4-BE49-F238E27FC236}">
                  <a16:creationId xmlns:a16="http://schemas.microsoft.com/office/drawing/2014/main"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914400" y="102409"/>
              <a:ext cx="12332809" cy="1686795"/>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Những nguyên nhân nào làm tăng nguy cơ gây bệnh sâu răng?</a:t>
              </a:r>
            </a:p>
          </p:txBody>
        </p:sp>
      </p:grpSp>
      <p:sp>
        <p:nvSpPr>
          <p:cNvPr id="29" name="Freeform 16">
            <a:extLst>
              <a:ext uri="{FF2B5EF4-FFF2-40B4-BE49-F238E27FC236}">
                <a16:creationId xmlns:a16="http://schemas.microsoft.com/office/drawing/2014/main"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id="{2708FA95-A566-D1BE-9FA5-156561B972CD}"/>
              </a:ext>
            </a:extLst>
          </p:cNvPr>
          <p:cNvGrpSpPr/>
          <p:nvPr/>
        </p:nvGrpSpPr>
        <p:grpSpPr>
          <a:xfrm>
            <a:off x="609600" y="3924300"/>
            <a:ext cx="12192000" cy="5943600"/>
            <a:chOff x="0" y="0"/>
            <a:chExt cx="1098500" cy="406400"/>
          </a:xfrm>
        </p:grpSpPr>
        <p:sp>
          <p:nvSpPr>
            <p:cNvPr id="31" name="Freeform 3">
              <a:extLst>
                <a:ext uri="{FF2B5EF4-FFF2-40B4-BE49-F238E27FC236}">
                  <a16:creationId xmlns:a16="http://schemas.microsoft.com/office/drawing/2014/main"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id="{230D8337-13F7-9333-E21E-AEAC6E5C8BF8}"/>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Những nguyên nhân làm tăng nguy cơ gây bệnh sâu răng gồm: Ăn nhiều đồ ngọt; </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l</a:t>
              </a: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ười đánh răng, chải răng không đúng cách, ăn uống đồ lạnh, ...</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309012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id="{54B7A6D7-1CD9-28A1-6E80-7B5C0C991C61}"/>
              </a:ext>
            </a:extLst>
          </p:cNvPr>
          <p:cNvGrpSpPr/>
          <p:nvPr/>
        </p:nvGrpSpPr>
        <p:grpSpPr>
          <a:xfrm>
            <a:off x="1676400" y="342900"/>
            <a:ext cx="11673456" cy="3390143"/>
            <a:chOff x="0" y="0"/>
            <a:chExt cx="13837408" cy="2064440"/>
          </a:xfrm>
        </p:grpSpPr>
        <p:grpSp>
          <p:nvGrpSpPr>
            <p:cNvPr id="26" name="Group 5">
              <a:extLst>
                <a:ext uri="{FF2B5EF4-FFF2-40B4-BE49-F238E27FC236}">
                  <a16:creationId xmlns:a16="http://schemas.microsoft.com/office/drawing/2014/main"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914400" y="102409"/>
              <a:ext cx="12332809" cy="1962031"/>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Vì sao ăn nhiều đồ ngọt làm tăng nguy cơ sâu răng?</a:t>
              </a:r>
            </a:p>
          </p:txBody>
        </p:sp>
      </p:grpSp>
      <p:sp>
        <p:nvSpPr>
          <p:cNvPr id="29" name="Freeform 16">
            <a:extLst>
              <a:ext uri="{FF2B5EF4-FFF2-40B4-BE49-F238E27FC236}">
                <a16:creationId xmlns:a16="http://schemas.microsoft.com/office/drawing/2014/main"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id="{230D8337-13F7-9333-E21E-AEAC6E5C8BF8}"/>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Vì đường là thức ăn của vi khuẩn.</a:t>
              </a:r>
              <a:endParaRPr kumimoji="0" lang="en-US" sz="199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198614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id="{54B7A6D7-1CD9-28A1-6E80-7B5C0C991C61}"/>
              </a:ext>
            </a:extLst>
          </p:cNvPr>
          <p:cNvGrpSpPr/>
          <p:nvPr/>
        </p:nvGrpSpPr>
        <p:grpSpPr>
          <a:xfrm>
            <a:off x="2971800" y="342900"/>
            <a:ext cx="10378056" cy="2590800"/>
            <a:chOff x="0" y="0"/>
            <a:chExt cx="13837408" cy="1577677"/>
          </a:xfrm>
        </p:grpSpPr>
        <p:grpSp>
          <p:nvGrpSpPr>
            <p:cNvPr id="26" name="Group 5">
              <a:extLst>
                <a:ext uri="{FF2B5EF4-FFF2-40B4-BE49-F238E27FC236}">
                  <a16:creationId xmlns:a16="http://schemas.microsoft.com/office/drawing/2014/main"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Ăn uống đồ lạnh gây hậu quả gì cho răng?</a:t>
              </a:r>
            </a:p>
          </p:txBody>
        </p:sp>
      </p:grpSp>
      <p:sp>
        <p:nvSpPr>
          <p:cNvPr id="29" name="Freeform 16">
            <a:extLst>
              <a:ext uri="{FF2B5EF4-FFF2-40B4-BE49-F238E27FC236}">
                <a16:creationId xmlns:a16="http://schemas.microsoft.com/office/drawing/2014/main"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id="{230D8337-13F7-9333-E21E-AEAC6E5C8BF8}"/>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7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Gây nứt men răng, vi khuẩn xâm nhập.</a:t>
              </a:r>
              <a:endParaRPr kumimoji="0" lang="en-US" sz="13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160676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id="{54B7A6D7-1CD9-28A1-6E80-7B5C0C991C61}"/>
              </a:ext>
            </a:extLst>
          </p:cNvPr>
          <p:cNvGrpSpPr/>
          <p:nvPr/>
        </p:nvGrpSpPr>
        <p:grpSpPr>
          <a:xfrm>
            <a:off x="2971800" y="342900"/>
            <a:ext cx="10378056" cy="2590800"/>
            <a:chOff x="0" y="0"/>
            <a:chExt cx="13837408" cy="1577677"/>
          </a:xfrm>
        </p:grpSpPr>
        <p:grpSp>
          <p:nvGrpSpPr>
            <p:cNvPr id="26" name="Group 5">
              <a:extLst>
                <a:ext uri="{FF2B5EF4-FFF2-40B4-BE49-F238E27FC236}">
                  <a16:creationId xmlns:a16="http://schemas.microsoft.com/office/drawing/2014/main"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Không chải răng sau khi ăn gây ra hậu quả gì?</a:t>
              </a:r>
            </a:p>
          </p:txBody>
        </p:sp>
      </p:grpSp>
      <p:sp>
        <p:nvSpPr>
          <p:cNvPr id="29" name="Freeform 16">
            <a:extLst>
              <a:ext uri="{FF2B5EF4-FFF2-40B4-BE49-F238E27FC236}">
                <a16:creationId xmlns:a16="http://schemas.microsoft.com/office/drawing/2014/main"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id="{230D8337-13F7-9333-E21E-AEAC6E5C8BF8}"/>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Tạo điều kiện cho vi khuẩn sinh sôi tạo thành mảng bám ăn phá huỷ men răng,...</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228065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id="{54B7A6D7-1CD9-28A1-6E80-7B5C0C991C61}"/>
              </a:ext>
            </a:extLst>
          </p:cNvPr>
          <p:cNvGrpSpPr/>
          <p:nvPr/>
        </p:nvGrpSpPr>
        <p:grpSpPr>
          <a:xfrm>
            <a:off x="2437947" y="342900"/>
            <a:ext cx="10912363" cy="3657602"/>
            <a:chOff x="-575" y="0"/>
            <a:chExt cx="13838558" cy="2227310"/>
          </a:xfrm>
        </p:grpSpPr>
        <p:grpSp>
          <p:nvGrpSpPr>
            <p:cNvPr id="26" name="Group 5">
              <a:extLst>
                <a:ext uri="{FF2B5EF4-FFF2-40B4-BE49-F238E27FC236}">
                  <a16:creationId xmlns:a16="http://schemas.microsoft.com/office/drawing/2014/main" id="{34D1674C-7704-2AB2-D446-CF94DE31C3D0}"/>
                </a:ext>
              </a:extLst>
            </p:cNvPr>
            <p:cNvGrpSpPr/>
            <p:nvPr/>
          </p:nvGrpSpPr>
          <p:grpSpPr>
            <a:xfrm>
              <a:off x="-575" y="0"/>
              <a:ext cx="13838558" cy="2227310"/>
              <a:chOff x="-127" y="0"/>
              <a:chExt cx="3056685" cy="491972"/>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491972"/>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914400" y="102409"/>
              <a:ext cx="12332809" cy="1962031"/>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Kể thêm những nguyên nhân có thể làm tăng nguy cơ gây bệnh sâu răng.</a:t>
              </a:r>
            </a:p>
          </p:txBody>
        </p:sp>
      </p:grpSp>
      <p:sp>
        <p:nvSpPr>
          <p:cNvPr id="29" name="Freeform 16">
            <a:extLst>
              <a:ext uri="{FF2B5EF4-FFF2-40B4-BE49-F238E27FC236}">
                <a16:creationId xmlns:a16="http://schemas.microsoft.com/office/drawing/2014/main"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id="{230D8337-13F7-9333-E21E-AEAC6E5C8BF8}"/>
                </a:ext>
              </a:extLst>
            </p:cNvPr>
            <p:cNvSpPr txBox="1"/>
            <p:nvPr/>
          </p:nvSpPr>
          <p:spPr>
            <a:xfrm>
              <a:off x="39801" y="0"/>
              <a:ext cx="1058699"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Ăn đồ quá cứng gây sứt răng, dùng răng cắn xé những đồ cứng, dai,...</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227582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BCBF1"/>
        </a:solidFill>
        <a:effectLst/>
      </p:bgPr>
    </p:bg>
    <p:spTree>
      <p:nvGrpSpPr>
        <p:cNvPr id="1" name=""/>
        <p:cNvGrpSpPr/>
        <p:nvPr/>
      </p:nvGrpSpPr>
      <p:grpSpPr>
        <a:xfrm>
          <a:off x="0" y="0"/>
          <a:ext cx="0" cy="0"/>
          <a:chOff x="0" y="0"/>
          <a:chExt cx="0" cy="0"/>
        </a:xfrm>
      </p:grpSpPr>
      <p:sp>
        <p:nvSpPr>
          <p:cNvPr id="2" name="Freeform 2"/>
          <p:cNvSpPr/>
          <p:nvPr/>
        </p:nvSpPr>
        <p:spPr>
          <a:xfrm>
            <a:off x="10457069" y="9164094"/>
            <a:ext cx="7563583" cy="3245465"/>
          </a:xfrm>
          <a:custGeom>
            <a:avLst/>
            <a:gdLst/>
            <a:ahLst/>
            <a:cxnLst/>
            <a:rect l="l" t="t" r="r" b="b"/>
            <a:pathLst>
              <a:path w="7563583" h="3245465">
                <a:moveTo>
                  <a:pt x="0" y="0"/>
                </a:moveTo>
                <a:lnTo>
                  <a:pt x="7563582" y="0"/>
                </a:lnTo>
                <a:lnTo>
                  <a:pt x="7563582" y="3245465"/>
                </a:lnTo>
                <a:lnTo>
                  <a:pt x="0" y="32454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796256" y="3361864"/>
            <a:ext cx="8769637" cy="6601145"/>
          </a:xfrm>
          <a:custGeom>
            <a:avLst/>
            <a:gdLst/>
            <a:ahLst/>
            <a:cxnLst/>
            <a:rect l="l" t="t" r="r" b="b"/>
            <a:pathLst>
              <a:path w="8769637" h="6601145">
                <a:moveTo>
                  <a:pt x="0" y="0"/>
                </a:moveTo>
                <a:lnTo>
                  <a:pt x="8769636" y="0"/>
                </a:lnTo>
                <a:lnTo>
                  <a:pt x="8769636" y="6601145"/>
                </a:lnTo>
                <a:lnTo>
                  <a:pt x="0" y="66011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5400000">
            <a:off x="15245066" y="-1291376"/>
            <a:ext cx="4447700" cy="4472093"/>
          </a:xfrm>
          <a:custGeom>
            <a:avLst/>
            <a:gdLst/>
            <a:ahLst/>
            <a:cxnLst/>
            <a:rect l="l" t="t" r="r" b="b"/>
            <a:pathLst>
              <a:path w="4447700" h="4472093">
                <a:moveTo>
                  <a:pt x="0" y="0"/>
                </a:moveTo>
                <a:lnTo>
                  <a:pt x="4447700" y="0"/>
                </a:lnTo>
                <a:lnTo>
                  <a:pt x="4447700" y="4472093"/>
                </a:lnTo>
                <a:lnTo>
                  <a:pt x="0" y="44720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3263853" y="-709123"/>
            <a:ext cx="4049291" cy="2127719"/>
          </a:xfrm>
          <a:custGeom>
            <a:avLst/>
            <a:gdLst/>
            <a:ahLst/>
            <a:cxnLst/>
            <a:rect l="l" t="t" r="r" b="b"/>
            <a:pathLst>
              <a:path w="4049291" h="2127719">
                <a:moveTo>
                  <a:pt x="0" y="0"/>
                </a:moveTo>
                <a:lnTo>
                  <a:pt x="4049291" y="0"/>
                </a:lnTo>
                <a:lnTo>
                  <a:pt x="4049291" y="2127719"/>
                </a:lnTo>
                <a:lnTo>
                  <a:pt x="0" y="21277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831078" y="8611518"/>
            <a:ext cx="3603249" cy="1880241"/>
          </a:xfrm>
          <a:custGeom>
            <a:avLst/>
            <a:gdLst/>
            <a:ahLst/>
            <a:cxnLst/>
            <a:rect l="l" t="t" r="r" b="b"/>
            <a:pathLst>
              <a:path w="3603249" h="1880241">
                <a:moveTo>
                  <a:pt x="0" y="0"/>
                </a:moveTo>
                <a:lnTo>
                  <a:pt x="3603250" y="0"/>
                </a:lnTo>
                <a:lnTo>
                  <a:pt x="3603250" y="1880241"/>
                </a:lnTo>
                <a:lnTo>
                  <a:pt x="0" y="18802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7"/>
          <p:cNvGrpSpPr/>
          <p:nvPr/>
        </p:nvGrpSpPr>
        <p:grpSpPr>
          <a:xfrm rot="-10800000">
            <a:off x="457200" y="2041681"/>
            <a:ext cx="12344399" cy="5128137"/>
            <a:chOff x="0" y="0"/>
            <a:chExt cx="3572462" cy="1638691"/>
          </a:xfrm>
        </p:grpSpPr>
        <p:sp>
          <p:nvSpPr>
            <p:cNvPr id="8" name="Freeform 8"/>
            <p:cNvSpPr/>
            <p:nvPr/>
          </p:nvSpPr>
          <p:spPr>
            <a:xfrm>
              <a:off x="0" y="0"/>
              <a:ext cx="3573351" cy="1641739"/>
            </a:xfrm>
            <a:custGeom>
              <a:avLst/>
              <a:gdLst/>
              <a:ahLst/>
              <a:cxnLst/>
              <a:rect l="l" t="t" r="r" b="b"/>
              <a:pathLst>
                <a:path w="3573351" h="1641739">
                  <a:moveTo>
                    <a:pt x="3511121" y="1636913"/>
                  </a:moveTo>
                  <a:cubicBezTo>
                    <a:pt x="3518360" y="1634881"/>
                    <a:pt x="3525853" y="1631833"/>
                    <a:pt x="3532457" y="1627642"/>
                  </a:cubicBezTo>
                  <a:cubicBezTo>
                    <a:pt x="3525472" y="1631960"/>
                    <a:pt x="3517979" y="1635135"/>
                    <a:pt x="3511121" y="1636913"/>
                  </a:cubicBezTo>
                  <a:close/>
                  <a:moveTo>
                    <a:pt x="3572462" y="1542933"/>
                  </a:moveTo>
                  <a:cubicBezTo>
                    <a:pt x="3572208" y="1554363"/>
                    <a:pt x="3571827" y="1554744"/>
                    <a:pt x="3571446" y="1554744"/>
                  </a:cubicBezTo>
                  <a:cubicBezTo>
                    <a:pt x="3571192" y="1554744"/>
                    <a:pt x="3571065" y="1554617"/>
                    <a:pt x="3570811" y="1555633"/>
                  </a:cubicBezTo>
                  <a:cubicBezTo>
                    <a:pt x="3570557" y="1556903"/>
                    <a:pt x="3570684" y="1558046"/>
                    <a:pt x="3570049" y="1565920"/>
                  </a:cubicBezTo>
                  <a:cubicBezTo>
                    <a:pt x="3570176" y="1572270"/>
                    <a:pt x="3568652" y="1583573"/>
                    <a:pt x="3562556" y="1595511"/>
                  </a:cubicBezTo>
                  <a:cubicBezTo>
                    <a:pt x="3556587" y="1607449"/>
                    <a:pt x="3545919" y="1619641"/>
                    <a:pt x="3532457" y="1627642"/>
                  </a:cubicBezTo>
                  <a:cubicBezTo>
                    <a:pt x="3547443" y="1618752"/>
                    <a:pt x="3559000" y="1603258"/>
                    <a:pt x="3563953" y="1590304"/>
                  </a:cubicBezTo>
                  <a:cubicBezTo>
                    <a:pt x="3569033" y="1577223"/>
                    <a:pt x="3568906" y="1567825"/>
                    <a:pt x="3568271" y="1568968"/>
                  </a:cubicBezTo>
                  <a:cubicBezTo>
                    <a:pt x="3567001" y="1579382"/>
                    <a:pt x="3564461" y="1584843"/>
                    <a:pt x="3563318" y="1588018"/>
                  </a:cubicBezTo>
                  <a:cubicBezTo>
                    <a:pt x="3562048" y="1591193"/>
                    <a:pt x="3561159" y="1592082"/>
                    <a:pt x="3560524" y="1593225"/>
                  </a:cubicBezTo>
                  <a:cubicBezTo>
                    <a:pt x="3559762" y="1594495"/>
                    <a:pt x="3559127" y="1595511"/>
                    <a:pt x="3557476" y="1598305"/>
                  </a:cubicBezTo>
                  <a:cubicBezTo>
                    <a:pt x="3557222" y="1598813"/>
                    <a:pt x="3556841" y="1599448"/>
                    <a:pt x="3556460" y="1599956"/>
                  </a:cubicBezTo>
                  <a:cubicBezTo>
                    <a:pt x="3556460" y="1599956"/>
                    <a:pt x="3555190" y="1604782"/>
                    <a:pt x="3545284" y="1614434"/>
                  </a:cubicBezTo>
                  <a:lnTo>
                    <a:pt x="3544141" y="1617609"/>
                  </a:lnTo>
                  <a:cubicBezTo>
                    <a:pt x="3539696" y="1622054"/>
                    <a:pt x="3532711" y="1626880"/>
                    <a:pt x="3525218" y="1630563"/>
                  </a:cubicBezTo>
                  <a:cubicBezTo>
                    <a:pt x="3506422" y="1641739"/>
                    <a:pt x="3490420" y="1637929"/>
                    <a:pt x="3490420" y="1637929"/>
                  </a:cubicBezTo>
                  <a:lnTo>
                    <a:pt x="3464639" y="1634500"/>
                  </a:lnTo>
                  <a:lnTo>
                    <a:pt x="3457781" y="1634881"/>
                  </a:lnTo>
                  <a:lnTo>
                    <a:pt x="3410918" y="1631706"/>
                  </a:lnTo>
                  <a:cubicBezTo>
                    <a:pt x="3113764" y="1633230"/>
                    <a:pt x="2666131" y="1631198"/>
                    <a:pt x="2375646" y="1630817"/>
                  </a:cubicBezTo>
                  <a:cubicBezTo>
                    <a:pt x="2248432" y="1630944"/>
                    <a:pt x="1916449" y="1630436"/>
                    <a:pt x="1739573" y="1631706"/>
                  </a:cubicBezTo>
                  <a:lnTo>
                    <a:pt x="1747736" y="1630563"/>
                  </a:lnTo>
                  <a:cubicBezTo>
                    <a:pt x="1536165" y="1630817"/>
                    <a:pt x="1245000" y="1632595"/>
                    <a:pt x="1117105" y="1632976"/>
                  </a:cubicBezTo>
                  <a:lnTo>
                    <a:pt x="1120506" y="1632468"/>
                  </a:lnTo>
                  <a:cubicBezTo>
                    <a:pt x="1035470" y="1632595"/>
                    <a:pt x="812334" y="1633738"/>
                    <a:pt x="839545" y="1635897"/>
                  </a:cubicBezTo>
                  <a:cubicBezTo>
                    <a:pt x="634097" y="1635262"/>
                    <a:pt x="670153" y="1633230"/>
                    <a:pt x="409600" y="1634373"/>
                  </a:cubicBezTo>
                  <a:lnTo>
                    <a:pt x="449738" y="1634627"/>
                  </a:lnTo>
                  <a:cubicBezTo>
                    <a:pt x="374906" y="1634627"/>
                    <a:pt x="227962" y="1634754"/>
                    <a:pt x="170688" y="1634754"/>
                  </a:cubicBezTo>
                  <a:cubicBezTo>
                    <a:pt x="153670" y="1634754"/>
                    <a:pt x="135001" y="1634627"/>
                    <a:pt x="115570" y="1634627"/>
                  </a:cubicBezTo>
                  <a:cubicBezTo>
                    <a:pt x="105791" y="1634627"/>
                    <a:pt x="95885" y="1634627"/>
                    <a:pt x="85852" y="1634500"/>
                  </a:cubicBezTo>
                  <a:cubicBezTo>
                    <a:pt x="80645" y="1634373"/>
                    <a:pt x="76708" y="1634627"/>
                    <a:pt x="68453" y="1634119"/>
                  </a:cubicBezTo>
                  <a:cubicBezTo>
                    <a:pt x="61087" y="1633230"/>
                    <a:pt x="53975" y="1631452"/>
                    <a:pt x="47117" y="1628658"/>
                  </a:cubicBezTo>
                  <a:cubicBezTo>
                    <a:pt x="19558" y="1617482"/>
                    <a:pt x="1143" y="1588907"/>
                    <a:pt x="1270" y="1560840"/>
                  </a:cubicBezTo>
                  <a:cubicBezTo>
                    <a:pt x="1270" y="1541409"/>
                    <a:pt x="1270" y="1522994"/>
                    <a:pt x="1397" y="1506357"/>
                  </a:cubicBezTo>
                  <a:cubicBezTo>
                    <a:pt x="1270" y="1473337"/>
                    <a:pt x="1270" y="1447429"/>
                    <a:pt x="1270" y="1423587"/>
                  </a:cubicBezTo>
                  <a:lnTo>
                    <a:pt x="1651" y="1432825"/>
                  </a:lnTo>
                  <a:cubicBezTo>
                    <a:pt x="508" y="1339918"/>
                    <a:pt x="1778" y="1221672"/>
                    <a:pt x="0" y="1126917"/>
                  </a:cubicBezTo>
                  <a:cubicBezTo>
                    <a:pt x="1016" y="950605"/>
                    <a:pt x="2413" y="190454"/>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921861" y="508"/>
                    <a:pt x="2698105" y="635"/>
                    <a:pt x="3422221" y="0"/>
                  </a:cubicBezTo>
                  <a:lnTo>
                    <a:pt x="3418030" y="254"/>
                  </a:lnTo>
                  <a:cubicBezTo>
                    <a:pt x="3431238" y="254"/>
                    <a:pt x="3449399" y="127"/>
                    <a:pt x="3471116" y="127"/>
                  </a:cubicBezTo>
                  <a:cubicBezTo>
                    <a:pt x="3476577" y="127"/>
                    <a:pt x="3482165" y="127"/>
                    <a:pt x="3488134" y="127"/>
                  </a:cubicBezTo>
                  <a:lnTo>
                    <a:pt x="3490420" y="127"/>
                  </a:lnTo>
                  <a:lnTo>
                    <a:pt x="3493849" y="254"/>
                  </a:lnTo>
                  <a:cubicBezTo>
                    <a:pt x="3496135" y="381"/>
                    <a:pt x="3498421" y="381"/>
                    <a:pt x="3500707" y="762"/>
                  </a:cubicBezTo>
                  <a:cubicBezTo>
                    <a:pt x="3505279" y="1270"/>
                    <a:pt x="3509978" y="2413"/>
                    <a:pt x="3514550" y="3810"/>
                  </a:cubicBezTo>
                  <a:cubicBezTo>
                    <a:pt x="3532838" y="9525"/>
                    <a:pt x="3549983" y="22860"/>
                    <a:pt x="3560016" y="41656"/>
                  </a:cubicBezTo>
                  <a:cubicBezTo>
                    <a:pt x="3564969" y="51054"/>
                    <a:pt x="3568271" y="61722"/>
                    <a:pt x="3569033" y="72771"/>
                  </a:cubicBezTo>
                  <a:cubicBezTo>
                    <a:pt x="3569414" y="79121"/>
                    <a:pt x="3569287" y="81915"/>
                    <a:pt x="3569287" y="85725"/>
                  </a:cubicBezTo>
                  <a:cubicBezTo>
                    <a:pt x="3569287" y="89408"/>
                    <a:pt x="3569287" y="93091"/>
                    <a:pt x="3569287" y="96901"/>
                  </a:cubicBezTo>
                  <a:cubicBezTo>
                    <a:pt x="3569287" y="111887"/>
                    <a:pt x="3569414" y="127254"/>
                    <a:pt x="3569414" y="143002"/>
                  </a:cubicBezTo>
                  <a:cubicBezTo>
                    <a:pt x="3569541" y="177785"/>
                    <a:pt x="3569668" y="245617"/>
                    <a:pt x="3569795" y="313450"/>
                  </a:cubicBezTo>
                  <a:cubicBezTo>
                    <a:pt x="3570049" y="585046"/>
                    <a:pt x="3570430" y="856378"/>
                    <a:pt x="3570557" y="965913"/>
                  </a:cubicBezTo>
                  <a:lnTo>
                    <a:pt x="3571827" y="1009991"/>
                  </a:lnTo>
                  <a:cubicBezTo>
                    <a:pt x="3570811" y="1055917"/>
                    <a:pt x="3571573" y="1098940"/>
                    <a:pt x="3570811" y="1162021"/>
                  </a:cubicBezTo>
                  <a:cubicBezTo>
                    <a:pt x="3570938" y="1195014"/>
                    <a:pt x="3571954" y="1181289"/>
                    <a:pt x="3572208" y="1165717"/>
                  </a:cubicBezTo>
                  <a:cubicBezTo>
                    <a:pt x="3571446" y="1220616"/>
                    <a:pt x="3572462" y="1280267"/>
                    <a:pt x="3571700" y="1310620"/>
                  </a:cubicBezTo>
                  <a:lnTo>
                    <a:pt x="3571319" y="1301382"/>
                  </a:lnTo>
                  <a:cubicBezTo>
                    <a:pt x="3570049" y="1387163"/>
                    <a:pt x="3573351" y="1437048"/>
                    <a:pt x="3571954" y="1487180"/>
                  </a:cubicBezTo>
                  <a:lnTo>
                    <a:pt x="3571700" y="1486799"/>
                  </a:lnTo>
                  <a:cubicBezTo>
                    <a:pt x="3570811" y="1505468"/>
                    <a:pt x="3572081" y="1526677"/>
                    <a:pt x="3572462" y="1542933"/>
                  </a:cubicBezTo>
                  <a:close/>
                  <a:moveTo>
                    <a:pt x="3530044" y="1627261"/>
                  </a:moveTo>
                  <a:cubicBezTo>
                    <a:pt x="3529409" y="1627642"/>
                    <a:pt x="3528901" y="1628023"/>
                    <a:pt x="3528393" y="1628404"/>
                  </a:cubicBezTo>
                  <a:cubicBezTo>
                    <a:pt x="3528901" y="1628150"/>
                    <a:pt x="3529409" y="1628023"/>
                    <a:pt x="3529917" y="1627642"/>
                  </a:cubicBezTo>
                  <a:cubicBezTo>
                    <a:pt x="3529917" y="1627642"/>
                    <a:pt x="3530044" y="1627388"/>
                    <a:pt x="3530044" y="1627261"/>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p:cNvSpPr txBox="1"/>
          <p:nvPr/>
        </p:nvSpPr>
        <p:spPr>
          <a:xfrm>
            <a:off x="838200" y="2552700"/>
            <a:ext cx="11506200" cy="4431983"/>
          </a:xfrm>
          <a:prstGeom prst="rect">
            <a:avLst/>
          </a:prstGeom>
        </p:spPr>
        <p:txBody>
          <a:bodyPr wrap="square" lIns="0" tIns="0" rIns="0" bIns="0" rtlCol="0" anchor="t">
            <a:spAutoFit/>
          </a:bodyPr>
          <a:lstStyle/>
          <a:p>
            <a:pPr lvl="0" algn="just"/>
            <a:r>
              <a:rPr lang="vi-VN" sz="4800" dirty="0">
                <a:solidFill>
                  <a:srgbClr val="FF0000"/>
                </a:solidFill>
                <a:latin typeface="Cambria" panose="02040503050406030204" pitchFamily="18" charset="0"/>
                <a:ea typeface="Cambria" panose="02040503050406030204" pitchFamily="18" charset="0"/>
              </a:rPr>
              <a:t>Nguyên nhân chính gây ra bệnh sâu răng là do vi khuẩn, nhưng có rất nhiều nguyên nhân làm tăng cơ hội cho vi khuẩn phá huỷ răng của chúng ta. Vì vậy, chúng ta cần xác định những việc nên làm, không nên làm để bảo vệ răng</a:t>
            </a:r>
            <a:endPar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1" name="Picture 10">
            <a:extLst>
              <a:ext uri="{FF2B5EF4-FFF2-40B4-BE49-F238E27FC236}">
                <a16:creationId xmlns:a16="http://schemas.microsoft.com/office/drawing/2014/main" id="{30D1D04B-B6E4-03E0-93B5-8634D85530A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53200" y="190500"/>
            <a:ext cx="6355576" cy="18319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8610600" y="2571750"/>
            <a:ext cx="8648700" cy="668655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2137363" cy="17991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TextBox 21"/>
          <p:cNvSpPr txBox="1"/>
          <p:nvPr/>
        </p:nvSpPr>
        <p:spPr>
          <a:xfrm>
            <a:off x="8610600" y="3238500"/>
            <a:ext cx="8458200" cy="5416868"/>
          </a:xfrm>
          <a:prstGeom prst="rect">
            <a:avLst/>
          </a:prstGeom>
        </p:spPr>
        <p:txBody>
          <a:bodyPr wrap="square" lIns="0" tIns="0" rIns="0" bIns="0" rtlCol="0" anchor="t">
            <a:spAutoFit/>
          </a:bodyPr>
          <a:lstStyle/>
          <a:p>
            <a:pPr lvl="0" algn="ct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Hoạt</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động</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3: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Biện</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pháp</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phòng</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chống</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sâu</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răng</a:t>
            </a:r>
            <a:endParaRPr kumimoji="0" lang="en-US" sz="8800" i="0" u="none" strike="noStrike" kern="1200" cap="none" spc="234" normalizeH="0" baseline="0" noProof="0" dirty="0">
              <a:ln>
                <a:noFill/>
              </a:ln>
              <a:solidFill>
                <a:srgbClr val="000000"/>
              </a:solidFill>
              <a:effectLst/>
              <a:uLnTx/>
              <a:uFillTx/>
              <a:latin typeface="Cambria" panose="02040503050406030204" pitchFamily="18" charset="0"/>
              <a:ea typeface="Cambria" panose="02040503050406030204" pitchFamily="18" charset="0"/>
              <a:cs typeface="Playwrite US Modern"/>
              <a:sym typeface="Playwrite US Modern"/>
            </a:endParaRPr>
          </a:p>
        </p:txBody>
      </p:sp>
      <p:pic>
        <p:nvPicPr>
          <p:cNvPr id="2050" name="Picture 2" descr="Hình ảnh Sâu Răng Cần Bảo Vệ Răng PNG , Trực Tuyến, Tình Nguyện Tuyên  Truyền, Nanh PNG miễn phí tải tập tin PSDComment và Vector">
            <a:extLst>
              <a:ext uri="{FF2B5EF4-FFF2-40B4-BE49-F238E27FC236}">
                <a16:creationId xmlns:a16="http://schemas.microsoft.com/office/drawing/2014/main" id="{9186E5E7-AC3A-4BFE-5789-D61A5D945F4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2667" r="98750">
                        <a14:foregroundMark x1="30500" y1="18583" x2="43167" y2="23917"/>
                        <a14:foregroundMark x1="43167" y1="23917" x2="44417" y2="25750"/>
                        <a14:foregroundMark x1="59083" y1="20167" x2="67750" y2="26833"/>
                        <a14:foregroundMark x1="7750" y1="67750" x2="6167" y2="73083"/>
                        <a14:foregroundMark x1="6167" y1="73083" x2="7000" y2="77500"/>
                        <a14:foregroundMark x1="4250" y1="67500" x2="2667" y2="74917"/>
                        <a14:foregroundMark x1="90500" y1="67500" x2="94750" y2="78750"/>
                        <a14:foregroundMark x1="94750" y1="78750" x2="94000" y2="82500"/>
                        <a14:foregroundMark x1="94583" y1="70500" x2="97917" y2="77833"/>
                        <a14:foregroundMark x1="97917" y1="77833" x2="98750" y2="74167"/>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1790700"/>
            <a:ext cx="7756071" cy="7756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24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609600" y="342900"/>
            <a:ext cx="16725900" cy="205740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2137363" cy="17991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TextBox 24">
            <a:extLst>
              <a:ext uri="{FF2B5EF4-FFF2-40B4-BE49-F238E27FC236}">
                <a16:creationId xmlns:a16="http://schemas.microsoft.com/office/drawing/2014/main" id="{0F4BF985-5A60-5E4E-EDFC-F621FB5CE1B5}"/>
              </a:ext>
            </a:extLst>
          </p:cNvPr>
          <p:cNvSpPr txBox="1"/>
          <p:nvPr/>
        </p:nvSpPr>
        <p:spPr>
          <a:xfrm>
            <a:off x="1066800" y="495300"/>
            <a:ext cx="16002000" cy="1569660"/>
          </a:xfrm>
          <a:prstGeom prst="rect">
            <a:avLst/>
          </a:prstGeom>
          <a:noFill/>
        </p:spPr>
        <p:txBody>
          <a:bodyPr wrap="square" rtlCol="0">
            <a:spAutoFit/>
          </a:bodyPr>
          <a:lstStyle/>
          <a:p>
            <a:pPr lvl="0"/>
            <a:r>
              <a:rPr lang="vi-VN" sz="4800" b="1" dirty="0">
                <a:solidFill>
                  <a:prstClr val="black"/>
                </a:solidFill>
                <a:latin typeface="Cambria" panose="02040503050406030204" pitchFamily="18" charset="0"/>
                <a:ea typeface="Cambria" panose="02040503050406030204" pitchFamily="18" charset="0"/>
              </a:rPr>
              <a:t>Quan sát hình 4, nêu một số việc nên làm, không nên làm để phòng tránh bệnh sâu răng.</a:t>
            </a:r>
          </a:p>
        </p:txBody>
      </p:sp>
      <p:pic>
        <p:nvPicPr>
          <p:cNvPr id="8" name="Picture 7">
            <a:extLst>
              <a:ext uri="{FF2B5EF4-FFF2-40B4-BE49-F238E27FC236}">
                <a16:creationId xmlns:a16="http://schemas.microsoft.com/office/drawing/2014/main" id="{C841E0CE-A641-75B0-DEBC-831ED9221ED0}"/>
              </a:ext>
            </a:extLst>
          </p:cNvPr>
          <p:cNvPicPr>
            <a:picLocks noChangeAspect="1"/>
          </p:cNvPicPr>
          <p:nvPr/>
        </p:nvPicPr>
        <p:blipFill>
          <a:blip r:embed="rId3"/>
          <a:stretch>
            <a:fillRect/>
          </a:stretch>
        </p:blipFill>
        <p:spPr>
          <a:xfrm>
            <a:off x="2438400" y="3162300"/>
            <a:ext cx="13258800" cy="64998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4478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grpSp>
        <p:nvGrpSpPr>
          <p:cNvPr id="3" name="Group 3"/>
          <p:cNvGrpSpPr/>
          <p:nvPr/>
        </p:nvGrpSpPr>
        <p:grpSpPr>
          <a:xfrm>
            <a:off x="1028700" y="2951608"/>
            <a:ext cx="16230600" cy="4383784"/>
            <a:chOff x="0" y="0"/>
            <a:chExt cx="4274726" cy="1154577"/>
          </a:xfrm>
        </p:grpSpPr>
        <p:sp>
          <p:nvSpPr>
            <p:cNvPr id="4" name="Freeform 4"/>
            <p:cNvSpPr/>
            <p:nvPr/>
          </p:nvSpPr>
          <p:spPr>
            <a:xfrm>
              <a:off x="0" y="0"/>
              <a:ext cx="4274726" cy="1154577"/>
            </a:xfrm>
            <a:custGeom>
              <a:avLst/>
              <a:gdLst/>
              <a:ahLst/>
              <a:cxnLst/>
              <a:rect l="l" t="t" r="r" b="b"/>
              <a:pathLst>
                <a:path w="4274726" h="1154577">
                  <a:moveTo>
                    <a:pt x="24327" y="0"/>
                  </a:moveTo>
                  <a:lnTo>
                    <a:pt x="4250399" y="0"/>
                  </a:lnTo>
                  <a:cubicBezTo>
                    <a:pt x="4263834" y="0"/>
                    <a:pt x="4274726" y="10891"/>
                    <a:pt x="4274726" y="24327"/>
                  </a:cubicBezTo>
                  <a:lnTo>
                    <a:pt x="4274726" y="1130250"/>
                  </a:lnTo>
                  <a:cubicBezTo>
                    <a:pt x="4274726" y="1136702"/>
                    <a:pt x="4272163" y="1142889"/>
                    <a:pt x="4267601" y="1147452"/>
                  </a:cubicBezTo>
                  <a:cubicBezTo>
                    <a:pt x="4263039" y="1152014"/>
                    <a:pt x="4256851" y="1154577"/>
                    <a:pt x="4250399" y="1154577"/>
                  </a:cubicBezTo>
                  <a:lnTo>
                    <a:pt x="24327" y="1154577"/>
                  </a:lnTo>
                  <a:cubicBezTo>
                    <a:pt x="10891" y="1154577"/>
                    <a:pt x="0" y="1143685"/>
                    <a:pt x="0" y="1130250"/>
                  </a:cubicBezTo>
                  <a:lnTo>
                    <a:pt x="0" y="24327"/>
                  </a:lnTo>
                  <a:cubicBezTo>
                    <a:pt x="0" y="10891"/>
                    <a:pt x="10891" y="0"/>
                    <a:pt x="24327" y="0"/>
                  </a:cubicBezTo>
                  <a:close/>
                </a:path>
              </a:pathLst>
            </a:custGeom>
            <a:solidFill>
              <a:srgbClr val="CDC514"/>
            </a:solidFill>
            <a:ln w="142875" cap="rnd">
              <a:solidFill>
                <a:srgbClr val="FFFFFF"/>
              </a:solidFill>
              <a:prstDash val="solid"/>
              <a:round/>
            </a:ln>
          </p:spPr>
          <p:txBody>
            <a:bodyPr/>
            <a:lstStyle/>
            <a:p>
              <a:endParaRPr lang="en-US"/>
            </a:p>
          </p:txBody>
        </p:sp>
        <p:sp>
          <p:nvSpPr>
            <p:cNvPr id="5" name="TextBox 5"/>
            <p:cNvSpPr txBox="1"/>
            <p:nvPr/>
          </p:nvSpPr>
          <p:spPr>
            <a:xfrm>
              <a:off x="0" y="-38100"/>
              <a:ext cx="4274726" cy="119267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3798144">
            <a:off x="16198728" y="1676537"/>
            <a:ext cx="3374136" cy="4114800"/>
          </a:xfrm>
          <a:custGeom>
            <a:avLst/>
            <a:gdLst/>
            <a:ahLst/>
            <a:cxnLst/>
            <a:rect l="l" t="t" r="r" b="b"/>
            <a:pathLst>
              <a:path w="3374136" h="4114800">
                <a:moveTo>
                  <a:pt x="0" y="0"/>
                </a:moveTo>
                <a:lnTo>
                  <a:pt x="3374136" y="0"/>
                </a:lnTo>
                <a:lnTo>
                  <a:pt x="337413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2508841">
            <a:off x="-1460191" y="416554"/>
            <a:ext cx="4545953" cy="4318655"/>
          </a:xfrm>
          <a:custGeom>
            <a:avLst/>
            <a:gdLst/>
            <a:ahLst/>
            <a:cxnLst/>
            <a:rect l="l" t="t" r="r" b="b"/>
            <a:pathLst>
              <a:path w="4545953" h="4318655">
                <a:moveTo>
                  <a:pt x="0" y="0"/>
                </a:moveTo>
                <a:lnTo>
                  <a:pt x="4545953" y="0"/>
                </a:lnTo>
                <a:lnTo>
                  <a:pt x="4545953" y="4318655"/>
                </a:lnTo>
                <a:lnTo>
                  <a:pt x="0" y="43186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53958">
            <a:off x="14364089" y="-2274"/>
            <a:ext cx="2581436" cy="2478178"/>
          </a:xfrm>
          <a:custGeom>
            <a:avLst/>
            <a:gdLst/>
            <a:ahLst/>
            <a:cxnLst/>
            <a:rect l="l" t="t" r="r" b="b"/>
            <a:pathLst>
              <a:path w="2581436" h="2478178">
                <a:moveTo>
                  <a:pt x="0" y="0"/>
                </a:moveTo>
                <a:lnTo>
                  <a:pt x="2581435" y="0"/>
                </a:lnTo>
                <a:lnTo>
                  <a:pt x="2581435" y="2478179"/>
                </a:lnTo>
                <a:lnTo>
                  <a:pt x="0" y="24781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14001750" y="6997999"/>
            <a:ext cx="5335235" cy="4114800"/>
          </a:xfrm>
          <a:custGeom>
            <a:avLst/>
            <a:gdLst/>
            <a:ahLst/>
            <a:cxnLst/>
            <a:rect l="l" t="t" r="r" b="b"/>
            <a:pathLst>
              <a:path w="5335235" h="4114800">
                <a:moveTo>
                  <a:pt x="0" y="0"/>
                </a:moveTo>
                <a:lnTo>
                  <a:pt x="5335235" y="0"/>
                </a:lnTo>
                <a:lnTo>
                  <a:pt x="5335235"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rot="1339956" flipH="1">
            <a:off x="-585671" y="6361745"/>
            <a:ext cx="2796913" cy="4585103"/>
          </a:xfrm>
          <a:custGeom>
            <a:avLst/>
            <a:gdLst/>
            <a:ahLst/>
            <a:cxnLst/>
            <a:rect l="l" t="t" r="r" b="b"/>
            <a:pathLst>
              <a:path w="2796913" h="4585103">
                <a:moveTo>
                  <a:pt x="2796913" y="0"/>
                </a:moveTo>
                <a:lnTo>
                  <a:pt x="0" y="0"/>
                </a:lnTo>
                <a:lnTo>
                  <a:pt x="0" y="4585103"/>
                </a:lnTo>
                <a:lnTo>
                  <a:pt x="2796913" y="4585103"/>
                </a:lnTo>
                <a:lnTo>
                  <a:pt x="2796913"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Freeform 11"/>
          <p:cNvSpPr/>
          <p:nvPr/>
        </p:nvSpPr>
        <p:spPr>
          <a:xfrm rot="-10378117">
            <a:off x="6060255" y="-785462"/>
            <a:ext cx="4242787" cy="4374007"/>
          </a:xfrm>
          <a:custGeom>
            <a:avLst/>
            <a:gdLst/>
            <a:ahLst/>
            <a:cxnLst/>
            <a:rect l="l" t="t" r="r" b="b"/>
            <a:pathLst>
              <a:path w="4242787" h="4374007">
                <a:moveTo>
                  <a:pt x="0" y="0"/>
                </a:moveTo>
                <a:lnTo>
                  <a:pt x="4242787" y="0"/>
                </a:lnTo>
                <a:lnTo>
                  <a:pt x="4242787" y="4374007"/>
                </a:lnTo>
                <a:lnTo>
                  <a:pt x="0" y="437400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2" name="Freeform 12"/>
          <p:cNvSpPr/>
          <p:nvPr/>
        </p:nvSpPr>
        <p:spPr>
          <a:xfrm rot="1705624">
            <a:off x="8751454" y="6929462"/>
            <a:ext cx="5739834" cy="4477071"/>
          </a:xfrm>
          <a:custGeom>
            <a:avLst/>
            <a:gdLst/>
            <a:ahLst/>
            <a:cxnLst/>
            <a:rect l="l" t="t" r="r" b="b"/>
            <a:pathLst>
              <a:path w="5739834" h="4477071">
                <a:moveTo>
                  <a:pt x="0" y="0"/>
                </a:moveTo>
                <a:lnTo>
                  <a:pt x="5739834" y="0"/>
                </a:lnTo>
                <a:lnTo>
                  <a:pt x="5739834" y="4477071"/>
                </a:lnTo>
                <a:lnTo>
                  <a:pt x="0" y="447707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3" name="Freeform 13"/>
          <p:cNvSpPr/>
          <p:nvPr/>
        </p:nvSpPr>
        <p:spPr>
          <a:xfrm>
            <a:off x="2741778" y="-202919"/>
            <a:ext cx="3421124" cy="3010589"/>
          </a:xfrm>
          <a:custGeom>
            <a:avLst/>
            <a:gdLst/>
            <a:ahLst/>
            <a:cxnLst/>
            <a:rect l="l" t="t" r="r" b="b"/>
            <a:pathLst>
              <a:path w="3421124" h="3010589">
                <a:moveTo>
                  <a:pt x="0" y="0"/>
                </a:moveTo>
                <a:lnTo>
                  <a:pt x="3421124" y="0"/>
                </a:lnTo>
                <a:lnTo>
                  <a:pt x="3421124" y="3010589"/>
                </a:lnTo>
                <a:lnTo>
                  <a:pt x="0" y="3010589"/>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4" name="Freeform 14"/>
          <p:cNvSpPr/>
          <p:nvPr/>
        </p:nvSpPr>
        <p:spPr>
          <a:xfrm>
            <a:off x="9942506" y="-651997"/>
            <a:ext cx="4107808" cy="4191640"/>
          </a:xfrm>
          <a:custGeom>
            <a:avLst/>
            <a:gdLst/>
            <a:ahLst/>
            <a:cxnLst/>
            <a:rect l="l" t="t" r="r" b="b"/>
            <a:pathLst>
              <a:path w="4107808" h="4191640">
                <a:moveTo>
                  <a:pt x="0" y="0"/>
                </a:moveTo>
                <a:lnTo>
                  <a:pt x="4107807" y="0"/>
                </a:lnTo>
                <a:lnTo>
                  <a:pt x="4107807" y="4191640"/>
                </a:lnTo>
                <a:lnTo>
                  <a:pt x="0" y="419164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5" name="Freeform 15"/>
          <p:cNvSpPr/>
          <p:nvPr/>
        </p:nvSpPr>
        <p:spPr>
          <a:xfrm>
            <a:off x="2001045" y="7696486"/>
            <a:ext cx="7001390" cy="5181029"/>
          </a:xfrm>
          <a:custGeom>
            <a:avLst/>
            <a:gdLst/>
            <a:ahLst/>
            <a:cxnLst/>
            <a:rect l="l" t="t" r="r" b="b"/>
            <a:pathLst>
              <a:path w="7001390" h="5181029">
                <a:moveTo>
                  <a:pt x="0" y="0"/>
                </a:moveTo>
                <a:lnTo>
                  <a:pt x="7001390" y="0"/>
                </a:lnTo>
                <a:lnTo>
                  <a:pt x="7001390" y="5181028"/>
                </a:lnTo>
                <a:lnTo>
                  <a:pt x="0" y="5181028"/>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pic>
        <p:nvPicPr>
          <p:cNvPr id="20" name="Picture 19">
            <a:extLst>
              <a:ext uri="{FF2B5EF4-FFF2-40B4-BE49-F238E27FC236}">
                <a16:creationId xmlns:a16="http://schemas.microsoft.com/office/drawing/2014/main" id="{F37C8BE4-72FB-1F3D-EE90-B311D060AFCF}"/>
              </a:ext>
            </a:extLst>
          </p:cNvPr>
          <p:cNvPicPr>
            <a:picLocks noChangeAspect="1"/>
          </p:cNvPicPr>
          <p:nvPr/>
        </p:nvPicPr>
        <p:blipFill>
          <a:blip r:embed="rId24"/>
          <a:stretch>
            <a:fillRect/>
          </a:stretch>
        </p:blipFill>
        <p:spPr>
          <a:xfrm>
            <a:off x="1752600" y="3848100"/>
            <a:ext cx="14412193" cy="3133616"/>
          </a:xfrm>
          <a:prstGeom prst="rect">
            <a:avLst/>
          </a:prstGeom>
        </p:spPr>
      </p:pic>
      <p:pic>
        <p:nvPicPr>
          <p:cNvPr id="24" name="Picture 23">
            <a:extLst>
              <a:ext uri="{FF2B5EF4-FFF2-40B4-BE49-F238E27FC236}">
                <a16:creationId xmlns:a16="http://schemas.microsoft.com/office/drawing/2014/main" id="{5D63415B-0837-3C20-0A4B-22EB6CA90F88}"/>
              </a:ext>
            </a:extLst>
          </p:cNvPr>
          <p:cNvPicPr>
            <a:picLocks noChangeAspect="1"/>
          </p:cNvPicPr>
          <p:nvPr/>
        </p:nvPicPr>
        <p:blipFill>
          <a:blip r:embed="rId25"/>
          <a:stretch>
            <a:fillRect/>
          </a:stretch>
        </p:blipFill>
        <p:spPr>
          <a:xfrm>
            <a:off x="6553200" y="876300"/>
            <a:ext cx="4895512" cy="1969179"/>
          </a:xfrm>
          <a:prstGeom prst="rect">
            <a:avLst/>
          </a:prstGeom>
        </p:spPr>
      </p:pic>
      <p:pic>
        <p:nvPicPr>
          <p:cNvPr id="25" name="Picture 24" descr="A round pink label with white text and a black background&#10;&#10;Description automatically generated">
            <a:extLst>
              <a:ext uri="{FF2B5EF4-FFF2-40B4-BE49-F238E27FC236}">
                <a16:creationId xmlns:a16="http://schemas.microsoft.com/office/drawing/2014/main" id="{1421AA15-57C3-82B8-6F54-0D1C925822FA}"/>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5163800" y="7658100"/>
            <a:ext cx="2380953" cy="23809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id="{54B7A6D7-1CD9-28A1-6E80-7B5C0C991C61}"/>
              </a:ext>
            </a:extLst>
          </p:cNvPr>
          <p:cNvGrpSpPr/>
          <p:nvPr/>
        </p:nvGrpSpPr>
        <p:grpSpPr>
          <a:xfrm>
            <a:off x="3124200" y="266700"/>
            <a:ext cx="10912363" cy="1219200"/>
            <a:chOff x="-575" y="0"/>
            <a:chExt cx="13838558" cy="2227310"/>
          </a:xfrm>
        </p:grpSpPr>
        <p:grpSp>
          <p:nvGrpSpPr>
            <p:cNvPr id="26" name="Group 5">
              <a:extLst>
                <a:ext uri="{FF2B5EF4-FFF2-40B4-BE49-F238E27FC236}">
                  <a16:creationId xmlns:a16="http://schemas.microsoft.com/office/drawing/2014/main" id="{34D1674C-7704-2AB2-D446-CF94DE31C3D0}"/>
                </a:ext>
              </a:extLst>
            </p:cNvPr>
            <p:cNvGrpSpPr/>
            <p:nvPr/>
          </p:nvGrpSpPr>
          <p:grpSpPr>
            <a:xfrm>
              <a:off x="-575" y="0"/>
              <a:ext cx="13838558" cy="2227310"/>
              <a:chOff x="-127" y="0"/>
              <a:chExt cx="3056685" cy="491972"/>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491972"/>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914399" y="102409"/>
              <a:ext cx="12332809" cy="612596"/>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Hoàn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phiếu</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tập</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aphicFrame>
        <p:nvGraphicFramePr>
          <p:cNvPr id="4" name="Table 3">
            <a:extLst>
              <a:ext uri="{FF2B5EF4-FFF2-40B4-BE49-F238E27FC236}">
                <a16:creationId xmlns:a16="http://schemas.microsoft.com/office/drawing/2014/main" id="{89B514D5-29F1-43AE-11DE-042D091E2C2C}"/>
              </a:ext>
            </a:extLst>
          </p:cNvPr>
          <p:cNvGraphicFramePr>
            <a:graphicFrameLocks noGrp="1"/>
          </p:cNvGraphicFramePr>
          <p:nvPr>
            <p:extLst>
              <p:ext uri="{D42A27DB-BD31-4B8C-83A1-F6EECF244321}">
                <p14:modId xmlns:p14="http://schemas.microsoft.com/office/powerpoint/2010/main" val="4235543949"/>
              </p:ext>
            </p:extLst>
          </p:nvPr>
        </p:nvGraphicFramePr>
        <p:xfrm>
          <a:off x="1143000" y="2324100"/>
          <a:ext cx="16230600" cy="6455201"/>
        </p:xfrm>
        <a:graphic>
          <a:graphicData uri="http://schemas.openxmlformats.org/drawingml/2006/table">
            <a:tbl>
              <a:tblPr firstRow="1" firstCol="1" bandRow="1">
                <a:tableStyleId>{5C22544A-7EE6-4342-B048-85BDC9FD1C3A}</a:tableStyleId>
              </a:tblPr>
              <a:tblGrid>
                <a:gridCol w="5257800">
                  <a:extLst>
                    <a:ext uri="{9D8B030D-6E8A-4147-A177-3AD203B41FA5}">
                      <a16:colId xmlns:a16="http://schemas.microsoft.com/office/drawing/2014/main" val="4103436489"/>
                    </a:ext>
                  </a:extLst>
                </a:gridCol>
                <a:gridCol w="2362200">
                  <a:extLst>
                    <a:ext uri="{9D8B030D-6E8A-4147-A177-3AD203B41FA5}">
                      <a16:colId xmlns:a16="http://schemas.microsoft.com/office/drawing/2014/main" val="138057256"/>
                    </a:ext>
                  </a:extLst>
                </a:gridCol>
                <a:gridCol w="2057400">
                  <a:extLst>
                    <a:ext uri="{9D8B030D-6E8A-4147-A177-3AD203B41FA5}">
                      <a16:colId xmlns:a16="http://schemas.microsoft.com/office/drawing/2014/main" val="4215080661"/>
                    </a:ext>
                  </a:extLst>
                </a:gridCol>
                <a:gridCol w="6553200">
                  <a:extLst>
                    <a:ext uri="{9D8B030D-6E8A-4147-A177-3AD203B41FA5}">
                      <a16:colId xmlns:a16="http://schemas.microsoft.com/office/drawing/2014/main" val="3049030868"/>
                    </a:ext>
                  </a:extLst>
                </a:gridCol>
              </a:tblGrid>
              <a:tr h="622295">
                <a:tc gridSpan="4">
                  <a:txBody>
                    <a:bodyPr/>
                    <a:lstStyle/>
                    <a:p>
                      <a:pPr marL="0" marR="6985" algn="ctr">
                        <a:lnSpc>
                          <a:spcPct val="120000"/>
                        </a:lnSpc>
                        <a:spcBef>
                          <a:spcPts val="0"/>
                        </a:spcBef>
                        <a:spcAft>
                          <a:spcPts val="0"/>
                        </a:spcAft>
                      </a:pPr>
                      <a:r>
                        <a:rPr lang="en-US" sz="4800" b="1" dirty="0" err="1">
                          <a:solidFill>
                            <a:srgbClr val="002060"/>
                          </a:solidFill>
                          <a:effectLst/>
                          <a:latin typeface="Cambria" panose="02040503050406030204" pitchFamily="18" charset="0"/>
                          <a:ea typeface="Cambria" panose="02040503050406030204" pitchFamily="18" charset="0"/>
                        </a:rPr>
                        <a:t>Biện</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pháp</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phòng</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tránh</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sâu</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răng</a:t>
                      </a:r>
                      <a:endParaRPr lang="en-US" sz="4800" b="1"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0703363"/>
                  </a:ext>
                </a:extLst>
              </a:tr>
              <a:tr h="1663705">
                <a:tc>
                  <a:txBody>
                    <a:bodyPr/>
                    <a:lstStyle/>
                    <a:p>
                      <a:pPr marL="0" marR="6985"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Việc</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làm</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3495" marR="0"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Nên</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Không</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nên</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6985"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Lí</a:t>
                      </a:r>
                      <a:r>
                        <a:rPr lang="en-US" sz="3600" b="1" dirty="0">
                          <a:solidFill>
                            <a:srgbClr val="002060"/>
                          </a:solidFill>
                          <a:effectLst/>
                          <a:latin typeface="Cambria" panose="02040503050406030204" pitchFamily="18" charset="0"/>
                          <a:ea typeface="Cambria" panose="02040503050406030204" pitchFamily="18" charset="0"/>
                        </a:rPr>
                        <a:t> do</a:t>
                      </a: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71721038"/>
                  </a:ext>
                </a:extLst>
              </a:tr>
              <a:tr h="628762">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a) </a:t>
                      </a:r>
                      <a:r>
                        <a:rPr lang="en-US" sz="3600" dirty="0" err="1">
                          <a:solidFill>
                            <a:srgbClr val="002060"/>
                          </a:solidFill>
                          <a:effectLst/>
                          <a:latin typeface="Cambria" panose="02040503050406030204" pitchFamily="18" charset="0"/>
                          <a:ea typeface="Cambria" panose="02040503050406030204" pitchFamily="18" charset="0"/>
                        </a:rPr>
                        <a:t>Ăn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đồ</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ngọt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buổi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tối</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endParaRPr lang="en-US" sz="360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endParaRPr lang="en-US" sz="360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7431300"/>
                  </a:ext>
                </a:extLst>
              </a:tr>
              <a:tr h="945143">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b) </a:t>
                      </a:r>
                      <a:r>
                        <a:rPr lang="en-US" sz="3600" dirty="0" err="1">
                          <a:solidFill>
                            <a:srgbClr val="002060"/>
                          </a:solidFill>
                          <a:effectLst/>
                          <a:latin typeface="Cambria" panose="02040503050406030204" pitchFamily="18" charset="0"/>
                          <a:ea typeface="Cambria" panose="02040503050406030204" pitchFamily="18" charset="0"/>
                        </a:rPr>
                        <a:t>Chải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răng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đúng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cách</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endParaRPr lang="en-US" sz="360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5068801"/>
                  </a:ext>
                </a:extLst>
              </a:tr>
              <a:tr h="945143">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c) </a:t>
                      </a:r>
                      <a:r>
                        <a:rPr lang="en-US" sz="3600" dirty="0" err="1">
                          <a:solidFill>
                            <a:srgbClr val="002060"/>
                          </a:solidFill>
                          <a:effectLst/>
                          <a:latin typeface="Cambria" panose="02040503050406030204" pitchFamily="18" charset="0"/>
                          <a:ea typeface="Cambria" panose="02040503050406030204" pitchFamily="18" charset="0"/>
                        </a:rPr>
                        <a:t>Khám</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răng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định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kì</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60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5387452"/>
                  </a:ext>
                </a:extLst>
              </a:tr>
              <a:tr h="1261525">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d) </a:t>
                      </a:r>
                      <a:r>
                        <a:rPr lang="en-US" sz="3600" dirty="0" err="1">
                          <a:solidFill>
                            <a:srgbClr val="002060"/>
                          </a:solidFill>
                          <a:effectLst/>
                          <a:latin typeface="Cambria" panose="02040503050406030204" pitchFamily="18" charset="0"/>
                          <a:ea typeface="Cambria" panose="02040503050406030204" pitchFamily="18" charset="0"/>
                        </a:rPr>
                        <a:t>Sử</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dụng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dạng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thực</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phẩm</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4317057"/>
                  </a:ext>
                </a:extLst>
              </a:tr>
            </a:tbl>
          </a:graphicData>
        </a:graphic>
      </p:graphicFrame>
    </p:spTree>
    <p:extLst>
      <p:ext uri="{BB962C8B-B14F-4D97-AF65-F5344CB8AC3E}">
        <p14:creationId xmlns:p14="http://schemas.microsoft.com/office/powerpoint/2010/main" val="85764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89B514D5-29F1-43AE-11DE-042D091E2C2C}"/>
              </a:ext>
            </a:extLst>
          </p:cNvPr>
          <p:cNvGraphicFramePr>
            <a:graphicFrameLocks noGrp="1"/>
          </p:cNvGraphicFramePr>
          <p:nvPr>
            <p:extLst>
              <p:ext uri="{D42A27DB-BD31-4B8C-83A1-F6EECF244321}">
                <p14:modId xmlns:p14="http://schemas.microsoft.com/office/powerpoint/2010/main" val="3467749961"/>
              </p:ext>
            </p:extLst>
          </p:nvPr>
        </p:nvGraphicFramePr>
        <p:xfrm>
          <a:off x="1143000" y="1790700"/>
          <a:ext cx="16230600" cy="7128595"/>
        </p:xfrm>
        <a:graphic>
          <a:graphicData uri="http://schemas.openxmlformats.org/drawingml/2006/table">
            <a:tbl>
              <a:tblPr firstRow="1" firstCol="1" bandRow="1">
                <a:tableStyleId>{5C22544A-7EE6-4342-B048-85BDC9FD1C3A}</a:tableStyleId>
              </a:tblPr>
              <a:tblGrid>
                <a:gridCol w="5257800">
                  <a:extLst>
                    <a:ext uri="{9D8B030D-6E8A-4147-A177-3AD203B41FA5}">
                      <a16:colId xmlns:a16="http://schemas.microsoft.com/office/drawing/2014/main" val="4103436489"/>
                    </a:ext>
                  </a:extLst>
                </a:gridCol>
                <a:gridCol w="2362200">
                  <a:extLst>
                    <a:ext uri="{9D8B030D-6E8A-4147-A177-3AD203B41FA5}">
                      <a16:colId xmlns:a16="http://schemas.microsoft.com/office/drawing/2014/main" val="138057256"/>
                    </a:ext>
                  </a:extLst>
                </a:gridCol>
                <a:gridCol w="2057400">
                  <a:extLst>
                    <a:ext uri="{9D8B030D-6E8A-4147-A177-3AD203B41FA5}">
                      <a16:colId xmlns:a16="http://schemas.microsoft.com/office/drawing/2014/main" val="4215080661"/>
                    </a:ext>
                  </a:extLst>
                </a:gridCol>
                <a:gridCol w="6553200">
                  <a:extLst>
                    <a:ext uri="{9D8B030D-6E8A-4147-A177-3AD203B41FA5}">
                      <a16:colId xmlns:a16="http://schemas.microsoft.com/office/drawing/2014/main" val="3049030868"/>
                    </a:ext>
                  </a:extLst>
                </a:gridCol>
              </a:tblGrid>
              <a:tr h="878843">
                <a:tc gridSpan="4">
                  <a:txBody>
                    <a:bodyPr/>
                    <a:lstStyle/>
                    <a:p>
                      <a:pPr marL="0" marR="6985" algn="ctr">
                        <a:lnSpc>
                          <a:spcPct val="120000"/>
                        </a:lnSpc>
                        <a:spcBef>
                          <a:spcPts val="0"/>
                        </a:spcBef>
                        <a:spcAft>
                          <a:spcPts val="0"/>
                        </a:spcAft>
                      </a:pPr>
                      <a:r>
                        <a:rPr lang="en-US" sz="4800" b="1" dirty="0" err="1">
                          <a:solidFill>
                            <a:srgbClr val="002060"/>
                          </a:solidFill>
                          <a:effectLst/>
                          <a:latin typeface="Cambria" panose="02040503050406030204" pitchFamily="18" charset="0"/>
                          <a:ea typeface="Cambria" panose="02040503050406030204" pitchFamily="18" charset="0"/>
                        </a:rPr>
                        <a:t>Biện</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pháp</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phòng</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tránh</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sâu</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răng</a:t>
                      </a:r>
                      <a:endParaRPr lang="en-US" sz="4800" b="1"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0703363"/>
                  </a:ext>
                </a:extLst>
              </a:tr>
              <a:tr h="1798261">
                <a:tc>
                  <a:txBody>
                    <a:bodyPr/>
                    <a:lstStyle/>
                    <a:p>
                      <a:pPr marL="0" marR="6985"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Việc</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làm</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3495" marR="0"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Nên</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Không</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nên</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6985"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Lí</a:t>
                      </a:r>
                      <a:r>
                        <a:rPr lang="en-US" sz="3600" b="1" dirty="0">
                          <a:solidFill>
                            <a:srgbClr val="002060"/>
                          </a:solidFill>
                          <a:effectLst/>
                          <a:latin typeface="Cambria" panose="02040503050406030204" pitchFamily="18" charset="0"/>
                          <a:ea typeface="Cambria" panose="02040503050406030204" pitchFamily="18" charset="0"/>
                        </a:rPr>
                        <a:t> do</a:t>
                      </a: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71721038"/>
                  </a:ext>
                </a:extLst>
              </a:tr>
              <a:tr h="679614">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a) </a:t>
                      </a:r>
                      <a:r>
                        <a:rPr lang="en-US" sz="3600" dirty="0" err="1">
                          <a:solidFill>
                            <a:srgbClr val="002060"/>
                          </a:solidFill>
                          <a:effectLst/>
                          <a:latin typeface="Cambria" panose="02040503050406030204" pitchFamily="18" charset="0"/>
                          <a:ea typeface="Cambria" panose="02040503050406030204" pitchFamily="18" charset="0"/>
                        </a:rPr>
                        <a:t>Ăn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đồ</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ngọt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buổi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tối</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 </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x</a:t>
                      </a: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Tăng nguy cơ sâu răng</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7431300"/>
                  </a:ext>
                </a:extLst>
              </a:tr>
              <a:tr h="1021583">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b) </a:t>
                      </a:r>
                      <a:r>
                        <a:rPr lang="en-US" sz="3600" dirty="0" err="1">
                          <a:solidFill>
                            <a:srgbClr val="002060"/>
                          </a:solidFill>
                          <a:effectLst/>
                          <a:latin typeface="Cambria" panose="02040503050406030204" pitchFamily="18" charset="0"/>
                          <a:ea typeface="Cambria" panose="02040503050406030204" pitchFamily="18" charset="0"/>
                        </a:rPr>
                        <a:t>Chải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răng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đúng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cách</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x</a:t>
                      </a: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 </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Làm sạch kĩ, bảo vệ men răng</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5068801"/>
                  </a:ext>
                </a:extLst>
              </a:tr>
              <a:tr h="1375147">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c) </a:t>
                      </a:r>
                      <a:r>
                        <a:rPr lang="en-US" sz="3600" dirty="0" err="1">
                          <a:solidFill>
                            <a:srgbClr val="002060"/>
                          </a:solidFill>
                          <a:effectLst/>
                          <a:latin typeface="Cambria" panose="02040503050406030204" pitchFamily="18" charset="0"/>
                          <a:ea typeface="Cambria" panose="02040503050406030204" pitchFamily="18" charset="0"/>
                        </a:rPr>
                        <a:t>Khám</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răng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định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kì</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x</a:t>
                      </a: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 </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Phát hiện sớm để kịp thời điều trị</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5387452"/>
                  </a:ext>
                </a:extLst>
              </a:tr>
              <a:tr h="1375147">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d) </a:t>
                      </a:r>
                      <a:r>
                        <a:rPr lang="en-US" sz="3600" dirty="0" err="1">
                          <a:solidFill>
                            <a:srgbClr val="002060"/>
                          </a:solidFill>
                          <a:effectLst/>
                          <a:latin typeface="Cambria" panose="02040503050406030204" pitchFamily="18" charset="0"/>
                          <a:ea typeface="Cambria" panose="02040503050406030204" pitchFamily="18" charset="0"/>
                        </a:rPr>
                        <a:t>Sử</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dụng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dạng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thực</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phẩm</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rgbClr val="002060"/>
                          </a:solidFill>
                          <a:effectLst/>
                          <a:latin typeface="Cambria" panose="02040503050406030204" pitchFamily="18" charset="0"/>
                          <a:ea typeface="Cambria" panose="02040503050406030204" pitchFamily="18" charset="0"/>
                        </a:rPr>
                        <a:t>x</a:t>
                      </a:r>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rgbClr val="002060"/>
                          </a:solidFill>
                          <a:effectLst/>
                          <a:latin typeface="Cambria" panose="02040503050406030204" pitchFamily="18" charset="0"/>
                          <a:ea typeface="Cambria" panose="02040503050406030204" pitchFamily="18" charset="0"/>
                        </a:rPr>
                        <a:t> </a:t>
                      </a:r>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600" dirty="0">
                          <a:solidFill>
                            <a:srgbClr val="002060"/>
                          </a:solidFill>
                          <a:effectLst/>
                          <a:latin typeface="Cambria" panose="02040503050406030204" pitchFamily="18" charset="0"/>
                          <a:ea typeface="Cambria" panose="02040503050406030204" pitchFamily="18" charset="0"/>
                        </a:rPr>
                        <a:t>Cung </a:t>
                      </a:r>
                      <a:r>
                        <a:rPr lang="en-US" sz="3600" dirty="0" err="1">
                          <a:solidFill>
                            <a:srgbClr val="002060"/>
                          </a:solidFill>
                          <a:effectLst/>
                          <a:latin typeface="Cambria" panose="02040503050406030204" pitchFamily="18" charset="0"/>
                          <a:ea typeface="Cambria" panose="02040503050406030204" pitchFamily="18" charset="0"/>
                        </a:rPr>
                        <a:t>cấp</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đủ</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chất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dinh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dưỡng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cho</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răng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lợi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khoẻ</a:t>
                      </a:r>
                      <a:r>
                        <a:rPr lang="en-US" sz="3600" dirty="0">
                          <a:solidFill>
                            <a:srgbClr val="002060"/>
                          </a:solidFill>
                          <a:effectLst/>
                          <a:latin typeface="Cambria" panose="02040503050406030204" pitchFamily="18" charset="0"/>
                          <a:ea typeface="Cambria" panose="02040503050406030204" pitchFamily="18" charset="0"/>
                        </a:rPr>
                        <a:t>.</a:t>
                      </a:r>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4317057"/>
                  </a:ext>
                </a:extLst>
              </a:tr>
            </a:tbl>
          </a:graphicData>
        </a:graphic>
      </p:graphicFrame>
    </p:spTree>
    <p:extLst>
      <p:ext uri="{BB962C8B-B14F-4D97-AF65-F5344CB8AC3E}">
        <p14:creationId xmlns:p14="http://schemas.microsoft.com/office/powerpoint/2010/main" val="53481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9144000" y="2571750"/>
            <a:ext cx="8115300" cy="668655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2137363" cy="17991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flipH="1">
            <a:off x="1371027" y="2072805"/>
            <a:ext cx="6951967" cy="7185495"/>
          </a:xfrm>
          <a:custGeom>
            <a:avLst/>
            <a:gdLst/>
            <a:ahLst/>
            <a:cxnLst/>
            <a:rect l="l" t="t" r="r" b="b"/>
            <a:pathLst>
              <a:path w="6951967" h="7185495">
                <a:moveTo>
                  <a:pt x="6951967" y="0"/>
                </a:moveTo>
                <a:lnTo>
                  <a:pt x="0" y="0"/>
                </a:lnTo>
                <a:lnTo>
                  <a:pt x="0" y="7185495"/>
                </a:lnTo>
                <a:lnTo>
                  <a:pt x="6951967" y="7185495"/>
                </a:lnTo>
                <a:lnTo>
                  <a:pt x="6951967"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rot="627994">
            <a:off x="3549718" y="290401"/>
            <a:ext cx="2187622" cy="2100117"/>
          </a:xfrm>
          <a:custGeom>
            <a:avLst/>
            <a:gdLst/>
            <a:ahLst/>
            <a:cxnLst/>
            <a:rect l="l" t="t" r="r" b="b"/>
            <a:pathLst>
              <a:path w="2187622" h="2100117">
                <a:moveTo>
                  <a:pt x="0" y="0"/>
                </a:moveTo>
                <a:lnTo>
                  <a:pt x="2187622" y="0"/>
                </a:lnTo>
                <a:lnTo>
                  <a:pt x="2187622" y="2100117"/>
                </a:lnTo>
                <a:lnTo>
                  <a:pt x="0" y="21001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07832" y="1498341"/>
            <a:ext cx="2783556" cy="2146817"/>
          </a:xfrm>
          <a:custGeom>
            <a:avLst/>
            <a:gdLst/>
            <a:ahLst/>
            <a:cxnLst/>
            <a:rect l="l" t="t" r="r" b="b"/>
            <a:pathLst>
              <a:path w="2783556" h="2146817">
                <a:moveTo>
                  <a:pt x="0" y="0"/>
                </a:moveTo>
                <a:lnTo>
                  <a:pt x="2783555" y="0"/>
                </a:lnTo>
                <a:lnTo>
                  <a:pt x="2783555" y="2146818"/>
                </a:lnTo>
                <a:lnTo>
                  <a:pt x="0" y="21468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rot="1154235">
            <a:off x="6457172" y="422969"/>
            <a:ext cx="2932901" cy="2992756"/>
          </a:xfrm>
          <a:custGeom>
            <a:avLst/>
            <a:gdLst/>
            <a:ahLst/>
            <a:cxnLst/>
            <a:rect l="l" t="t" r="r" b="b"/>
            <a:pathLst>
              <a:path w="2932901" h="2992756">
                <a:moveTo>
                  <a:pt x="0" y="0"/>
                </a:moveTo>
                <a:lnTo>
                  <a:pt x="2932901" y="0"/>
                </a:lnTo>
                <a:lnTo>
                  <a:pt x="2932901" y="2992756"/>
                </a:lnTo>
                <a:lnTo>
                  <a:pt x="0" y="29927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8BE8EE2C-74E9-2556-0FCC-F7C82AC6E5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53400" y="3009900"/>
            <a:ext cx="10962044" cy="8470670"/>
          </a:xfrm>
          <a:prstGeom prst="rect">
            <a:avLst/>
          </a:prstGeom>
        </p:spPr>
      </p:pic>
    </p:spTree>
    <p:extLst>
      <p:ext uri="{BB962C8B-B14F-4D97-AF65-F5344CB8AC3E}">
        <p14:creationId xmlns:p14="http://schemas.microsoft.com/office/powerpoint/2010/main" val="117910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146" name="Picture 2" descr="Hình ảnh Gặp Nha Sĩ PNG Miễn Phí Tải Về - Lovepik">
            <a:extLst>
              <a:ext uri="{FF2B5EF4-FFF2-40B4-BE49-F238E27FC236}">
                <a16:creationId xmlns:a16="http://schemas.microsoft.com/office/drawing/2014/main" id="{35B461A7-B40D-B949-62A1-5D965D54618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61917" y1="24917" x2="67750" y2="67000"/>
                        <a14:foregroundMark x1="61917" y1="15750" x2="73833" y2="22833"/>
                        <a14:foregroundMark x1="73833" y1="22833" x2="73833" y2="22833"/>
                        <a14:foregroundMark x1="39833" y1="36500" x2="44750" y2="51250"/>
                        <a14:foregroundMark x1="68750" y1="42417" x2="72667" y2="55250"/>
                        <a14:foregroundMark x1="52250" y1="44917" x2="57833" y2="48417"/>
                        <a14:foregroundMark x1="57833" y1="48417" x2="58750" y2="48750"/>
                        <a14:foregroundMark x1="59333" y1="80333" x2="63833" y2="80333"/>
                        <a14:foregroundMark x1="67750" y1="82500" x2="70500" y2="81750"/>
                        <a14:foregroundMark x1="61083" y1="16500" x2="60667" y2="20500"/>
                      </a14:backgroundRemoval>
                    </a14:imgEffect>
                  </a14:imgLayer>
                </a14:imgProps>
              </a:ext>
              <a:ext uri="{28A0092B-C50C-407E-A947-70E740481C1C}">
                <a14:useLocalDpi xmlns:a14="http://schemas.microsoft.com/office/drawing/2010/main" val="0"/>
              </a:ext>
            </a:extLst>
          </a:blip>
          <a:srcRect/>
          <a:stretch>
            <a:fillRect/>
          </a:stretch>
        </p:blipFill>
        <p:spPr bwMode="auto">
          <a:xfrm>
            <a:off x="-914400" y="952500"/>
            <a:ext cx="9677400" cy="96774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4">
            <a:extLst>
              <a:ext uri="{FF2B5EF4-FFF2-40B4-BE49-F238E27FC236}">
                <a16:creationId xmlns:a16="http://schemas.microsoft.com/office/drawing/2014/main" id="{5DBC636C-03C9-FEE4-7212-5F73A1793BD8}"/>
              </a:ext>
            </a:extLst>
          </p:cNvPr>
          <p:cNvGrpSpPr/>
          <p:nvPr/>
        </p:nvGrpSpPr>
        <p:grpSpPr>
          <a:xfrm>
            <a:off x="6858000" y="2476500"/>
            <a:ext cx="10912363" cy="6861282"/>
            <a:chOff x="-575" y="0"/>
            <a:chExt cx="13838558" cy="2228376"/>
          </a:xfrm>
        </p:grpSpPr>
        <p:grpSp>
          <p:nvGrpSpPr>
            <p:cNvPr id="5" name="Group 5">
              <a:extLst>
                <a:ext uri="{FF2B5EF4-FFF2-40B4-BE49-F238E27FC236}">
                  <a16:creationId xmlns:a16="http://schemas.microsoft.com/office/drawing/2014/main" id="{C0A89124-2F80-7E06-F938-47630142FCE4}"/>
                </a:ext>
              </a:extLst>
            </p:cNvPr>
            <p:cNvGrpSpPr/>
            <p:nvPr/>
          </p:nvGrpSpPr>
          <p:grpSpPr>
            <a:xfrm>
              <a:off x="-575" y="0"/>
              <a:ext cx="13838558" cy="2227310"/>
              <a:chOff x="-127" y="0"/>
              <a:chExt cx="3056685" cy="491972"/>
            </a:xfrm>
          </p:grpSpPr>
          <p:sp>
            <p:nvSpPr>
              <p:cNvPr id="7" name="Freeform 6">
                <a:extLst>
                  <a:ext uri="{FF2B5EF4-FFF2-40B4-BE49-F238E27FC236}">
                    <a16:creationId xmlns:a16="http://schemas.microsoft.com/office/drawing/2014/main" id="{3B35DF3D-E50E-454A-EFC3-0666562B8E80}"/>
                  </a:ext>
                </a:extLst>
              </p:cNvPr>
              <p:cNvSpPr/>
              <p:nvPr/>
            </p:nvSpPr>
            <p:spPr>
              <a:xfrm>
                <a:off x="-127" y="0"/>
                <a:ext cx="3056685" cy="491972"/>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7">
              <a:extLst>
                <a:ext uri="{FF2B5EF4-FFF2-40B4-BE49-F238E27FC236}">
                  <a16:creationId xmlns:a16="http://schemas.microsoft.com/office/drawing/2014/main" id="{93B36F3D-8BA9-8E54-1CEB-DCACE67D7B74}"/>
                </a:ext>
              </a:extLst>
            </p:cNvPr>
            <p:cNvSpPr txBox="1"/>
            <p:nvPr/>
          </p:nvSpPr>
          <p:spPr>
            <a:xfrm>
              <a:off x="914399" y="102409"/>
              <a:ext cx="12332809" cy="2125967"/>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HS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cùng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bàn</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sắm</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vai</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nha</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sĩ</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khám</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răng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quan</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sát</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xem</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dấu</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hiệu</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bệnh</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sâu</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răng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Ví</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dụ</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đốm</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chấm</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đen</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lỗ</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hổng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9" name="Picture 8">
            <a:extLst>
              <a:ext uri="{FF2B5EF4-FFF2-40B4-BE49-F238E27FC236}">
                <a16:creationId xmlns:a16="http://schemas.microsoft.com/office/drawing/2014/main" id="{697A1995-AEB1-E499-924A-82DDA9248243}"/>
              </a:ext>
            </a:extLst>
          </p:cNvPr>
          <p:cNvPicPr>
            <a:picLocks noChangeAspect="1"/>
          </p:cNvPicPr>
          <p:nvPr/>
        </p:nvPicPr>
        <p:blipFill>
          <a:blip r:embed="rId5"/>
          <a:stretch>
            <a:fillRect/>
          </a:stretch>
        </p:blipFill>
        <p:spPr>
          <a:xfrm>
            <a:off x="4267200" y="419100"/>
            <a:ext cx="10760373" cy="1926503"/>
          </a:xfrm>
          <a:prstGeom prst="rect">
            <a:avLst/>
          </a:prstGeom>
        </p:spPr>
      </p:pic>
    </p:spTree>
    <p:extLst>
      <p:ext uri="{BB962C8B-B14F-4D97-AF65-F5344CB8AC3E}">
        <p14:creationId xmlns:p14="http://schemas.microsoft.com/office/powerpoint/2010/main" val="117031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id="{54B7A6D7-1CD9-28A1-6E80-7B5C0C991C61}"/>
              </a:ext>
            </a:extLst>
          </p:cNvPr>
          <p:cNvGrpSpPr/>
          <p:nvPr/>
        </p:nvGrpSpPr>
        <p:grpSpPr>
          <a:xfrm>
            <a:off x="1600200" y="723900"/>
            <a:ext cx="10912363" cy="2819399"/>
            <a:chOff x="-575" y="0"/>
            <a:chExt cx="13838558" cy="1716883"/>
          </a:xfrm>
        </p:grpSpPr>
        <p:grpSp>
          <p:nvGrpSpPr>
            <p:cNvPr id="26" name="Group 5">
              <a:extLst>
                <a:ext uri="{FF2B5EF4-FFF2-40B4-BE49-F238E27FC236}">
                  <a16:creationId xmlns:a16="http://schemas.microsoft.com/office/drawing/2014/main" id="{34D1674C-7704-2AB2-D446-CF94DE31C3D0}"/>
                </a:ext>
              </a:extLst>
            </p:cNvPr>
            <p:cNvGrpSpPr/>
            <p:nvPr/>
          </p:nvGrpSpPr>
          <p:grpSpPr>
            <a:xfrm>
              <a:off x="-575" y="0"/>
              <a:ext cx="13838558" cy="1716883"/>
              <a:chOff x="-127" y="0"/>
              <a:chExt cx="3056685" cy="379228"/>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379228"/>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914399"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Vì sao ăn nhiều đồ ngọt làm tăng nguy cơ gây sâu răng?</a:t>
              </a:r>
            </a:p>
          </p:txBody>
        </p:sp>
      </p:grpSp>
      <p:sp>
        <p:nvSpPr>
          <p:cNvPr id="29" name="Freeform 16">
            <a:extLst>
              <a:ext uri="{FF2B5EF4-FFF2-40B4-BE49-F238E27FC236}">
                <a16:creationId xmlns:a16="http://schemas.microsoft.com/office/drawing/2014/main"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id="{230D8337-13F7-9333-E21E-AEAC6E5C8BF8}"/>
                </a:ext>
              </a:extLst>
            </p:cNvPr>
            <p:cNvSpPr txBox="1"/>
            <p:nvPr/>
          </p:nvSpPr>
          <p:spPr>
            <a:xfrm>
              <a:off x="39801" y="0"/>
              <a:ext cx="1058699"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Vi khuẩn gây bệnh sâu răng sử dụng đường làm thức ăn.</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420072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id="{54B7A6D7-1CD9-28A1-6E80-7B5C0C991C61}"/>
              </a:ext>
            </a:extLst>
          </p:cNvPr>
          <p:cNvGrpSpPr/>
          <p:nvPr/>
        </p:nvGrpSpPr>
        <p:grpSpPr>
          <a:xfrm>
            <a:off x="1600200" y="723900"/>
            <a:ext cx="10912363" cy="2819399"/>
            <a:chOff x="-575" y="0"/>
            <a:chExt cx="13838558" cy="1716883"/>
          </a:xfrm>
        </p:grpSpPr>
        <p:grpSp>
          <p:nvGrpSpPr>
            <p:cNvPr id="26" name="Group 5">
              <a:extLst>
                <a:ext uri="{FF2B5EF4-FFF2-40B4-BE49-F238E27FC236}">
                  <a16:creationId xmlns:a16="http://schemas.microsoft.com/office/drawing/2014/main" id="{34D1674C-7704-2AB2-D446-CF94DE31C3D0}"/>
                </a:ext>
              </a:extLst>
            </p:cNvPr>
            <p:cNvGrpSpPr/>
            <p:nvPr/>
          </p:nvGrpSpPr>
          <p:grpSpPr>
            <a:xfrm>
              <a:off x="-575" y="0"/>
              <a:ext cx="13838558" cy="1716883"/>
              <a:chOff x="-127" y="0"/>
              <a:chExt cx="3056685" cy="379228"/>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379228"/>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914399"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việc súc miệng sau ăn có ích lợi gì?</a:t>
              </a:r>
            </a:p>
          </p:txBody>
        </p:sp>
      </p:grpSp>
      <p:sp>
        <p:nvSpPr>
          <p:cNvPr id="29" name="Freeform 16">
            <a:extLst>
              <a:ext uri="{FF2B5EF4-FFF2-40B4-BE49-F238E27FC236}">
                <a16:creationId xmlns:a16="http://schemas.microsoft.com/office/drawing/2014/main"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id="{230D8337-13F7-9333-E21E-AEAC6E5C8BF8}"/>
                </a:ext>
              </a:extLst>
            </p:cNvPr>
            <p:cNvSpPr txBox="1"/>
            <p:nvPr/>
          </p:nvSpPr>
          <p:spPr>
            <a:xfrm>
              <a:off x="39801" y="0"/>
              <a:ext cx="1058699"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Giảm bớt lượng thức ăn bám trên răng nên hạn chế sự sinh trưởng của vi khuẩn.</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402741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id="{54B7A6D7-1CD9-28A1-6E80-7B5C0C991C61}"/>
              </a:ext>
            </a:extLst>
          </p:cNvPr>
          <p:cNvGrpSpPr/>
          <p:nvPr/>
        </p:nvGrpSpPr>
        <p:grpSpPr>
          <a:xfrm>
            <a:off x="1600200" y="723900"/>
            <a:ext cx="10912363" cy="2819399"/>
            <a:chOff x="-575" y="0"/>
            <a:chExt cx="13838558" cy="1716883"/>
          </a:xfrm>
        </p:grpSpPr>
        <p:grpSp>
          <p:nvGrpSpPr>
            <p:cNvPr id="26" name="Group 5">
              <a:extLst>
                <a:ext uri="{FF2B5EF4-FFF2-40B4-BE49-F238E27FC236}">
                  <a16:creationId xmlns:a16="http://schemas.microsoft.com/office/drawing/2014/main" id="{34D1674C-7704-2AB2-D446-CF94DE31C3D0}"/>
                </a:ext>
              </a:extLst>
            </p:cNvPr>
            <p:cNvGrpSpPr/>
            <p:nvPr/>
          </p:nvGrpSpPr>
          <p:grpSpPr>
            <a:xfrm>
              <a:off x="-575" y="0"/>
              <a:ext cx="13838558" cy="1716883"/>
              <a:chOff x="-127" y="0"/>
              <a:chExt cx="3056685" cy="379228"/>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379228"/>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914399"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Nêu một số việc cần làm để phòng bệnh sâu răng.</a:t>
              </a:r>
            </a:p>
          </p:txBody>
        </p:sp>
      </p:grpSp>
      <p:sp>
        <p:nvSpPr>
          <p:cNvPr id="29" name="Freeform 16">
            <a:extLst>
              <a:ext uri="{FF2B5EF4-FFF2-40B4-BE49-F238E27FC236}">
                <a16:creationId xmlns:a16="http://schemas.microsoft.com/office/drawing/2014/main"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id="{2708FA95-A566-D1BE-9FA5-156561B972CD}"/>
              </a:ext>
            </a:extLst>
          </p:cNvPr>
          <p:cNvGrpSpPr/>
          <p:nvPr/>
        </p:nvGrpSpPr>
        <p:grpSpPr>
          <a:xfrm>
            <a:off x="1066800" y="4152900"/>
            <a:ext cx="11277600" cy="5334000"/>
            <a:chOff x="0" y="0"/>
            <a:chExt cx="1098500" cy="406400"/>
          </a:xfrm>
        </p:grpSpPr>
        <p:sp>
          <p:nvSpPr>
            <p:cNvPr id="31" name="Freeform 3">
              <a:extLst>
                <a:ext uri="{FF2B5EF4-FFF2-40B4-BE49-F238E27FC236}">
                  <a16:creationId xmlns:a16="http://schemas.microsoft.com/office/drawing/2014/main"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id="{230D8337-13F7-9333-E21E-AEAC6E5C8BF8}"/>
                </a:ext>
              </a:extLst>
            </p:cNvPr>
            <p:cNvSpPr txBox="1"/>
            <p:nvPr/>
          </p:nvSpPr>
          <p:spPr>
            <a:xfrm>
              <a:off x="39801" y="0"/>
              <a:ext cx="1021587" cy="406400"/>
            </a:xfrm>
            <a:prstGeom prst="rect">
              <a:avLst/>
            </a:prstGeom>
          </p:spPr>
          <p:txBody>
            <a:bodyPr lIns="50800" tIns="50800" rIns="50800" bIns="50800" rtlCol="0" anchor="ct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Giữ vệ sinh răng miệng để hạn chế vi khuẩn sinh trưởng; ăn đủ dinh dưỡng; đến bác sĩ khám định kì và ngay khi có dấu hiệu bị sâu răng.</a:t>
              </a:r>
              <a:endParaRPr kumimoji="0" lang="en-US"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337906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BCBF1"/>
        </a:solidFill>
        <a:effectLst/>
      </p:bgPr>
    </p:bg>
    <p:spTree>
      <p:nvGrpSpPr>
        <p:cNvPr id="1" name=""/>
        <p:cNvGrpSpPr/>
        <p:nvPr/>
      </p:nvGrpSpPr>
      <p:grpSpPr>
        <a:xfrm>
          <a:off x="0" y="0"/>
          <a:ext cx="0" cy="0"/>
          <a:chOff x="0" y="0"/>
          <a:chExt cx="0" cy="0"/>
        </a:xfrm>
      </p:grpSpPr>
      <p:sp>
        <p:nvSpPr>
          <p:cNvPr id="2" name="Freeform 2"/>
          <p:cNvSpPr/>
          <p:nvPr/>
        </p:nvSpPr>
        <p:spPr>
          <a:xfrm>
            <a:off x="10457069" y="9164094"/>
            <a:ext cx="7563583" cy="3245465"/>
          </a:xfrm>
          <a:custGeom>
            <a:avLst/>
            <a:gdLst/>
            <a:ahLst/>
            <a:cxnLst/>
            <a:rect l="l" t="t" r="r" b="b"/>
            <a:pathLst>
              <a:path w="7563583" h="3245465">
                <a:moveTo>
                  <a:pt x="0" y="0"/>
                </a:moveTo>
                <a:lnTo>
                  <a:pt x="7563582" y="0"/>
                </a:lnTo>
                <a:lnTo>
                  <a:pt x="7563582" y="3245465"/>
                </a:lnTo>
                <a:lnTo>
                  <a:pt x="0" y="32454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796256" y="3361864"/>
            <a:ext cx="8769637" cy="6601145"/>
          </a:xfrm>
          <a:custGeom>
            <a:avLst/>
            <a:gdLst/>
            <a:ahLst/>
            <a:cxnLst/>
            <a:rect l="l" t="t" r="r" b="b"/>
            <a:pathLst>
              <a:path w="8769637" h="6601145">
                <a:moveTo>
                  <a:pt x="0" y="0"/>
                </a:moveTo>
                <a:lnTo>
                  <a:pt x="8769636" y="0"/>
                </a:lnTo>
                <a:lnTo>
                  <a:pt x="8769636" y="6601145"/>
                </a:lnTo>
                <a:lnTo>
                  <a:pt x="0" y="66011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5400000">
            <a:off x="15245066" y="-1291376"/>
            <a:ext cx="4447700" cy="4472093"/>
          </a:xfrm>
          <a:custGeom>
            <a:avLst/>
            <a:gdLst/>
            <a:ahLst/>
            <a:cxnLst/>
            <a:rect l="l" t="t" r="r" b="b"/>
            <a:pathLst>
              <a:path w="4447700" h="4472093">
                <a:moveTo>
                  <a:pt x="0" y="0"/>
                </a:moveTo>
                <a:lnTo>
                  <a:pt x="4447700" y="0"/>
                </a:lnTo>
                <a:lnTo>
                  <a:pt x="4447700" y="4472093"/>
                </a:lnTo>
                <a:lnTo>
                  <a:pt x="0" y="44720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3263853" y="-709123"/>
            <a:ext cx="4049291" cy="2127719"/>
          </a:xfrm>
          <a:custGeom>
            <a:avLst/>
            <a:gdLst/>
            <a:ahLst/>
            <a:cxnLst/>
            <a:rect l="l" t="t" r="r" b="b"/>
            <a:pathLst>
              <a:path w="4049291" h="2127719">
                <a:moveTo>
                  <a:pt x="0" y="0"/>
                </a:moveTo>
                <a:lnTo>
                  <a:pt x="4049291" y="0"/>
                </a:lnTo>
                <a:lnTo>
                  <a:pt x="4049291" y="2127719"/>
                </a:lnTo>
                <a:lnTo>
                  <a:pt x="0" y="21277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831078" y="8611518"/>
            <a:ext cx="3603249" cy="1880241"/>
          </a:xfrm>
          <a:custGeom>
            <a:avLst/>
            <a:gdLst/>
            <a:ahLst/>
            <a:cxnLst/>
            <a:rect l="l" t="t" r="r" b="b"/>
            <a:pathLst>
              <a:path w="3603249" h="1880241">
                <a:moveTo>
                  <a:pt x="0" y="0"/>
                </a:moveTo>
                <a:lnTo>
                  <a:pt x="3603250" y="0"/>
                </a:lnTo>
                <a:lnTo>
                  <a:pt x="3603250" y="1880241"/>
                </a:lnTo>
                <a:lnTo>
                  <a:pt x="0" y="18802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7"/>
          <p:cNvGrpSpPr/>
          <p:nvPr/>
        </p:nvGrpSpPr>
        <p:grpSpPr>
          <a:xfrm rot="-10800000">
            <a:off x="457200" y="2041681"/>
            <a:ext cx="12344399" cy="5128137"/>
            <a:chOff x="0" y="0"/>
            <a:chExt cx="3572462" cy="1638691"/>
          </a:xfrm>
        </p:grpSpPr>
        <p:sp>
          <p:nvSpPr>
            <p:cNvPr id="8" name="Freeform 8"/>
            <p:cNvSpPr/>
            <p:nvPr/>
          </p:nvSpPr>
          <p:spPr>
            <a:xfrm>
              <a:off x="0" y="0"/>
              <a:ext cx="3573351" cy="1641739"/>
            </a:xfrm>
            <a:custGeom>
              <a:avLst/>
              <a:gdLst/>
              <a:ahLst/>
              <a:cxnLst/>
              <a:rect l="l" t="t" r="r" b="b"/>
              <a:pathLst>
                <a:path w="3573351" h="1641739">
                  <a:moveTo>
                    <a:pt x="3511121" y="1636913"/>
                  </a:moveTo>
                  <a:cubicBezTo>
                    <a:pt x="3518360" y="1634881"/>
                    <a:pt x="3525853" y="1631833"/>
                    <a:pt x="3532457" y="1627642"/>
                  </a:cubicBezTo>
                  <a:cubicBezTo>
                    <a:pt x="3525472" y="1631960"/>
                    <a:pt x="3517979" y="1635135"/>
                    <a:pt x="3511121" y="1636913"/>
                  </a:cubicBezTo>
                  <a:close/>
                  <a:moveTo>
                    <a:pt x="3572462" y="1542933"/>
                  </a:moveTo>
                  <a:cubicBezTo>
                    <a:pt x="3572208" y="1554363"/>
                    <a:pt x="3571827" y="1554744"/>
                    <a:pt x="3571446" y="1554744"/>
                  </a:cubicBezTo>
                  <a:cubicBezTo>
                    <a:pt x="3571192" y="1554744"/>
                    <a:pt x="3571065" y="1554617"/>
                    <a:pt x="3570811" y="1555633"/>
                  </a:cubicBezTo>
                  <a:cubicBezTo>
                    <a:pt x="3570557" y="1556903"/>
                    <a:pt x="3570684" y="1558046"/>
                    <a:pt x="3570049" y="1565920"/>
                  </a:cubicBezTo>
                  <a:cubicBezTo>
                    <a:pt x="3570176" y="1572270"/>
                    <a:pt x="3568652" y="1583573"/>
                    <a:pt x="3562556" y="1595511"/>
                  </a:cubicBezTo>
                  <a:cubicBezTo>
                    <a:pt x="3556587" y="1607449"/>
                    <a:pt x="3545919" y="1619641"/>
                    <a:pt x="3532457" y="1627642"/>
                  </a:cubicBezTo>
                  <a:cubicBezTo>
                    <a:pt x="3547443" y="1618752"/>
                    <a:pt x="3559000" y="1603258"/>
                    <a:pt x="3563953" y="1590304"/>
                  </a:cubicBezTo>
                  <a:cubicBezTo>
                    <a:pt x="3569033" y="1577223"/>
                    <a:pt x="3568906" y="1567825"/>
                    <a:pt x="3568271" y="1568968"/>
                  </a:cubicBezTo>
                  <a:cubicBezTo>
                    <a:pt x="3567001" y="1579382"/>
                    <a:pt x="3564461" y="1584843"/>
                    <a:pt x="3563318" y="1588018"/>
                  </a:cubicBezTo>
                  <a:cubicBezTo>
                    <a:pt x="3562048" y="1591193"/>
                    <a:pt x="3561159" y="1592082"/>
                    <a:pt x="3560524" y="1593225"/>
                  </a:cubicBezTo>
                  <a:cubicBezTo>
                    <a:pt x="3559762" y="1594495"/>
                    <a:pt x="3559127" y="1595511"/>
                    <a:pt x="3557476" y="1598305"/>
                  </a:cubicBezTo>
                  <a:cubicBezTo>
                    <a:pt x="3557222" y="1598813"/>
                    <a:pt x="3556841" y="1599448"/>
                    <a:pt x="3556460" y="1599956"/>
                  </a:cubicBezTo>
                  <a:cubicBezTo>
                    <a:pt x="3556460" y="1599956"/>
                    <a:pt x="3555190" y="1604782"/>
                    <a:pt x="3545284" y="1614434"/>
                  </a:cubicBezTo>
                  <a:lnTo>
                    <a:pt x="3544141" y="1617609"/>
                  </a:lnTo>
                  <a:cubicBezTo>
                    <a:pt x="3539696" y="1622054"/>
                    <a:pt x="3532711" y="1626880"/>
                    <a:pt x="3525218" y="1630563"/>
                  </a:cubicBezTo>
                  <a:cubicBezTo>
                    <a:pt x="3506422" y="1641739"/>
                    <a:pt x="3490420" y="1637929"/>
                    <a:pt x="3490420" y="1637929"/>
                  </a:cubicBezTo>
                  <a:lnTo>
                    <a:pt x="3464639" y="1634500"/>
                  </a:lnTo>
                  <a:lnTo>
                    <a:pt x="3457781" y="1634881"/>
                  </a:lnTo>
                  <a:lnTo>
                    <a:pt x="3410918" y="1631706"/>
                  </a:lnTo>
                  <a:cubicBezTo>
                    <a:pt x="3113764" y="1633230"/>
                    <a:pt x="2666131" y="1631198"/>
                    <a:pt x="2375646" y="1630817"/>
                  </a:cubicBezTo>
                  <a:cubicBezTo>
                    <a:pt x="2248432" y="1630944"/>
                    <a:pt x="1916449" y="1630436"/>
                    <a:pt x="1739573" y="1631706"/>
                  </a:cubicBezTo>
                  <a:lnTo>
                    <a:pt x="1747736" y="1630563"/>
                  </a:lnTo>
                  <a:cubicBezTo>
                    <a:pt x="1536165" y="1630817"/>
                    <a:pt x="1245000" y="1632595"/>
                    <a:pt x="1117105" y="1632976"/>
                  </a:cubicBezTo>
                  <a:lnTo>
                    <a:pt x="1120506" y="1632468"/>
                  </a:lnTo>
                  <a:cubicBezTo>
                    <a:pt x="1035470" y="1632595"/>
                    <a:pt x="812334" y="1633738"/>
                    <a:pt x="839545" y="1635897"/>
                  </a:cubicBezTo>
                  <a:cubicBezTo>
                    <a:pt x="634097" y="1635262"/>
                    <a:pt x="670153" y="1633230"/>
                    <a:pt x="409600" y="1634373"/>
                  </a:cubicBezTo>
                  <a:lnTo>
                    <a:pt x="449738" y="1634627"/>
                  </a:lnTo>
                  <a:cubicBezTo>
                    <a:pt x="374906" y="1634627"/>
                    <a:pt x="227962" y="1634754"/>
                    <a:pt x="170688" y="1634754"/>
                  </a:cubicBezTo>
                  <a:cubicBezTo>
                    <a:pt x="153670" y="1634754"/>
                    <a:pt x="135001" y="1634627"/>
                    <a:pt x="115570" y="1634627"/>
                  </a:cubicBezTo>
                  <a:cubicBezTo>
                    <a:pt x="105791" y="1634627"/>
                    <a:pt x="95885" y="1634627"/>
                    <a:pt x="85852" y="1634500"/>
                  </a:cubicBezTo>
                  <a:cubicBezTo>
                    <a:pt x="80645" y="1634373"/>
                    <a:pt x="76708" y="1634627"/>
                    <a:pt x="68453" y="1634119"/>
                  </a:cubicBezTo>
                  <a:cubicBezTo>
                    <a:pt x="61087" y="1633230"/>
                    <a:pt x="53975" y="1631452"/>
                    <a:pt x="47117" y="1628658"/>
                  </a:cubicBezTo>
                  <a:cubicBezTo>
                    <a:pt x="19558" y="1617482"/>
                    <a:pt x="1143" y="1588907"/>
                    <a:pt x="1270" y="1560840"/>
                  </a:cubicBezTo>
                  <a:cubicBezTo>
                    <a:pt x="1270" y="1541409"/>
                    <a:pt x="1270" y="1522994"/>
                    <a:pt x="1397" y="1506357"/>
                  </a:cubicBezTo>
                  <a:cubicBezTo>
                    <a:pt x="1270" y="1473337"/>
                    <a:pt x="1270" y="1447429"/>
                    <a:pt x="1270" y="1423587"/>
                  </a:cubicBezTo>
                  <a:lnTo>
                    <a:pt x="1651" y="1432825"/>
                  </a:lnTo>
                  <a:cubicBezTo>
                    <a:pt x="508" y="1339918"/>
                    <a:pt x="1778" y="1221672"/>
                    <a:pt x="0" y="1126917"/>
                  </a:cubicBezTo>
                  <a:cubicBezTo>
                    <a:pt x="1016" y="950605"/>
                    <a:pt x="2413" y="190454"/>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921861" y="508"/>
                    <a:pt x="2698105" y="635"/>
                    <a:pt x="3422221" y="0"/>
                  </a:cubicBezTo>
                  <a:lnTo>
                    <a:pt x="3418030" y="254"/>
                  </a:lnTo>
                  <a:cubicBezTo>
                    <a:pt x="3431238" y="254"/>
                    <a:pt x="3449399" y="127"/>
                    <a:pt x="3471116" y="127"/>
                  </a:cubicBezTo>
                  <a:cubicBezTo>
                    <a:pt x="3476577" y="127"/>
                    <a:pt x="3482165" y="127"/>
                    <a:pt x="3488134" y="127"/>
                  </a:cubicBezTo>
                  <a:lnTo>
                    <a:pt x="3490420" y="127"/>
                  </a:lnTo>
                  <a:lnTo>
                    <a:pt x="3493849" y="254"/>
                  </a:lnTo>
                  <a:cubicBezTo>
                    <a:pt x="3496135" y="381"/>
                    <a:pt x="3498421" y="381"/>
                    <a:pt x="3500707" y="762"/>
                  </a:cubicBezTo>
                  <a:cubicBezTo>
                    <a:pt x="3505279" y="1270"/>
                    <a:pt x="3509978" y="2413"/>
                    <a:pt x="3514550" y="3810"/>
                  </a:cubicBezTo>
                  <a:cubicBezTo>
                    <a:pt x="3532838" y="9525"/>
                    <a:pt x="3549983" y="22860"/>
                    <a:pt x="3560016" y="41656"/>
                  </a:cubicBezTo>
                  <a:cubicBezTo>
                    <a:pt x="3564969" y="51054"/>
                    <a:pt x="3568271" y="61722"/>
                    <a:pt x="3569033" y="72771"/>
                  </a:cubicBezTo>
                  <a:cubicBezTo>
                    <a:pt x="3569414" y="79121"/>
                    <a:pt x="3569287" y="81915"/>
                    <a:pt x="3569287" y="85725"/>
                  </a:cubicBezTo>
                  <a:cubicBezTo>
                    <a:pt x="3569287" y="89408"/>
                    <a:pt x="3569287" y="93091"/>
                    <a:pt x="3569287" y="96901"/>
                  </a:cubicBezTo>
                  <a:cubicBezTo>
                    <a:pt x="3569287" y="111887"/>
                    <a:pt x="3569414" y="127254"/>
                    <a:pt x="3569414" y="143002"/>
                  </a:cubicBezTo>
                  <a:cubicBezTo>
                    <a:pt x="3569541" y="177785"/>
                    <a:pt x="3569668" y="245617"/>
                    <a:pt x="3569795" y="313450"/>
                  </a:cubicBezTo>
                  <a:cubicBezTo>
                    <a:pt x="3570049" y="585046"/>
                    <a:pt x="3570430" y="856378"/>
                    <a:pt x="3570557" y="965913"/>
                  </a:cubicBezTo>
                  <a:lnTo>
                    <a:pt x="3571827" y="1009991"/>
                  </a:lnTo>
                  <a:cubicBezTo>
                    <a:pt x="3570811" y="1055917"/>
                    <a:pt x="3571573" y="1098940"/>
                    <a:pt x="3570811" y="1162021"/>
                  </a:cubicBezTo>
                  <a:cubicBezTo>
                    <a:pt x="3570938" y="1195014"/>
                    <a:pt x="3571954" y="1181289"/>
                    <a:pt x="3572208" y="1165717"/>
                  </a:cubicBezTo>
                  <a:cubicBezTo>
                    <a:pt x="3571446" y="1220616"/>
                    <a:pt x="3572462" y="1280267"/>
                    <a:pt x="3571700" y="1310620"/>
                  </a:cubicBezTo>
                  <a:lnTo>
                    <a:pt x="3571319" y="1301382"/>
                  </a:lnTo>
                  <a:cubicBezTo>
                    <a:pt x="3570049" y="1387163"/>
                    <a:pt x="3573351" y="1437048"/>
                    <a:pt x="3571954" y="1487180"/>
                  </a:cubicBezTo>
                  <a:lnTo>
                    <a:pt x="3571700" y="1486799"/>
                  </a:lnTo>
                  <a:cubicBezTo>
                    <a:pt x="3570811" y="1505468"/>
                    <a:pt x="3572081" y="1526677"/>
                    <a:pt x="3572462" y="1542933"/>
                  </a:cubicBezTo>
                  <a:close/>
                  <a:moveTo>
                    <a:pt x="3530044" y="1627261"/>
                  </a:moveTo>
                  <a:cubicBezTo>
                    <a:pt x="3529409" y="1627642"/>
                    <a:pt x="3528901" y="1628023"/>
                    <a:pt x="3528393" y="1628404"/>
                  </a:cubicBezTo>
                  <a:cubicBezTo>
                    <a:pt x="3528901" y="1628150"/>
                    <a:pt x="3529409" y="1628023"/>
                    <a:pt x="3529917" y="1627642"/>
                  </a:cubicBezTo>
                  <a:cubicBezTo>
                    <a:pt x="3529917" y="1627642"/>
                    <a:pt x="3530044" y="1627388"/>
                    <a:pt x="3530044" y="1627261"/>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p:cNvSpPr txBox="1"/>
          <p:nvPr/>
        </p:nvSpPr>
        <p:spPr>
          <a:xfrm>
            <a:off x="838200" y="2552700"/>
            <a:ext cx="11506200" cy="4154984"/>
          </a:xfrm>
          <a:prstGeom prst="rect">
            <a:avLst/>
          </a:prstGeom>
        </p:spPr>
        <p:txBody>
          <a:bodyPr wrap="square" lIns="0" tIns="0" rIns="0" bIns="0" rtlCol="0" anchor="t">
            <a:spAutoFit/>
          </a:bodyPr>
          <a:lstStyle/>
          <a:p>
            <a:pPr lvl="0" algn="just"/>
            <a:r>
              <a:rPr lang="vi-VN" sz="5400" dirty="0">
                <a:solidFill>
                  <a:srgbClr val="FF0000"/>
                </a:solidFill>
                <a:latin typeface="Cambria" panose="02040503050406030204" pitchFamily="18" charset="0"/>
                <a:ea typeface="Cambria" panose="02040503050406030204" pitchFamily="18" charset="0"/>
              </a:rPr>
              <a:t>Việc chăm sóc răng miệng cần được thực hiện đầy đủ và thường xuyên vì hàm răng khoẻ mạnh sẽ giúp cho chúng ta có sức khoẻ tốt, có chất lượng cuộc sống cao. </a:t>
            </a:r>
            <a:endPar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30D1D04B-B6E4-03E0-93B5-8634D85530A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53200" y="190500"/>
            <a:ext cx="6355576" cy="1831934"/>
          </a:xfrm>
          <a:prstGeom prst="rect">
            <a:avLst/>
          </a:prstGeom>
        </p:spPr>
      </p:pic>
      <p:pic>
        <p:nvPicPr>
          <p:cNvPr id="10" name="Picture 9" descr="A round pink label with white text and a black background&#10;&#10;Description automatically generated">
            <a:extLst>
              <a:ext uri="{FF2B5EF4-FFF2-40B4-BE49-F238E27FC236}">
                <a16:creationId xmlns:a16="http://schemas.microsoft.com/office/drawing/2014/main" id="{3C42F1F5-8D44-FA3B-6947-8826356A9A7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125200" y="7658100"/>
            <a:ext cx="1981200" cy="1981200"/>
          </a:xfrm>
          <a:prstGeom prst="rect">
            <a:avLst/>
          </a:prstGeom>
        </p:spPr>
      </p:pic>
    </p:spTree>
    <p:extLst>
      <p:ext uri="{BB962C8B-B14F-4D97-AF65-F5344CB8AC3E}">
        <p14:creationId xmlns:p14="http://schemas.microsoft.com/office/powerpoint/2010/main" val="382483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9144000" y="2571750"/>
            <a:ext cx="8115300" cy="668655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2137363" cy="17991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flipH="1">
            <a:off x="1371027" y="2072805"/>
            <a:ext cx="6951967" cy="7185495"/>
          </a:xfrm>
          <a:custGeom>
            <a:avLst/>
            <a:gdLst/>
            <a:ahLst/>
            <a:cxnLst/>
            <a:rect l="l" t="t" r="r" b="b"/>
            <a:pathLst>
              <a:path w="6951967" h="7185495">
                <a:moveTo>
                  <a:pt x="6951967" y="0"/>
                </a:moveTo>
                <a:lnTo>
                  <a:pt x="0" y="0"/>
                </a:lnTo>
                <a:lnTo>
                  <a:pt x="0" y="7185495"/>
                </a:lnTo>
                <a:lnTo>
                  <a:pt x="6951967" y="7185495"/>
                </a:lnTo>
                <a:lnTo>
                  <a:pt x="6951967"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rot="627994">
            <a:off x="3549718" y="290401"/>
            <a:ext cx="2187622" cy="2100117"/>
          </a:xfrm>
          <a:custGeom>
            <a:avLst/>
            <a:gdLst/>
            <a:ahLst/>
            <a:cxnLst/>
            <a:rect l="l" t="t" r="r" b="b"/>
            <a:pathLst>
              <a:path w="2187622" h="2100117">
                <a:moveTo>
                  <a:pt x="0" y="0"/>
                </a:moveTo>
                <a:lnTo>
                  <a:pt x="2187622" y="0"/>
                </a:lnTo>
                <a:lnTo>
                  <a:pt x="2187622" y="2100117"/>
                </a:lnTo>
                <a:lnTo>
                  <a:pt x="0" y="21001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07832" y="1498341"/>
            <a:ext cx="2783556" cy="2146817"/>
          </a:xfrm>
          <a:custGeom>
            <a:avLst/>
            <a:gdLst/>
            <a:ahLst/>
            <a:cxnLst/>
            <a:rect l="l" t="t" r="r" b="b"/>
            <a:pathLst>
              <a:path w="2783556" h="2146817">
                <a:moveTo>
                  <a:pt x="0" y="0"/>
                </a:moveTo>
                <a:lnTo>
                  <a:pt x="2783555" y="0"/>
                </a:lnTo>
                <a:lnTo>
                  <a:pt x="2783555" y="2146818"/>
                </a:lnTo>
                <a:lnTo>
                  <a:pt x="0" y="21468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rot="1154235">
            <a:off x="6457172" y="422969"/>
            <a:ext cx="2932901" cy="2992756"/>
          </a:xfrm>
          <a:custGeom>
            <a:avLst/>
            <a:gdLst/>
            <a:ahLst/>
            <a:cxnLst/>
            <a:rect l="l" t="t" r="r" b="b"/>
            <a:pathLst>
              <a:path w="2932901" h="2992756">
                <a:moveTo>
                  <a:pt x="0" y="0"/>
                </a:moveTo>
                <a:lnTo>
                  <a:pt x="2932901" y="0"/>
                </a:lnTo>
                <a:lnTo>
                  <a:pt x="2932901" y="2992756"/>
                </a:lnTo>
                <a:lnTo>
                  <a:pt x="0" y="29927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B5AA9482-AEF0-E415-F967-C170A440451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86800" y="2781300"/>
            <a:ext cx="8707966" cy="7010651"/>
          </a:xfrm>
          <a:prstGeom prst="rect">
            <a:avLst/>
          </a:prstGeom>
        </p:spPr>
      </p:pic>
    </p:spTree>
    <p:extLst>
      <p:ext uri="{BB962C8B-B14F-4D97-AF65-F5344CB8AC3E}">
        <p14:creationId xmlns:p14="http://schemas.microsoft.com/office/powerpoint/2010/main" val="139506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4">
            <a:extLst>
              <a:ext uri="{FF2B5EF4-FFF2-40B4-BE49-F238E27FC236}">
                <a16:creationId xmlns:a16="http://schemas.microsoft.com/office/drawing/2014/main" id="{5DBC636C-03C9-FEE4-7212-5F73A1793BD8}"/>
              </a:ext>
            </a:extLst>
          </p:cNvPr>
          <p:cNvGrpSpPr/>
          <p:nvPr/>
        </p:nvGrpSpPr>
        <p:grpSpPr>
          <a:xfrm>
            <a:off x="5638800" y="2400300"/>
            <a:ext cx="11598163" cy="6858000"/>
            <a:chOff x="-575" y="0"/>
            <a:chExt cx="13838558" cy="2227310"/>
          </a:xfrm>
        </p:grpSpPr>
        <p:grpSp>
          <p:nvGrpSpPr>
            <p:cNvPr id="5" name="Group 5">
              <a:extLst>
                <a:ext uri="{FF2B5EF4-FFF2-40B4-BE49-F238E27FC236}">
                  <a16:creationId xmlns:a16="http://schemas.microsoft.com/office/drawing/2014/main" id="{C0A89124-2F80-7E06-F938-47630142FCE4}"/>
                </a:ext>
              </a:extLst>
            </p:cNvPr>
            <p:cNvGrpSpPr/>
            <p:nvPr/>
          </p:nvGrpSpPr>
          <p:grpSpPr>
            <a:xfrm>
              <a:off x="-575" y="0"/>
              <a:ext cx="13838558" cy="2227310"/>
              <a:chOff x="-127" y="0"/>
              <a:chExt cx="3056685" cy="491972"/>
            </a:xfrm>
          </p:grpSpPr>
          <p:sp>
            <p:nvSpPr>
              <p:cNvPr id="7" name="Freeform 6">
                <a:extLst>
                  <a:ext uri="{FF2B5EF4-FFF2-40B4-BE49-F238E27FC236}">
                    <a16:creationId xmlns:a16="http://schemas.microsoft.com/office/drawing/2014/main" id="{3B35DF3D-E50E-454A-EFC3-0666562B8E80}"/>
                  </a:ext>
                </a:extLst>
              </p:cNvPr>
              <p:cNvSpPr/>
              <p:nvPr/>
            </p:nvSpPr>
            <p:spPr>
              <a:xfrm>
                <a:off x="-127" y="0"/>
                <a:ext cx="3056685" cy="491972"/>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7">
              <a:extLst>
                <a:ext uri="{FF2B5EF4-FFF2-40B4-BE49-F238E27FC236}">
                  <a16:creationId xmlns:a16="http://schemas.microsoft.com/office/drawing/2014/main" id="{93B36F3D-8BA9-8E54-1CEB-DCACE67D7B74}"/>
                </a:ext>
              </a:extLst>
            </p:cNvPr>
            <p:cNvSpPr txBox="1"/>
            <p:nvPr/>
          </p:nvSpPr>
          <p:spPr>
            <a:xfrm>
              <a:off x="914399" y="102409"/>
              <a:ext cx="12332809" cy="2086816"/>
            </a:xfrm>
            <a:prstGeom prst="rect">
              <a:avLst/>
            </a:prstGeom>
          </p:spPr>
          <p:txBody>
            <a:bodyPr wrap="square" lIns="0" tIns="0" rIns="0" bIns="0" rtlCol="0" anchor="t">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lớp thành các  nhóm: </a:t>
              </a:r>
              <a:r>
                <a:rPr kumimoji="0" lang="vi-VN"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nhóm xây dựng một số việc nên hoặc không nên làm trong vận động đối v</a:t>
              </a:r>
              <a:r>
                <a:rPr kumimoji="0" lang="en-US"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ớ</a:t>
              </a:r>
              <a:r>
                <a:rPr kumimoji="0" lang="vi-VN"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i trẻ em tuổi dậy thì</a:t>
              </a:r>
              <a:r>
                <a:rPr kumimoji="0" lang="en-US"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VD: </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HS1: Chải răng đúng cách </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HS2: Nên</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HS3: Ăn đồ ngọt buổi tối </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HS4: Không nên</a:t>
              </a:r>
            </a:p>
          </p:txBody>
        </p:sp>
      </p:grpSp>
      <p:sp>
        <p:nvSpPr>
          <p:cNvPr id="4" name="Freeform 16">
            <a:extLst>
              <a:ext uri="{FF2B5EF4-FFF2-40B4-BE49-F238E27FC236}">
                <a16:creationId xmlns:a16="http://schemas.microsoft.com/office/drawing/2014/main" id="{48A6F2FC-A264-3D83-D8C1-0A7ADDD1FEEF}"/>
              </a:ext>
            </a:extLst>
          </p:cNvPr>
          <p:cNvSpPr/>
          <p:nvPr/>
        </p:nvSpPr>
        <p:spPr>
          <a:xfrm>
            <a:off x="685800" y="3543300"/>
            <a:ext cx="4477793" cy="6111132"/>
          </a:xfrm>
          <a:custGeom>
            <a:avLst/>
            <a:gdLst/>
            <a:ahLst/>
            <a:cxnLst/>
            <a:rect l="l" t="t" r="r" b="b"/>
            <a:pathLst>
              <a:path w="4477793" h="6111132">
                <a:moveTo>
                  <a:pt x="0" y="0"/>
                </a:moveTo>
                <a:lnTo>
                  <a:pt x="4477794" y="0"/>
                </a:lnTo>
                <a:lnTo>
                  <a:pt x="4477794" y="6111132"/>
                </a:lnTo>
                <a:lnTo>
                  <a:pt x="0" y="61111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518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9144000" y="2571750"/>
            <a:ext cx="8115300" cy="668655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2137363" cy="17991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flipH="1">
            <a:off x="1371027" y="2072805"/>
            <a:ext cx="6951967" cy="7185495"/>
          </a:xfrm>
          <a:custGeom>
            <a:avLst/>
            <a:gdLst/>
            <a:ahLst/>
            <a:cxnLst/>
            <a:rect l="l" t="t" r="r" b="b"/>
            <a:pathLst>
              <a:path w="6951967" h="7185495">
                <a:moveTo>
                  <a:pt x="6951967" y="0"/>
                </a:moveTo>
                <a:lnTo>
                  <a:pt x="0" y="0"/>
                </a:lnTo>
                <a:lnTo>
                  <a:pt x="0" y="7185495"/>
                </a:lnTo>
                <a:lnTo>
                  <a:pt x="6951967" y="7185495"/>
                </a:lnTo>
                <a:lnTo>
                  <a:pt x="6951967"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rot="627994">
            <a:off x="3549718" y="290401"/>
            <a:ext cx="2187622" cy="2100117"/>
          </a:xfrm>
          <a:custGeom>
            <a:avLst/>
            <a:gdLst/>
            <a:ahLst/>
            <a:cxnLst/>
            <a:rect l="l" t="t" r="r" b="b"/>
            <a:pathLst>
              <a:path w="2187622" h="2100117">
                <a:moveTo>
                  <a:pt x="0" y="0"/>
                </a:moveTo>
                <a:lnTo>
                  <a:pt x="2187622" y="0"/>
                </a:lnTo>
                <a:lnTo>
                  <a:pt x="2187622" y="2100117"/>
                </a:lnTo>
                <a:lnTo>
                  <a:pt x="0" y="21001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07832" y="1498341"/>
            <a:ext cx="2783556" cy="2146817"/>
          </a:xfrm>
          <a:custGeom>
            <a:avLst/>
            <a:gdLst/>
            <a:ahLst/>
            <a:cxnLst/>
            <a:rect l="l" t="t" r="r" b="b"/>
            <a:pathLst>
              <a:path w="2783556" h="2146817">
                <a:moveTo>
                  <a:pt x="0" y="0"/>
                </a:moveTo>
                <a:lnTo>
                  <a:pt x="2783555" y="0"/>
                </a:lnTo>
                <a:lnTo>
                  <a:pt x="2783555" y="2146818"/>
                </a:lnTo>
                <a:lnTo>
                  <a:pt x="0" y="21468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rot="1154235">
            <a:off x="6457172" y="422969"/>
            <a:ext cx="2932901" cy="2992756"/>
          </a:xfrm>
          <a:custGeom>
            <a:avLst/>
            <a:gdLst/>
            <a:ahLst/>
            <a:cxnLst/>
            <a:rect l="l" t="t" r="r" b="b"/>
            <a:pathLst>
              <a:path w="2932901" h="2992756">
                <a:moveTo>
                  <a:pt x="0" y="0"/>
                </a:moveTo>
                <a:lnTo>
                  <a:pt x="2932901" y="0"/>
                </a:lnTo>
                <a:lnTo>
                  <a:pt x="2932901" y="2992756"/>
                </a:lnTo>
                <a:lnTo>
                  <a:pt x="0" y="29927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9350972-2B2B-6F6D-9676-28E8281FFE6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39200" y="2933700"/>
            <a:ext cx="9083872" cy="6803620"/>
          </a:xfrm>
          <a:prstGeom prst="rect">
            <a:avLst/>
          </a:prstGeom>
        </p:spPr>
      </p:pic>
    </p:spTree>
    <p:extLst>
      <p:ext uri="{BB962C8B-B14F-4D97-AF65-F5344CB8AC3E}">
        <p14:creationId xmlns:p14="http://schemas.microsoft.com/office/powerpoint/2010/main" val="9570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a:off x="2052912" y="2951608"/>
            <a:ext cx="14182176" cy="4383784"/>
            <a:chOff x="0" y="0"/>
            <a:chExt cx="3735223" cy="1154577"/>
          </a:xfrm>
        </p:grpSpPr>
        <p:sp>
          <p:nvSpPr>
            <p:cNvPr id="4" name="Freeform 4"/>
            <p:cNvSpPr/>
            <p:nvPr/>
          </p:nvSpPr>
          <p:spPr>
            <a:xfrm>
              <a:off x="0" y="0"/>
              <a:ext cx="3735223" cy="1154577"/>
            </a:xfrm>
            <a:custGeom>
              <a:avLst/>
              <a:gdLst/>
              <a:ahLst/>
              <a:cxnLst/>
              <a:rect l="l" t="t" r="r" b="b"/>
              <a:pathLst>
                <a:path w="3735223" h="1154577">
                  <a:moveTo>
                    <a:pt x="27840" y="0"/>
                  </a:moveTo>
                  <a:lnTo>
                    <a:pt x="3707383" y="0"/>
                  </a:lnTo>
                  <a:cubicBezTo>
                    <a:pt x="3714767" y="0"/>
                    <a:pt x="3721848" y="2933"/>
                    <a:pt x="3727069" y="8154"/>
                  </a:cubicBezTo>
                  <a:cubicBezTo>
                    <a:pt x="3732290" y="13375"/>
                    <a:pt x="3735223" y="20457"/>
                    <a:pt x="3735223" y="27840"/>
                  </a:cubicBezTo>
                  <a:lnTo>
                    <a:pt x="3735223" y="1126736"/>
                  </a:lnTo>
                  <a:cubicBezTo>
                    <a:pt x="3735223" y="1134120"/>
                    <a:pt x="3732290" y="1141201"/>
                    <a:pt x="3727069" y="1146422"/>
                  </a:cubicBezTo>
                  <a:cubicBezTo>
                    <a:pt x="3721848" y="1151644"/>
                    <a:pt x="3714767" y="1154577"/>
                    <a:pt x="3707383" y="1154577"/>
                  </a:cubicBezTo>
                  <a:lnTo>
                    <a:pt x="27840" y="1154577"/>
                  </a:lnTo>
                  <a:cubicBezTo>
                    <a:pt x="20457" y="1154577"/>
                    <a:pt x="13375" y="1151644"/>
                    <a:pt x="8154" y="1146422"/>
                  </a:cubicBezTo>
                  <a:cubicBezTo>
                    <a:pt x="2933" y="1141201"/>
                    <a:pt x="0" y="1134120"/>
                    <a:pt x="0" y="1126736"/>
                  </a:cubicBezTo>
                  <a:lnTo>
                    <a:pt x="0" y="27840"/>
                  </a:lnTo>
                  <a:cubicBezTo>
                    <a:pt x="0" y="20457"/>
                    <a:pt x="2933" y="13375"/>
                    <a:pt x="8154" y="8154"/>
                  </a:cubicBezTo>
                  <a:cubicBezTo>
                    <a:pt x="13375" y="2933"/>
                    <a:pt x="20457" y="0"/>
                    <a:pt x="27840" y="0"/>
                  </a:cubicBezTo>
                  <a:close/>
                </a:path>
              </a:pathLst>
            </a:custGeom>
            <a:solidFill>
              <a:srgbClr val="CDC514"/>
            </a:solidFill>
            <a:ln w="142875" cap="rnd">
              <a:solidFill>
                <a:srgbClr val="FFFFFF"/>
              </a:solidFill>
              <a:prstDash val="solid"/>
              <a:round/>
            </a:ln>
          </p:spPr>
          <p:txBody>
            <a:bodyPr/>
            <a:lstStyle/>
            <a:p>
              <a:endParaRPr lang="en-US"/>
            </a:p>
          </p:txBody>
        </p:sp>
        <p:sp>
          <p:nvSpPr>
            <p:cNvPr id="5" name="TextBox 5"/>
            <p:cNvSpPr txBox="1"/>
            <p:nvPr/>
          </p:nvSpPr>
          <p:spPr>
            <a:xfrm>
              <a:off x="0" y="-38100"/>
              <a:ext cx="3735223" cy="119267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3798144">
            <a:off x="16119838" y="3086100"/>
            <a:ext cx="3374136" cy="4114800"/>
          </a:xfrm>
          <a:custGeom>
            <a:avLst/>
            <a:gdLst/>
            <a:ahLst/>
            <a:cxnLst/>
            <a:rect l="l" t="t" r="r" b="b"/>
            <a:pathLst>
              <a:path w="3374136" h="4114800">
                <a:moveTo>
                  <a:pt x="0" y="0"/>
                </a:moveTo>
                <a:lnTo>
                  <a:pt x="3374136" y="0"/>
                </a:lnTo>
                <a:lnTo>
                  <a:pt x="337413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2508841">
            <a:off x="-1460191" y="1994174"/>
            <a:ext cx="4545953" cy="4318655"/>
          </a:xfrm>
          <a:custGeom>
            <a:avLst/>
            <a:gdLst/>
            <a:ahLst/>
            <a:cxnLst/>
            <a:rect l="l" t="t" r="r" b="b"/>
            <a:pathLst>
              <a:path w="4545953" h="4318655">
                <a:moveTo>
                  <a:pt x="0" y="0"/>
                </a:moveTo>
                <a:lnTo>
                  <a:pt x="4545953" y="0"/>
                </a:lnTo>
                <a:lnTo>
                  <a:pt x="4545953" y="4318655"/>
                </a:lnTo>
                <a:lnTo>
                  <a:pt x="0" y="43186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rot="-1053958">
            <a:off x="15244093" y="-237972"/>
            <a:ext cx="3221499" cy="3092639"/>
          </a:xfrm>
          <a:custGeom>
            <a:avLst/>
            <a:gdLst/>
            <a:ahLst/>
            <a:cxnLst/>
            <a:rect l="l" t="t" r="r" b="b"/>
            <a:pathLst>
              <a:path w="3221499" h="3092639">
                <a:moveTo>
                  <a:pt x="0" y="0"/>
                </a:moveTo>
                <a:lnTo>
                  <a:pt x="3221500" y="0"/>
                </a:lnTo>
                <a:lnTo>
                  <a:pt x="3221500" y="3092640"/>
                </a:lnTo>
                <a:lnTo>
                  <a:pt x="0" y="3092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4001750" y="6997999"/>
            <a:ext cx="5335235" cy="4114800"/>
          </a:xfrm>
          <a:custGeom>
            <a:avLst/>
            <a:gdLst/>
            <a:ahLst/>
            <a:cxnLst/>
            <a:rect l="l" t="t" r="r" b="b"/>
            <a:pathLst>
              <a:path w="5335235" h="4114800">
                <a:moveTo>
                  <a:pt x="0" y="0"/>
                </a:moveTo>
                <a:lnTo>
                  <a:pt x="5335235" y="0"/>
                </a:lnTo>
                <a:lnTo>
                  <a:pt x="5335235"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rot="1339956" flipH="1">
            <a:off x="-369756" y="6168263"/>
            <a:ext cx="2796913" cy="4585103"/>
          </a:xfrm>
          <a:custGeom>
            <a:avLst/>
            <a:gdLst/>
            <a:ahLst/>
            <a:cxnLst/>
            <a:rect l="l" t="t" r="r" b="b"/>
            <a:pathLst>
              <a:path w="2796913" h="4585103">
                <a:moveTo>
                  <a:pt x="2796912" y="0"/>
                </a:moveTo>
                <a:lnTo>
                  <a:pt x="0" y="0"/>
                </a:lnTo>
                <a:lnTo>
                  <a:pt x="0" y="4585103"/>
                </a:lnTo>
                <a:lnTo>
                  <a:pt x="2796912" y="4585103"/>
                </a:lnTo>
                <a:lnTo>
                  <a:pt x="2796912"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rot="-10540091">
            <a:off x="5867093" y="-1015747"/>
            <a:ext cx="4242787" cy="4374007"/>
          </a:xfrm>
          <a:custGeom>
            <a:avLst/>
            <a:gdLst/>
            <a:ahLst/>
            <a:cxnLst/>
            <a:rect l="l" t="t" r="r" b="b"/>
            <a:pathLst>
              <a:path w="4242787" h="4374007">
                <a:moveTo>
                  <a:pt x="0" y="0"/>
                </a:moveTo>
                <a:lnTo>
                  <a:pt x="4242787" y="0"/>
                </a:lnTo>
                <a:lnTo>
                  <a:pt x="4242787" y="4374006"/>
                </a:lnTo>
                <a:lnTo>
                  <a:pt x="0" y="437400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2" name="Freeform 12"/>
          <p:cNvSpPr/>
          <p:nvPr/>
        </p:nvSpPr>
        <p:spPr>
          <a:xfrm rot="1705624">
            <a:off x="8751454" y="6929462"/>
            <a:ext cx="5739834" cy="4477071"/>
          </a:xfrm>
          <a:custGeom>
            <a:avLst/>
            <a:gdLst/>
            <a:ahLst/>
            <a:cxnLst/>
            <a:rect l="l" t="t" r="r" b="b"/>
            <a:pathLst>
              <a:path w="5739834" h="4477071">
                <a:moveTo>
                  <a:pt x="0" y="0"/>
                </a:moveTo>
                <a:lnTo>
                  <a:pt x="5739834" y="0"/>
                </a:lnTo>
                <a:lnTo>
                  <a:pt x="5739834" y="4477071"/>
                </a:lnTo>
                <a:lnTo>
                  <a:pt x="0" y="447707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3" name="Freeform 13"/>
          <p:cNvSpPr/>
          <p:nvPr/>
        </p:nvSpPr>
        <p:spPr>
          <a:xfrm>
            <a:off x="2001045" y="-334038"/>
            <a:ext cx="3421124" cy="3010589"/>
          </a:xfrm>
          <a:custGeom>
            <a:avLst/>
            <a:gdLst/>
            <a:ahLst/>
            <a:cxnLst/>
            <a:rect l="l" t="t" r="r" b="b"/>
            <a:pathLst>
              <a:path w="3421124" h="3010589">
                <a:moveTo>
                  <a:pt x="0" y="0"/>
                </a:moveTo>
                <a:lnTo>
                  <a:pt x="3421123" y="0"/>
                </a:lnTo>
                <a:lnTo>
                  <a:pt x="3421123" y="3010589"/>
                </a:lnTo>
                <a:lnTo>
                  <a:pt x="0" y="301058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4" name="Freeform 14"/>
          <p:cNvSpPr/>
          <p:nvPr/>
        </p:nvSpPr>
        <p:spPr>
          <a:xfrm>
            <a:off x="10554805" y="-651997"/>
            <a:ext cx="4107808" cy="4191640"/>
          </a:xfrm>
          <a:custGeom>
            <a:avLst/>
            <a:gdLst/>
            <a:ahLst/>
            <a:cxnLst/>
            <a:rect l="l" t="t" r="r" b="b"/>
            <a:pathLst>
              <a:path w="4107808" h="4191640">
                <a:moveTo>
                  <a:pt x="0" y="0"/>
                </a:moveTo>
                <a:lnTo>
                  <a:pt x="4107807" y="0"/>
                </a:lnTo>
                <a:lnTo>
                  <a:pt x="4107807" y="4191640"/>
                </a:lnTo>
                <a:lnTo>
                  <a:pt x="0" y="419164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5" name="Freeform 15"/>
          <p:cNvSpPr/>
          <p:nvPr/>
        </p:nvSpPr>
        <p:spPr>
          <a:xfrm>
            <a:off x="2207269" y="6997999"/>
            <a:ext cx="7001390" cy="5181029"/>
          </a:xfrm>
          <a:custGeom>
            <a:avLst/>
            <a:gdLst/>
            <a:ahLst/>
            <a:cxnLst/>
            <a:rect l="l" t="t" r="r" b="b"/>
            <a:pathLst>
              <a:path w="7001390" h="5181029">
                <a:moveTo>
                  <a:pt x="0" y="0"/>
                </a:moveTo>
                <a:lnTo>
                  <a:pt x="7001390" y="0"/>
                </a:lnTo>
                <a:lnTo>
                  <a:pt x="7001390" y="5181028"/>
                </a:lnTo>
                <a:lnTo>
                  <a:pt x="0" y="5181028"/>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17" name="Picture 16">
            <a:extLst>
              <a:ext uri="{FF2B5EF4-FFF2-40B4-BE49-F238E27FC236}">
                <a16:creationId xmlns:a16="http://schemas.microsoft.com/office/drawing/2014/main" id="{65ABA0FA-C771-8141-18C9-49F62521915F}"/>
              </a:ext>
            </a:extLst>
          </p:cNvPr>
          <p:cNvPicPr>
            <a:picLocks noChangeAspect="1"/>
          </p:cNvPicPr>
          <p:nvPr/>
        </p:nvPicPr>
        <p:blipFill>
          <a:blip r:embed="rId23"/>
          <a:stretch>
            <a:fillRect/>
          </a:stretch>
        </p:blipFill>
        <p:spPr>
          <a:xfrm>
            <a:off x="3200400" y="3009900"/>
            <a:ext cx="12436918" cy="46516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a:off x="9144000" y="2571750"/>
            <a:ext cx="8115300" cy="668655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endParaRPr lang="en-US"/>
            </a:p>
          </p:txBody>
        </p:sp>
        <p:sp>
          <p:nvSpPr>
            <p:cNvPr id="5" name="TextBox 5"/>
            <p:cNvSpPr txBox="1"/>
            <p:nvPr/>
          </p:nvSpPr>
          <p:spPr>
            <a:xfrm>
              <a:off x="0" y="-38100"/>
              <a:ext cx="2137363" cy="1799167"/>
            </a:xfrm>
            <a:prstGeom prst="rect">
              <a:avLst/>
            </a:prstGeom>
          </p:spPr>
          <p:txBody>
            <a:bodyPr lIns="50800" tIns="50800" rIns="50800" bIns="50800" rtlCol="0" anchor="ctr"/>
            <a:lstStyle/>
            <a:p>
              <a:pPr algn="ctr">
                <a:lnSpc>
                  <a:spcPts val="2659"/>
                </a:lnSpc>
                <a:spcBef>
                  <a:spcPct val="0"/>
                </a:spcBef>
              </a:pPr>
              <a:endParaRPr/>
            </a:p>
          </p:txBody>
        </p:sp>
      </p:grpSp>
      <p:sp>
        <p:nvSpPr>
          <p:cNvPr id="21" name="TextBox 21"/>
          <p:cNvSpPr txBox="1"/>
          <p:nvPr/>
        </p:nvSpPr>
        <p:spPr>
          <a:xfrm>
            <a:off x="9448800" y="3771900"/>
            <a:ext cx="7772400" cy="4062651"/>
          </a:xfrm>
          <a:prstGeom prst="rect">
            <a:avLst/>
          </a:prstGeom>
        </p:spPr>
        <p:txBody>
          <a:bodyPr wrap="square" lIns="0" tIns="0" rIns="0" bIns="0" rtlCol="0" anchor="t">
            <a:spAutoFit/>
          </a:bodyPr>
          <a:lstStyle/>
          <a:p>
            <a:pPr algn="ct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Hoạt</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động</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1: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Dấu</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hiệu</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của</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bệnh</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sâu</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răng</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p>
        </p:txBody>
      </p:sp>
      <p:pic>
        <p:nvPicPr>
          <p:cNvPr id="2050" name="Picture 2" descr="Hình ảnh Sâu Răng Cần Bảo Vệ Răng PNG , Trực Tuyến, Tình Nguyện Tuyên  Truyền, Nanh PNG miễn phí tải tập tin PSDComment và Vector">
            <a:extLst>
              <a:ext uri="{FF2B5EF4-FFF2-40B4-BE49-F238E27FC236}">
                <a16:creationId xmlns:a16="http://schemas.microsoft.com/office/drawing/2014/main" id="{9186E5E7-AC3A-4BFE-5789-D61A5D945F4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2667" r="98750">
                        <a14:foregroundMark x1="30500" y1="18583" x2="43167" y2="23917"/>
                        <a14:foregroundMark x1="43167" y1="23917" x2="44417" y2="25750"/>
                        <a14:foregroundMark x1="59083" y1="20167" x2="67750" y2="26833"/>
                        <a14:foregroundMark x1="7750" y1="67750" x2="6167" y2="73083"/>
                        <a14:foregroundMark x1="6167" y1="73083" x2="7000" y2="77500"/>
                        <a14:foregroundMark x1="4250" y1="67500" x2="2667" y2="74917"/>
                        <a14:foregroundMark x1="90500" y1="67500" x2="94750" y2="78750"/>
                        <a14:foregroundMark x1="94750" y1="78750" x2="94000" y2="82500"/>
                        <a14:foregroundMark x1="94583" y1="70500" x2="97917" y2="77833"/>
                        <a14:foregroundMark x1="97917" y1="77833" x2="98750" y2="74167"/>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1790700"/>
            <a:ext cx="7756071" cy="77560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a:off x="609600" y="342900"/>
            <a:ext cx="16725900" cy="205740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endParaRPr lang="en-US"/>
            </a:p>
          </p:txBody>
        </p:sp>
        <p:sp>
          <p:nvSpPr>
            <p:cNvPr id="5" name="TextBox 5"/>
            <p:cNvSpPr txBox="1"/>
            <p:nvPr/>
          </p:nvSpPr>
          <p:spPr>
            <a:xfrm>
              <a:off x="0" y="-38100"/>
              <a:ext cx="2137363" cy="1799167"/>
            </a:xfrm>
            <a:prstGeom prst="rect">
              <a:avLst/>
            </a:prstGeom>
          </p:spPr>
          <p:txBody>
            <a:bodyPr lIns="50800" tIns="50800" rIns="50800" bIns="50800" rtlCol="0" anchor="ctr"/>
            <a:lstStyle/>
            <a:p>
              <a:pPr algn="ctr">
                <a:lnSpc>
                  <a:spcPts val="2659"/>
                </a:lnSpc>
                <a:spcBef>
                  <a:spcPct val="0"/>
                </a:spcBef>
              </a:pPr>
              <a:endParaRPr/>
            </a:p>
          </p:txBody>
        </p:sp>
      </p:grpSp>
      <p:sp>
        <p:nvSpPr>
          <p:cNvPr id="25" name="TextBox 24">
            <a:extLst>
              <a:ext uri="{FF2B5EF4-FFF2-40B4-BE49-F238E27FC236}">
                <a16:creationId xmlns:a16="http://schemas.microsoft.com/office/drawing/2014/main" id="{0F4BF985-5A60-5E4E-EDFC-F621FB5CE1B5}"/>
              </a:ext>
            </a:extLst>
          </p:cNvPr>
          <p:cNvSpPr txBox="1"/>
          <p:nvPr/>
        </p:nvSpPr>
        <p:spPr>
          <a:xfrm>
            <a:off x="1066800" y="495300"/>
            <a:ext cx="16002000" cy="1938992"/>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Quan sát hình 2</a:t>
            </a:r>
            <a:r>
              <a:rPr lang="en-US" sz="4000" b="1" dirty="0">
                <a:latin typeface="Cambria" panose="02040503050406030204" pitchFamily="18" charset="0"/>
                <a:ea typeface="Cambria" panose="02040503050406030204" pitchFamily="18" charset="0"/>
              </a:rPr>
              <a:t>:</a:t>
            </a:r>
            <a:endParaRPr lang="vi-VN" sz="4000" b="1" dirty="0">
              <a:latin typeface="Cambria" panose="02040503050406030204" pitchFamily="18" charset="0"/>
              <a:ea typeface="Cambria" panose="02040503050406030204" pitchFamily="18" charset="0"/>
            </a:endParaRPr>
          </a:p>
          <a:p>
            <a:r>
              <a:rPr lang="vi-VN" sz="4000" dirty="0">
                <a:latin typeface="Cambria" panose="02040503050406030204" pitchFamily="18" charset="0"/>
                <a:ea typeface="Cambria" panose="02040503050406030204" pitchFamily="18" charset="0"/>
              </a:rPr>
              <a:t>- Nêu những dấu hiệu của người bị bệnh sâu răng.</a:t>
            </a:r>
          </a:p>
          <a:p>
            <a:r>
              <a:rPr lang="vi-VN" sz="4000" dirty="0">
                <a:latin typeface="Cambria" panose="02040503050406030204" pitchFamily="18" charset="0"/>
                <a:ea typeface="Cambria" panose="02040503050406030204" pitchFamily="18" charset="0"/>
              </a:rPr>
              <a:t>- Kể những dấu hiệu khác của bệnh sâu răng mà em biết.</a:t>
            </a:r>
            <a:endParaRPr lang="en-US" sz="4000" dirty="0">
              <a:latin typeface="Cambria" panose="02040503050406030204" pitchFamily="18" charset="0"/>
              <a:ea typeface="Cambria" panose="02040503050406030204" pitchFamily="18" charset="0"/>
            </a:endParaRPr>
          </a:p>
        </p:txBody>
      </p:sp>
      <p:pic>
        <p:nvPicPr>
          <p:cNvPr id="27" name="Picture 26">
            <a:extLst>
              <a:ext uri="{FF2B5EF4-FFF2-40B4-BE49-F238E27FC236}">
                <a16:creationId xmlns:a16="http://schemas.microsoft.com/office/drawing/2014/main" id="{80BBD1D1-EFEF-A5EB-B55A-DB8D294F2EAA}"/>
              </a:ext>
            </a:extLst>
          </p:cNvPr>
          <p:cNvPicPr>
            <a:picLocks noChangeAspect="1"/>
          </p:cNvPicPr>
          <p:nvPr/>
        </p:nvPicPr>
        <p:blipFill>
          <a:blip r:embed="rId3"/>
          <a:stretch>
            <a:fillRect/>
          </a:stretch>
        </p:blipFill>
        <p:spPr>
          <a:xfrm>
            <a:off x="3124200" y="3162300"/>
            <a:ext cx="12316326" cy="632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25" name="Group 4">
            <a:extLst>
              <a:ext uri="{FF2B5EF4-FFF2-40B4-BE49-F238E27FC236}">
                <a16:creationId xmlns:a16="http://schemas.microsoft.com/office/drawing/2014/main" id="{54B7A6D7-1CD9-28A1-6E80-7B5C0C991C61}"/>
              </a:ext>
            </a:extLst>
          </p:cNvPr>
          <p:cNvGrpSpPr/>
          <p:nvPr/>
        </p:nvGrpSpPr>
        <p:grpSpPr>
          <a:xfrm>
            <a:off x="2971800" y="342900"/>
            <a:ext cx="10378056" cy="2590800"/>
            <a:chOff x="0" y="0"/>
            <a:chExt cx="13837408" cy="1577677"/>
          </a:xfrm>
        </p:grpSpPr>
        <p:grpSp>
          <p:nvGrpSpPr>
            <p:cNvPr id="26" name="Group 5">
              <a:extLst>
                <a:ext uri="{FF2B5EF4-FFF2-40B4-BE49-F238E27FC236}">
                  <a16:creationId xmlns:a16="http://schemas.microsoft.com/office/drawing/2014/main"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Nêu những dấu hiệu của người bị bệnh sâu răng.</a:t>
              </a:r>
            </a:p>
          </p:txBody>
        </p:sp>
      </p:grpSp>
      <p:sp>
        <p:nvSpPr>
          <p:cNvPr id="29" name="Freeform 16">
            <a:extLst>
              <a:ext uri="{FF2B5EF4-FFF2-40B4-BE49-F238E27FC236}">
                <a16:creationId xmlns:a16="http://schemas.microsoft.com/office/drawing/2014/main"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id="{2708FA95-A566-D1BE-9FA5-156561B972CD}"/>
              </a:ext>
            </a:extLst>
          </p:cNvPr>
          <p:cNvGrpSpPr/>
          <p:nvPr/>
        </p:nvGrpSpPr>
        <p:grpSpPr>
          <a:xfrm>
            <a:off x="228600" y="4686300"/>
            <a:ext cx="11353800" cy="4343400"/>
            <a:chOff x="0" y="0"/>
            <a:chExt cx="1098500" cy="406400"/>
          </a:xfrm>
        </p:grpSpPr>
        <p:sp>
          <p:nvSpPr>
            <p:cNvPr id="31" name="Freeform 3">
              <a:extLst>
                <a:ext uri="{FF2B5EF4-FFF2-40B4-BE49-F238E27FC236}">
                  <a16:creationId xmlns:a16="http://schemas.microsoft.com/office/drawing/2014/main"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id="{230D8337-13F7-9333-E21E-AEAC6E5C8BF8}"/>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Hơi thở có mùi hôi, trên răng có đốm trắng đục hoặc chấm đen, lỗ hổng trên răng.</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id="{54B7A6D7-1CD9-28A1-6E80-7B5C0C991C61}"/>
              </a:ext>
            </a:extLst>
          </p:cNvPr>
          <p:cNvGrpSpPr/>
          <p:nvPr/>
        </p:nvGrpSpPr>
        <p:grpSpPr>
          <a:xfrm>
            <a:off x="1600200" y="342900"/>
            <a:ext cx="11749656" cy="2590800"/>
            <a:chOff x="0" y="0"/>
            <a:chExt cx="13837408" cy="1577677"/>
          </a:xfrm>
        </p:grpSpPr>
        <p:grpSp>
          <p:nvGrpSpPr>
            <p:cNvPr id="26" name="Group 5">
              <a:extLst>
                <a:ext uri="{FF2B5EF4-FFF2-40B4-BE49-F238E27FC236}">
                  <a16:creationId xmlns:a16="http://schemas.microsoft.com/office/drawing/2014/main"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Kể những dấu hiệu khác của bệnh sâu răng mà em biết.</a:t>
              </a:r>
            </a:p>
          </p:txBody>
        </p:sp>
      </p:grpSp>
      <p:sp>
        <p:nvSpPr>
          <p:cNvPr id="29" name="Freeform 16">
            <a:extLst>
              <a:ext uri="{FF2B5EF4-FFF2-40B4-BE49-F238E27FC236}">
                <a16:creationId xmlns:a16="http://schemas.microsoft.com/office/drawing/2014/main"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id="{2708FA95-A566-D1BE-9FA5-156561B972CD}"/>
              </a:ext>
            </a:extLst>
          </p:cNvPr>
          <p:cNvGrpSpPr/>
          <p:nvPr/>
        </p:nvGrpSpPr>
        <p:grpSpPr>
          <a:xfrm>
            <a:off x="1066799" y="4686300"/>
            <a:ext cx="11781905" cy="4343400"/>
            <a:chOff x="0" y="0"/>
            <a:chExt cx="1098500" cy="406400"/>
          </a:xfrm>
        </p:grpSpPr>
        <p:sp>
          <p:nvSpPr>
            <p:cNvPr id="31" name="Freeform 3">
              <a:extLst>
                <a:ext uri="{FF2B5EF4-FFF2-40B4-BE49-F238E27FC236}">
                  <a16:creationId xmlns:a16="http://schemas.microsoft.com/office/drawing/2014/main"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id="{230D8337-13F7-9333-E21E-AEAC6E5C8BF8}"/>
                </a:ext>
              </a:extLst>
            </p:cNvPr>
            <p:cNvSpPr txBox="1"/>
            <p:nvPr/>
          </p:nvSpPr>
          <p:spPr>
            <a:xfrm>
              <a:off x="55721" y="0"/>
              <a:ext cx="1034819"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Bề mặt răng ngả màu</a:t>
              </a:r>
              <a:r>
                <a:rPr kumimoji="0" lang="en-US"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sz="6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x</a:t>
              </a:r>
              <a:r>
                <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uất hiện các đốm đen và lỗ trên rang</a:t>
              </a:r>
              <a:r>
                <a:rPr kumimoji="0" lang="en-US"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h</a:t>
              </a:r>
              <a:r>
                <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ơi thở có mùi hôi</a:t>
              </a:r>
              <a:r>
                <a:rPr kumimoji="0" lang="en-US"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sz="6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n</a:t>
              </a:r>
              <a:r>
                <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ướu bị sưng và có mủ.</a:t>
              </a:r>
              <a:endParaRPr kumimoji="0" lang="en-US" sz="9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255980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28" name="Group 27">
            <a:extLst>
              <a:ext uri="{FF2B5EF4-FFF2-40B4-BE49-F238E27FC236}">
                <a16:creationId xmlns:a16="http://schemas.microsoft.com/office/drawing/2014/main" id="{AD7FCBF4-9964-9066-85AE-1A5F6459D36E}"/>
              </a:ext>
            </a:extLst>
          </p:cNvPr>
          <p:cNvGrpSpPr/>
          <p:nvPr/>
        </p:nvGrpSpPr>
        <p:grpSpPr>
          <a:xfrm>
            <a:off x="3048000" y="495300"/>
            <a:ext cx="12039600" cy="1524000"/>
            <a:chOff x="3048000" y="495300"/>
            <a:chExt cx="12039600" cy="1524000"/>
          </a:xfrm>
        </p:grpSpPr>
        <p:grpSp>
          <p:nvGrpSpPr>
            <p:cNvPr id="6" name="Group 6"/>
            <p:cNvGrpSpPr/>
            <p:nvPr/>
          </p:nvGrpSpPr>
          <p:grpSpPr>
            <a:xfrm>
              <a:off x="3048000" y="495300"/>
              <a:ext cx="12039600" cy="1524000"/>
              <a:chOff x="0" y="0"/>
              <a:chExt cx="1688991" cy="812800"/>
            </a:xfrm>
          </p:grpSpPr>
          <p:sp>
            <p:nvSpPr>
              <p:cNvPr id="7" name="Freeform 7"/>
              <p:cNvSpPr/>
              <p:nvPr/>
            </p:nvSpPr>
            <p:spPr>
              <a:xfrm>
                <a:off x="0" y="0"/>
                <a:ext cx="1688991" cy="812800"/>
              </a:xfrm>
              <a:custGeom>
                <a:avLst/>
                <a:gdLst/>
                <a:ahLst/>
                <a:cxnLst/>
                <a:rect l="l" t="t" r="r" b="b"/>
                <a:pathLst>
                  <a:path w="1688991" h="812800">
                    <a:moveTo>
                      <a:pt x="61569" y="0"/>
                    </a:moveTo>
                    <a:lnTo>
                      <a:pt x="1627422" y="0"/>
                    </a:lnTo>
                    <a:cubicBezTo>
                      <a:pt x="1643751" y="0"/>
                      <a:pt x="1659412" y="6487"/>
                      <a:pt x="1670958" y="18033"/>
                    </a:cubicBezTo>
                    <a:cubicBezTo>
                      <a:pt x="1682504" y="29580"/>
                      <a:pt x="1688991" y="45240"/>
                      <a:pt x="1688991" y="61569"/>
                    </a:cubicBezTo>
                    <a:lnTo>
                      <a:pt x="1688991" y="751231"/>
                    </a:lnTo>
                    <a:cubicBezTo>
                      <a:pt x="1688991" y="785234"/>
                      <a:pt x="1661426" y="812800"/>
                      <a:pt x="1627422" y="812800"/>
                    </a:cubicBezTo>
                    <a:lnTo>
                      <a:pt x="61569" y="812800"/>
                    </a:lnTo>
                    <a:cubicBezTo>
                      <a:pt x="45240" y="812800"/>
                      <a:pt x="29580" y="806313"/>
                      <a:pt x="18033" y="794767"/>
                    </a:cubicBezTo>
                    <a:cubicBezTo>
                      <a:pt x="6487" y="783220"/>
                      <a:pt x="0" y="767560"/>
                      <a:pt x="0" y="751231"/>
                    </a:cubicBezTo>
                    <a:lnTo>
                      <a:pt x="0" y="61569"/>
                    </a:lnTo>
                    <a:cubicBezTo>
                      <a:pt x="0" y="45240"/>
                      <a:pt x="6487" y="29580"/>
                      <a:pt x="18033" y="18033"/>
                    </a:cubicBezTo>
                    <a:cubicBezTo>
                      <a:pt x="29580" y="6487"/>
                      <a:pt x="45240" y="0"/>
                      <a:pt x="61569" y="0"/>
                    </a:cubicBezTo>
                    <a:close/>
                  </a:path>
                </a:pathLst>
              </a:custGeom>
              <a:solidFill>
                <a:srgbClr val="3C7152"/>
              </a:solidFill>
              <a:ln w="142875" cap="rnd">
                <a:solidFill>
                  <a:srgbClr val="FFFFFF"/>
                </a:solidFill>
                <a:prstDash val="solid"/>
                <a:round/>
              </a:ln>
            </p:spPr>
            <p:txBody>
              <a:bodyPr/>
              <a:lstStyle/>
              <a:p>
                <a:endParaRPr lang="en-US"/>
              </a:p>
            </p:txBody>
          </p:sp>
          <p:sp>
            <p:nvSpPr>
              <p:cNvPr id="8" name="TextBox 8"/>
              <p:cNvSpPr txBox="1"/>
              <p:nvPr/>
            </p:nvSpPr>
            <p:spPr>
              <a:xfrm>
                <a:off x="0" y="-38100"/>
                <a:ext cx="1688991" cy="850900"/>
              </a:xfrm>
              <a:prstGeom prst="rect">
                <a:avLst/>
              </a:prstGeom>
            </p:spPr>
            <p:txBody>
              <a:bodyPr lIns="50800" tIns="50800" rIns="50800" bIns="50800" rtlCol="0" anchor="ctr"/>
              <a:lstStyle/>
              <a:p>
                <a:pPr algn="ctr">
                  <a:lnSpc>
                    <a:spcPts val="2659"/>
                  </a:lnSpc>
                </a:pPr>
                <a:endParaRPr/>
              </a:p>
            </p:txBody>
          </p:sp>
        </p:grpSp>
        <p:sp>
          <p:nvSpPr>
            <p:cNvPr id="27" name="TextBox 26">
              <a:extLst>
                <a:ext uri="{FF2B5EF4-FFF2-40B4-BE49-F238E27FC236}">
                  <a16:creationId xmlns:a16="http://schemas.microsoft.com/office/drawing/2014/main" id="{8AF9D571-EA15-51A1-7519-08E7F9CBA16C}"/>
                </a:ext>
              </a:extLst>
            </p:cNvPr>
            <p:cNvSpPr txBox="1"/>
            <p:nvPr/>
          </p:nvSpPr>
          <p:spPr>
            <a:xfrm>
              <a:off x="3429000" y="647700"/>
              <a:ext cx="11353800" cy="1200329"/>
            </a:xfrm>
            <a:prstGeom prst="rect">
              <a:avLst/>
            </a:prstGeom>
            <a:noFill/>
          </p:spPr>
          <p:txBody>
            <a:bodyPr wrap="square" rtlCol="0">
              <a:spAutoFit/>
            </a:bodyPr>
            <a:lstStyle/>
            <a:p>
              <a:pPr algn="ctr"/>
              <a:r>
                <a:rPr lang="en-US" sz="7200" dirty="0" err="1">
                  <a:solidFill>
                    <a:schemeClr val="bg1"/>
                  </a:solidFill>
                </a:rPr>
                <a:t>Dấu</a:t>
              </a:r>
              <a:r>
                <a:rPr lang="en-US" sz="7200" dirty="0">
                  <a:solidFill>
                    <a:schemeClr val="bg1"/>
                  </a:solidFill>
                </a:rPr>
                <a:t> </a:t>
              </a:r>
              <a:r>
                <a:rPr lang="en-US" sz="7200" dirty="0" err="1">
                  <a:solidFill>
                    <a:schemeClr val="bg1"/>
                  </a:solidFill>
                </a:rPr>
                <a:t>hiệu</a:t>
              </a:r>
              <a:r>
                <a:rPr lang="en-US" sz="7200" dirty="0">
                  <a:solidFill>
                    <a:schemeClr val="bg1"/>
                  </a:solidFill>
                </a:rPr>
                <a:t> </a:t>
              </a:r>
              <a:r>
                <a:rPr lang="en-US" sz="7200" dirty="0" err="1">
                  <a:solidFill>
                    <a:schemeClr val="bg1"/>
                  </a:solidFill>
                </a:rPr>
                <a:t>của</a:t>
              </a:r>
              <a:r>
                <a:rPr lang="en-US" sz="7200" dirty="0">
                  <a:solidFill>
                    <a:schemeClr val="bg1"/>
                  </a:solidFill>
                </a:rPr>
                <a:t> </a:t>
              </a:r>
              <a:r>
                <a:rPr lang="en-US" sz="7200" dirty="0" err="1">
                  <a:solidFill>
                    <a:schemeClr val="bg1"/>
                  </a:solidFill>
                </a:rPr>
                <a:t>bệnh</a:t>
              </a:r>
              <a:r>
                <a:rPr lang="en-US" sz="7200" dirty="0">
                  <a:solidFill>
                    <a:schemeClr val="bg1"/>
                  </a:solidFill>
                </a:rPr>
                <a:t> </a:t>
              </a:r>
              <a:r>
                <a:rPr lang="en-US" sz="7200" dirty="0" err="1">
                  <a:solidFill>
                    <a:schemeClr val="bg1"/>
                  </a:solidFill>
                </a:rPr>
                <a:t>sâu</a:t>
              </a:r>
              <a:r>
                <a:rPr lang="en-US" sz="7200" dirty="0">
                  <a:solidFill>
                    <a:schemeClr val="bg1"/>
                  </a:solidFill>
                </a:rPr>
                <a:t> </a:t>
              </a:r>
              <a:r>
                <a:rPr lang="en-US" sz="7200" dirty="0" err="1">
                  <a:solidFill>
                    <a:schemeClr val="bg1"/>
                  </a:solidFill>
                </a:rPr>
                <a:t>răng</a:t>
              </a:r>
              <a:r>
                <a:rPr lang="en-US" sz="7200" dirty="0">
                  <a:solidFill>
                    <a:schemeClr val="bg1"/>
                  </a:solidFill>
                </a:rPr>
                <a:t>:</a:t>
              </a:r>
            </a:p>
          </p:txBody>
        </p:sp>
      </p:grpSp>
      <p:grpSp>
        <p:nvGrpSpPr>
          <p:cNvPr id="29" name="Group 4">
            <a:extLst>
              <a:ext uri="{FF2B5EF4-FFF2-40B4-BE49-F238E27FC236}">
                <a16:creationId xmlns:a16="http://schemas.microsoft.com/office/drawing/2014/main" id="{04A576C4-4E35-CFDE-8A58-966BF47BB982}"/>
              </a:ext>
            </a:extLst>
          </p:cNvPr>
          <p:cNvGrpSpPr/>
          <p:nvPr/>
        </p:nvGrpSpPr>
        <p:grpSpPr>
          <a:xfrm>
            <a:off x="1828800" y="3238500"/>
            <a:ext cx="14859000" cy="5867400"/>
            <a:chOff x="0" y="0"/>
            <a:chExt cx="13837408" cy="1577677"/>
          </a:xfrm>
        </p:grpSpPr>
        <p:grpSp>
          <p:nvGrpSpPr>
            <p:cNvPr id="30" name="Group 5">
              <a:extLst>
                <a:ext uri="{FF2B5EF4-FFF2-40B4-BE49-F238E27FC236}">
                  <a16:creationId xmlns:a16="http://schemas.microsoft.com/office/drawing/2014/main" id="{F2A94E7A-2C51-8359-8D92-2B08B04851F3}"/>
                </a:ext>
              </a:extLst>
            </p:cNvPr>
            <p:cNvGrpSpPr/>
            <p:nvPr/>
          </p:nvGrpSpPr>
          <p:grpSpPr>
            <a:xfrm>
              <a:off x="0" y="0"/>
              <a:ext cx="13837408" cy="1577677"/>
              <a:chOff x="0" y="0"/>
              <a:chExt cx="3056431" cy="348480"/>
            </a:xfrm>
          </p:grpSpPr>
          <p:sp>
            <p:nvSpPr>
              <p:cNvPr id="32" name="Freeform 6">
                <a:extLst>
                  <a:ext uri="{FF2B5EF4-FFF2-40B4-BE49-F238E27FC236}">
                    <a16:creationId xmlns:a16="http://schemas.microsoft.com/office/drawing/2014/main" id="{A14D98B8-443D-A29A-7928-20AFFAE2A970}"/>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7">
              <a:extLst>
                <a:ext uri="{FF2B5EF4-FFF2-40B4-BE49-F238E27FC236}">
                  <a16:creationId xmlns:a16="http://schemas.microsoft.com/office/drawing/2014/main" id="{D84B123D-DB71-0EA5-197C-EB8C27CE7618}"/>
                </a:ext>
              </a:extLst>
            </p:cNvPr>
            <p:cNvSpPr txBox="1"/>
            <p:nvPr/>
          </p:nvSpPr>
          <p:spPr>
            <a:xfrm>
              <a:off x="425766" y="122936"/>
              <a:ext cx="13198758" cy="1408104"/>
            </a:xfrm>
            <a:prstGeom prst="rect">
              <a:avLst/>
            </a:prstGeom>
          </p:spPr>
          <p:txBody>
            <a:bodyPr wrap="square" lIns="0" tIns="0" rIns="0" bIns="0" rtlCol="0" anchor="t">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Giai đoạn 1: </a:t>
              </a:r>
              <a:r>
                <a:rPr kumimoji="0" lang="vi-VN" sz="4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Vi khuẩn ăn mòn men răng, hơi thở có mùi, xuất hiện những đốm trắng đục trên răng.</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Giai đoạn 2 : </a:t>
              </a:r>
              <a:r>
                <a:rPr kumimoji="0" lang="vi-VN" sz="4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Sâu ngà răng, trên răng xuất hiện những chấm đen hoặc lỗ nhỏ màu đen.</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Giai đoạn 3: </a:t>
              </a:r>
              <a:r>
                <a:rPr kumimoji="0" lang="vi-VN" sz="4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Viêm tuỷ gây sưng, đau dẫn đến lung lay răng, vỡ hoặc mất răng.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8610600" y="2571750"/>
            <a:ext cx="8648700" cy="668655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2137363" cy="17991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TextBox 21"/>
          <p:cNvSpPr txBox="1"/>
          <p:nvPr/>
        </p:nvSpPr>
        <p:spPr>
          <a:xfrm>
            <a:off x="8686800" y="3771900"/>
            <a:ext cx="8686800" cy="4062651"/>
          </a:xfrm>
          <a:prstGeom prst="rect">
            <a:avLst/>
          </a:prstGeom>
        </p:spPr>
        <p:txBody>
          <a:bodyPr wrap="square" lIns="0" tIns="0" rIns="0" bIns="0" rtlCol="0" anchor="t">
            <a:spAutoFit/>
          </a:bodyPr>
          <a:lstStyle/>
          <a:p>
            <a:pPr lvl="0" algn="ct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Hoạt</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động</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2: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Nguyên</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nhân</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gây</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bệnh</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sâu</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răng</a:t>
            </a:r>
            <a:endParaRPr kumimoji="0" lang="en-US" sz="8800" i="0" u="none" strike="noStrike" kern="1200" cap="none" spc="234" normalizeH="0" baseline="0" noProof="0" dirty="0">
              <a:ln>
                <a:noFill/>
              </a:ln>
              <a:solidFill>
                <a:srgbClr val="000000"/>
              </a:solidFill>
              <a:effectLst/>
              <a:uLnTx/>
              <a:uFillTx/>
              <a:latin typeface="Cambria" panose="02040503050406030204" pitchFamily="18" charset="0"/>
              <a:ea typeface="Cambria" panose="02040503050406030204" pitchFamily="18" charset="0"/>
              <a:cs typeface="Playwrite US Modern"/>
              <a:sym typeface="Playwrite US Modern"/>
            </a:endParaRPr>
          </a:p>
        </p:txBody>
      </p:sp>
      <p:pic>
        <p:nvPicPr>
          <p:cNvPr id="2050" name="Picture 2" descr="Hình ảnh Sâu Răng Cần Bảo Vệ Răng PNG , Trực Tuyến, Tình Nguyện Tuyên  Truyền, Nanh PNG miễn phí tải tập tin PSDComment và Vector">
            <a:extLst>
              <a:ext uri="{FF2B5EF4-FFF2-40B4-BE49-F238E27FC236}">
                <a16:creationId xmlns:a16="http://schemas.microsoft.com/office/drawing/2014/main" id="{9186E5E7-AC3A-4BFE-5789-D61A5D945F4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2667" r="98750">
                        <a14:foregroundMark x1="30500" y1="18583" x2="43167" y2="23917"/>
                        <a14:foregroundMark x1="43167" y1="23917" x2="44417" y2="25750"/>
                        <a14:foregroundMark x1="59083" y1="20167" x2="67750" y2="26833"/>
                        <a14:foregroundMark x1="7750" y1="67750" x2="6167" y2="73083"/>
                        <a14:foregroundMark x1="6167" y1="73083" x2="7000" y2="77500"/>
                        <a14:foregroundMark x1="4250" y1="67500" x2="2667" y2="74917"/>
                        <a14:foregroundMark x1="90500" y1="67500" x2="94750" y2="78750"/>
                        <a14:foregroundMark x1="94750" y1="78750" x2="94000" y2="82500"/>
                        <a14:foregroundMark x1="94583" y1="70500" x2="97917" y2="77833"/>
                        <a14:foregroundMark x1="97917" y1="77833" x2="98750" y2="74167"/>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1790700"/>
            <a:ext cx="7756071" cy="7756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08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924</Words>
  <Application>Microsoft Office PowerPoint</Application>
  <PresentationFormat>Custom</PresentationFormat>
  <Paragraphs>79</Paragraphs>
  <Slides>30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Cambria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dc:title>
  <dc:creator>thao</dc:creator>
  <cp:lastModifiedBy>SingPC</cp:lastModifiedBy>
  <cp:revision>22</cp:revision>
  <dcterms:created xsi:type="dcterms:W3CDTF">2006-08-16T00:00:00Z</dcterms:created>
  <dcterms:modified xsi:type="dcterms:W3CDTF">2025-02-18T03:57:00Z</dcterms:modified>
  <dc:identifier>DAGU8QCx2sU</dc:identifier>
</cp:coreProperties>
</file>