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notesMasterIdLst>
    <p:notesMasterId r:id="rId19"/>
  </p:notesMasterIdLst>
  <p:sldIdLst>
    <p:sldId id="270" r:id="rId5"/>
    <p:sldId id="292" r:id="rId6"/>
    <p:sldId id="298" r:id="rId7"/>
    <p:sldId id="299" r:id="rId8"/>
    <p:sldId id="300" r:id="rId9"/>
    <p:sldId id="301" r:id="rId10"/>
    <p:sldId id="256" r:id="rId11"/>
    <p:sldId id="272" r:id="rId12"/>
    <p:sldId id="277" r:id="rId13"/>
    <p:sldId id="302" r:id="rId14"/>
    <p:sldId id="303" r:id="rId15"/>
    <p:sldId id="285" r:id="rId16"/>
    <p:sldId id="304" r:id="rId17"/>
    <p:sldId id="289"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1C5"/>
    <a:srgbClr val="C23A47"/>
    <a:srgbClr val="8DD6F4"/>
    <a:srgbClr val="FAFAFA"/>
    <a:srgbClr val="F7D100"/>
    <a:srgbClr val="F0B218"/>
    <a:srgbClr val="FFDA56"/>
    <a:srgbClr val="87D4F4"/>
    <a:srgbClr val="F7A7CC"/>
    <a:srgbClr val="FEF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991" autoAdjust="0"/>
  </p:normalViewPr>
  <p:slideViewPr>
    <p:cSldViewPr>
      <p:cViewPr varScale="1">
        <p:scale>
          <a:sx n="40" d="100"/>
          <a:sy n="40" d="100"/>
        </p:scale>
        <p:origin x="111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72CA3-1AC6-41FF-AE9D-268F48519081}" type="datetimeFigureOut">
              <a:rPr lang="en-GB" smtClean="0"/>
              <a:t>09/02/2025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7000B-F421-40C5-BF64-338F949AF42C}" type="slidenum">
              <a:rPr lang="en-GB" smtClean="0"/>
              <a:t>‹#›</a:t>
            </a:fld>
            <a:endParaRPr lang="en-GB"/>
          </a:p>
        </p:txBody>
      </p:sp>
    </p:spTree>
    <p:extLst>
      <p:ext uri="{BB962C8B-B14F-4D97-AF65-F5344CB8AC3E}">
        <p14:creationId xmlns:p14="http://schemas.microsoft.com/office/powerpoint/2010/main" val="153930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1</a:t>
            </a:fld>
            <a:endParaRPr lang="en-GB"/>
          </a:p>
        </p:txBody>
      </p:sp>
    </p:spTree>
    <p:extLst>
      <p:ext uri="{BB962C8B-B14F-4D97-AF65-F5344CB8AC3E}">
        <p14:creationId xmlns:p14="http://schemas.microsoft.com/office/powerpoint/2010/main" val="393440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9FBDE-244A-4D1C-BABC-E1E39CE610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98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9FBDE-244A-4D1C-BABC-E1E39CE610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94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9FBDE-244A-4D1C-BABC-E1E39CE610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8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9FBDE-244A-4D1C-BABC-E1E39CE610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0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7</a:t>
            </a:fld>
            <a:endParaRPr lang="en-GB"/>
          </a:p>
        </p:txBody>
      </p:sp>
    </p:spTree>
    <p:extLst>
      <p:ext uri="{BB962C8B-B14F-4D97-AF65-F5344CB8AC3E}">
        <p14:creationId xmlns:p14="http://schemas.microsoft.com/office/powerpoint/2010/main" val="5676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8</a:t>
            </a:fld>
            <a:endParaRPr lang="en-GB"/>
          </a:p>
        </p:txBody>
      </p:sp>
    </p:spTree>
    <p:extLst>
      <p:ext uri="{BB962C8B-B14F-4D97-AF65-F5344CB8AC3E}">
        <p14:creationId xmlns:p14="http://schemas.microsoft.com/office/powerpoint/2010/main" val="3516712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12</a:t>
            </a:fld>
            <a:endParaRPr lang="en-GB"/>
          </a:p>
        </p:txBody>
      </p:sp>
    </p:spTree>
    <p:extLst>
      <p:ext uri="{BB962C8B-B14F-4D97-AF65-F5344CB8AC3E}">
        <p14:creationId xmlns:p14="http://schemas.microsoft.com/office/powerpoint/2010/main" val="422891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14</a:t>
            </a:fld>
            <a:endParaRPr lang="en-GB"/>
          </a:p>
        </p:txBody>
      </p:sp>
    </p:spTree>
    <p:extLst>
      <p:ext uri="{BB962C8B-B14F-4D97-AF65-F5344CB8AC3E}">
        <p14:creationId xmlns:p14="http://schemas.microsoft.com/office/powerpoint/2010/main" val="298057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1955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10628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2138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363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87799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70214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743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0454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960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6305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8014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3138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8992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11996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6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5695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0204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1226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7422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123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2150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5083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870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0342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0645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6677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a:prstGeom prst="rect">
            <a:avLst/>
          </a:prstGeo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a:prstGeom prst="rect">
            <a:avLst/>
          </a:prstGeo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a:prstGeom prst="rect">
            <a:avLst/>
          </a:prstGeo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a:prstGeom prst="rect">
            <a:avLst/>
          </a:prstGeo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2/9/2025</a:t>
            </a:fld>
            <a:endParaRPr lang="en-US"/>
          </a:p>
        </p:txBody>
      </p:sp>
      <p:sp>
        <p:nvSpPr>
          <p:cNvPr id="8" name="Footer Placeholder 7"/>
          <p:cNvSpPr>
            <a:spLocks noGrp="1"/>
          </p:cNvSpPr>
          <p:nvPr>
            <p:ph type="ftr" sz="quarter" idx="11"/>
          </p:nvPr>
        </p:nvSpPr>
        <p:spPr>
          <a:xfrm>
            <a:off x="3124200" y="6356351"/>
            <a:ext cx="2895600" cy="365126"/>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23161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2/9/2025</a:t>
            </a:fld>
            <a:endParaRPr lang="en-US"/>
          </a:p>
        </p:txBody>
      </p:sp>
      <p:sp>
        <p:nvSpPr>
          <p:cNvPr id="4" name="Footer Placeholder 3"/>
          <p:cNvSpPr>
            <a:spLocks noGrp="1"/>
          </p:cNvSpPr>
          <p:nvPr>
            <p:ph type="ftr" sz="quarter" idx="11"/>
          </p:nvPr>
        </p:nvSpPr>
        <p:spPr>
          <a:xfrm>
            <a:off x="3124200" y="6356351"/>
            <a:ext cx="2895600" cy="365126"/>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917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2/9/2025</a:t>
            </a:fld>
            <a:endParaRPr lang="en-US"/>
          </a:p>
        </p:txBody>
      </p:sp>
      <p:sp>
        <p:nvSpPr>
          <p:cNvPr id="3" name="Footer Placeholder 2"/>
          <p:cNvSpPr>
            <a:spLocks noGrp="1"/>
          </p:cNvSpPr>
          <p:nvPr>
            <p:ph type="ftr" sz="quarter" idx="11"/>
          </p:nvPr>
        </p:nvSpPr>
        <p:spPr>
          <a:xfrm>
            <a:off x="3124200" y="6356351"/>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9733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2305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7126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6259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296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414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E37C42-1BCD-FB0F-E06D-D5B9D366F1E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905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6414B"/>
        </a:solidFill>
        <a:effectLst/>
      </p:bgPr>
    </p:bg>
    <p:spTree>
      <p:nvGrpSpPr>
        <p:cNvPr id="1" name=""/>
        <p:cNvGrpSpPr/>
        <p:nvPr/>
      </p:nvGrpSpPr>
      <p:grpSpPr>
        <a:xfrm>
          <a:off x="0" y="0"/>
          <a:ext cx="0" cy="0"/>
          <a:chOff x="0" y="0"/>
          <a:chExt cx="0" cy="0"/>
        </a:xfrm>
      </p:grpSpPr>
      <p:sp>
        <p:nvSpPr>
          <p:cNvPr id="7" name="Freeform 3"/>
          <p:cNvSpPr/>
          <p:nvPr userDrawn="1"/>
        </p:nvSpPr>
        <p:spPr>
          <a:xfrm>
            <a:off x="-1436005" y="-276606"/>
            <a:ext cx="10319881" cy="10840211"/>
          </a:xfrm>
          <a:custGeom>
            <a:avLst/>
            <a:gdLst/>
            <a:ahLst/>
            <a:cxnLst/>
            <a:rect l="l" t="t" r="r" b="b"/>
            <a:pathLst>
              <a:path w="13759841" h="14453615">
                <a:moveTo>
                  <a:pt x="0" y="0"/>
                </a:moveTo>
                <a:lnTo>
                  <a:pt x="13759841" y="0"/>
                </a:lnTo>
                <a:lnTo>
                  <a:pt x="13759841" y="14453615"/>
                </a:lnTo>
                <a:lnTo>
                  <a:pt x="0" y="14453615"/>
                </a:lnTo>
                <a:lnTo>
                  <a:pt x="0" y="0"/>
                </a:lnTo>
                <a:close/>
              </a:path>
            </a:pathLst>
          </a:custGeom>
          <a:blipFill>
            <a:blip r:embed="rId13">
              <a:alphaModFix amt="27000"/>
              <a:extLst>
                <a:ext uri="{96DAC541-7B7A-43D3-8B79-37D633B846F1}">
                  <asvg:svgBlip xmlns:asvg="http://schemas.microsoft.com/office/drawing/2016/SVG/main" r:embed="rId14"/>
                </a:ext>
              </a:extLst>
            </a:blip>
            <a:stretch>
              <a:fillRect/>
            </a:stretch>
          </a:blipFill>
        </p:spPr>
      </p:sp>
      <p:sp>
        <p:nvSpPr>
          <p:cNvPr id="8" name="Freeform 4"/>
          <p:cNvSpPr/>
          <p:nvPr userDrawn="1"/>
        </p:nvSpPr>
        <p:spPr>
          <a:xfrm>
            <a:off x="9404125" y="-276606"/>
            <a:ext cx="10319881" cy="10840211"/>
          </a:xfrm>
          <a:custGeom>
            <a:avLst/>
            <a:gdLst/>
            <a:ahLst/>
            <a:cxnLst/>
            <a:rect l="l" t="t" r="r" b="b"/>
            <a:pathLst>
              <a:path w="13759841" h="14453615">
                <a:moveTo>
                  <a:pt x="0" y="0"/>
                </a:moveTo>
                <a:lnTo>
                  <a:pt x="13759841" y="0"/>
                </a:lnTo>
                <a:lnTo>
                  <a:pt x="13759841" y="14453615"/>
                </a:lnTo>
                <a:lnTo>
                  <a:pt x="0" y="14453615"/>
                </a:lnTo>
                <a:lnTo>
                  <a:pt x="0" y="0"/>
                </a:lnTo>
                <a:close/>
              </a:path>
            </a:pathLst>
          </a:custGeom>
          <a:blipFill>
            <a:blip r:embed="rId13">
              <a:alphaModFix amt="27000"/>
              <a:extLst>
                <a:ext uri="{96DAC541-7B7A-43D3-8B79-37D633B846F1}">
                  <asvg:svgBlip xmlns:asvg="http://schemas.microsoft.com/office/drawing/2016/SVG/main" r:embed="rId14"/>
                </a:ext>
              </a:extLst>
            </a:blip>
            <a:stretch>
              <a:fillRect/>
            </a:stretch>
          </a:blipFill>
        </p:spPr>
      </p:sp>
      <p:sp>
        <p:nvSpPr>
          <p:cNvPr id="9" name="Rectangle 8"/>
          <p:cNvSpPr/>
          <p:nvPr userDrawn="1"/>
        </p:nvSpPr>
        <p:spPr>
          <a:xfrm>
            <a:off x="990600" y="764540"/>
            <a:ext cx="16383000" cy="876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062A3E4-0858-1BBC-1ACE-0120C80B1F0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514600" y="190500"/>
            <a:ext cx="2380952" cy="2380952"/>
          </a:xfrm>
          <a:prstGeom prst="rect">
            <a:avLst/>
          </a:prstGeom>
        </p:spPr>
      </p:pic>
    </p:spTree>
    <p:extLst>
      <p:ext uri="{BB962C8B-B14F-4D97-AF65-F5344CB8AC3E}">
        <p14:creationId xmlns:p14="http://schemas.microsoft.com/office/powerpoint/2010/main" val="361547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6414B"/>
        </a:solidFill>
        <a:effectLst/>
      </p:bgPr>
    </p:bg>
    <p:spTree>
      <p:nvGrpSpPr>
        <p:cNvPr id="1" name=""/>
        <p:cNvGrpSpPr/>
        <p:nvPr/>
      </p:nvGrpSpPr>
      <p:grpSpPr>
        <a:xfrm>
          <a:off x="0" y="0"/>
          <a:ext cx="0" cy="0"/>
          <a:chOff x="0" y="0"/>
          <a:chExt cx="0" cy="0"/>
        </a:xfrm>
      </p:grpSpPr>
      <p:sp>
        <p:nvSpPr>
          <p:cNvPr id="7" name="Freeform 3"/>
          <p:cNvSpPr/>
          <p:nvPr userDrawn="1"/>
        </p:nvSpPr>
        <p:spPr>
          <a:xfrm>
            <a:off x="-1436005" y="-276606"/>
            <a:ext cx="10319881" cy="10840211"/>
          </a:xfrm>
          <a:custGeom>
            <a:avLst/>
            <a:gdLst/>
            <a:ahLst/>
            <a:cxnLst/>
            <a:rect l="l" t="t" r="r" b="b"/>
            <a:pathLst>
              <a:path w="13759841" h="14453615">
                <a:moveTo>
                  <a:pt x="0" y="0"/>
                </a:moveTo>
                <a:lnTo>
                  <a:pt x="13759841" y="0"/>
                </a:lnTo>
                <a:lnTo>
                  <a:pt x="13759841" y="14453615"/>
                </a:lnTo>
                <a:lnTo>
                  <a:pt x="0" y="14453615"/>
                </a:lnTo>
                <a:lnTo>
                  <a:pt x="0" y="0"/>
                </a:lnTo>
                <a:close/>
              </a:path>
            </a:pathLst>
          </a:custGeom>
          <a:blipFill>
            <a:blip r:embed="rId13">
              <a:alphaModFix amt="27000"/>
              <a:extLst>
                <a:ext uri="{96DAC541-7B7A-43D3-8B79-37D633B846F1}">
                  <asvg:svgBlip xmlns:asvg="http://schemas.microsoft.com/office/drawing/2016/SVG/main" r:embed="rId14"/>
                </a:ext>
              </a:extLst>
            </a:blip>
            <a:stretch>
              <a:fillRect/>
            </a:stretch>
          </a:blipFill>
        </p:spPr>
      </p:sp>
      <p:sp>
        <p:nvSpPr>
          <p:cNvPr id="9" name="Rectangle 8"/>
          <p:cNvSpPr/>
          <p:nvPr userDrawn="1"/>
        </p:nvSpPr>
        <p:spPr>
          <a:xfrm>
            <a:off x="304800" y="266700"/>
            <a:ext cx="176784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447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8742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emf"/><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emf"/><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emf"/><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0.xml"/><Relationship Id="rId6" Type="http://schemas.openxmlformats.org/officeDocument/2006/relationships/slide" Target="slide3.xml"/><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emf"/><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0.emf"/><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7.svg"/><Relationship Id="rId4" Type="http://schemas.openxmlformats.org/officeDocument/2006/relationships/image" Target="../media/image16.svg"/><Relationship Id="rId9" Type="http://schemas.openxmlformats.org/officeDocument/2006/relationships/image" Target="../media/image6.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p:cNvSpPr/>
          <p:nvPr/>
        </p:nvSpPr>
        <p:spPr>
          <a:xfrm flipH="1">
            <a:off x="13639800" y="2130408"/>
            <a:ext cx="4812073" cy="8138812"/>
          </a:xfrm>
          <a:custGeom>
            <a:avLst/>
            <a:gdLst/>
            <a:ahLst/>
            <a:cxnLst/>
            <a:rect l="l" t="t" r="r" b="b"/>
            <a:pathLst>
              <a:path w="4812073" h="8138812">
                <a:moveTo>
                  <a:pt x="4812073" y="0"/>
                </a:moveTo>
                <a:lnTo>
                  <a:pt x="0" y="0"/>
                </a:lnTo>
                <a:lnTo>
                  <a:pt x="0" y="8138812"/>
                </a:lnTo>
                <a:lnTo>
                  <a:pt x="4812073" y="8138812"/>
                </a:lnTo>
                <a:lnTo>
                  <a:pt x="481207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16"/>
          <p:cNvSpPr/>
          <p:nvPr/>
        </p:nvSpPr>
        <p:spPr>
          <a:xfrm>
            <a:off x="-1524000" y="2163428"/>
            <a:ext cx="6399141" cy="8138812"/>
          </a:xfrm>
          <a:custGeom>
            <a:avLst/>
            <a:gdLst/>
            <a:ahLst/>
            <a:cxnLst/>
            <a:rect l="l" t="t" r="r" b="b"/>
            <a:pathLst>
              <a:path w="6399141" h="8138812">
                <a:moveTo>
                  <a:pt x="0" y="0"/>
                </a:moveTo>
                <a:lnTo>
                  <a:pt x="6399142" y="0"/>
                </a:lnTo>
                <a:lnTo>
                  <a:pt x="6399142" y="8138812"/>
                </a:lnTo>
                <a:lnTo>
                  <a:pt x="0" y="81388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7" name="Picture 6"/>
          <p:cNvPicPr>
            <a:picLocks noChangeAspect="1"/>
          </p:cNvPicPr>
          <p:nvPr/>
        </p:nvPicPr>
        <p:blipFill>
          <a:blip r:embed="rId7"/>
          <a:stretch>
            <a:fillRect/>
          </a:stretch>
        </p:blipFill>
        <p:spPr>
          <a:xfrm>
            <a:off x="3429000" y="495300"/>
            <a:ext cx="11248095" cy="10516511"/>
          </a:xfrm>
          <a:prstGeom prst="rect">
            <a:avLst/>
          </a:prstGeom>
        </p:spPr>
      </p:pic>
    </p:spTree>
    <p:extLst>
      <p:ext uri="{BB962C8B-B14F-4D97-AF65-F5344CB8AC3E}">
        <p14:creationId xmlns:p14="http://schemas.microsoft.com/office/powerpoint/2010/main" val="3231545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762000" y="5715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3" name="TextBox 2">
            <a:extLst>
              <a:ext uri="{FF2B5EF4-FFF2-40B4-BE49-F238E27FC236}">
                <a16:creationId xmlns:a16="http://schemas.microsoft.com/office/drawing/2014/main" id="{BF336589-43FF-6085-052D-A8457C5DEC2C}"/>
              </a:ext>
            </a:extLst>
          </p:cNvPr>
          <p:cNvSpPr txBox="1"/>
          <p:nvPr/>
        </p:nvSpPr>
        <p:spPr>
          <a:xfrm>
            <a:off x="1981200" y="342900"/>
            <a:ext cx="16002000" cy="3046988"/>
          </a:xfrm>
          <a:prstGeom prst="rect">
            <a:avLst/>
          </a:prstGeom>
          <a:noFill/>
        </p:spPr>
        <p:txBody>
          <a:bodyPr wrap="square" rtlCol="0">
            <a:spAutoFit/>
          </a:bodyPr>
          <a:lstStyle/>
          <a:p>
            <a:pPr lvl="0"/>
            <a:r>
              <a:rPr lang="vi-VN" sz="4800" b="1" dirty="0">
                <a:solidFill>
                  <a:prstClr val="black"/>
                </a:solidFill>
                <a:latin typeface="Cambria" panose="02040503050406030204" pitchFamily="18" charset="0"/>
                <a:ea typeface="Cambria" panose="02040503050406030204" pitchFamily="18" charset="0"/>
              </a:rPr>
              <a:t>Chúng mình áp dụng chương trình khuyến mại giảm giá 20% cho bất kì ai mua nhiều hơn 10 chiếc vòng. Thầy Hải đã mua 18 chiếc vòng, mỗi chiếc có giá 25 000 đồng. Hỏi thầy Hải cần trả chúng mình bao nhiêu tiền?</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1BFC4245-B545-66B7-C509-F5BD3BAEEDA9}"/>
              </a:ext>
            </a:extLst>
          </p:cNvPr>
          <p:cNvSpPr txBox="1"/>
          <p:nvPr/>
        </p:nvSpPr>
        <p:spPr>
          <a:xfrm>
            <a:off x="1066800" y="3771900"/>
            <a:ext cx="16002000" cy="4524315"/>
          </a:xfrm>
          <a:prstGeom prst="rect">
            <a:avLst/>
          </a:prstGeom>
          <a:noFill/>
        </p:spPr>
        <p:txBody>
          <a:bodyPr wrap="square" rtlCol="0">
            <a:spAutoFit/>
          </a:bodyPr>
          <a:lstStyle/>
          <a:p>
            <a:pPr algn="ctr"/>
            <a:r>
              <a:rPr lang="en-US" sz="4800" b="1" dirty="0" err="1">
                <a:solidFill>
                  <a:srgbClr val="FF0000"/>
                </a:solidFill>
                <a:latin typeface="Cambria" panose="02040503050406030204" pitchFamily="18" charset="0"/>
                <a:ea typeface="Cambria" panose="02040503050406030204" pitchFamily="18" charset="0"/>
              </a:rPr>
              <a:t>Bài</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giải</a:t>
            </a:r>
            <a:r>
              <a:rPr lang="en-US" sz="4800" b="1" dirty="0">
                <a:solidFill>
                  <a:srgbClr val="FF0000"/>
                </a:solidFill>
                <a:latin typeface="Cambria" panose="02040503050406030204" pitchFamily="18" charset="0"/>
                <a:ea typeface="Cambria" panose="02040503050406030204" pitchFamily="18" charset="0"/>
              </a:rPr>
              <a:t>: </a:t>
            </a:r>
          </a:p>
          <a:p>
            <a:pPr algn="ctr"/>
            <a:r>
              <a:rPr lang="en-US" sz="4800" dirty="0" err="1">
                <a:solidFill>
                  <a:srgbClr val="FF0000"/>
                </a:solidFill>
                <a:latin typeface="Cambria" panose="02040503050406030204" pitchFamily="18" charset="0"/>
                <a:ea typeface="Cambria" panose="02040503050406030204" pitchFamily="18" charset="0"/>
              </a:rPr>
              <a:t>Thầy</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Hải</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cần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trả</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số</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tiền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là</a:t>
            </a:r>
            <a:r>
              <a:rPr lang="en-US" sz="4800" dirty="0">
                <a:solidFill>
                  <a:srgbClr val="FF0000"/>
                </a:solidFill>
                <a:latin typeface="Cambria" panose="02040503050406030204" pitchFamily="18" charset="0"/>
                <a:ea typeface="Cambria" panose="02040503050406030204" pitchFamily="18" charset="0"/>
              </a:rPr>
              <a:t> :</a:t>
            </a:r>
          </a:p>
          <a:p>
            <a:pPr algn="ctr"/>
            <a:r>
              <a:rPr lang="en-US" sz="4800" dirty="0">
                <a:solidFill>
                  <a:srgbClr val="FF0000"/>
                </a:solidFill>
                <a:latin typeface="Cambria" panose="02040503050406030204" pitchFamily="18" charset="0"/>
                <a:ea typeface="Cambria" panose="02040503050406030204" pitchFamily="18" charset="0"/>
              </a:rPr>
              <a:t>25 000 x 18 = 450 000 (</a:t>
            </a:r>
            <a:r>
              <a:rPr lang="en-US" sz="4800" dirty="0" err="1">
                <a:solidFill>
                  <a:srgbClr val="FF0000"/>
                </a:solidFill>
                <a:latin typeface="Cambria" panose="02040503050406030204" pitchFamily="18" charset="0"/>
                <a:ea typeface="Cambria" panose="02040503050406030204" pitchFamily="18" charset="0"/>
              </a:rPr>
              <a:t>đồng</a:t>
            </a:r>
            <a:r>
              <a:rPr lang="en-US" sz="4800" dirty="0">
                <a:solidFill>
                  <a:srgbClr val="FF0000"/>
                </a:solidFill>
                <a:latin typeface="Cambria" panose="02040503050406030204" pitchFamily="18" charset="0"/>
                <a:ea typeface="Cambria" panose="02040503050406030204" pitchFamily="18" charset="0"/>
              </a:rPr>
              <a:t>)</a:t>
            </a:r>
          </a:p>
          <a:p>
            <a:pPr algn="ctr"/>
            <a:r>
              <a:rPr lang="en-US" sz="4800" dirty="0" err="1">
                <a:solidFill>
                  <a:srgbClr val="FF0000"/>
                </a:solidFill>
                <a:latin typeface="Cambria" panose="02040503050406030204" pitchFamily="18" charset="0"/>
                <a:ea typeface="Cambria" panose="02040503050406030204" pitchFamily="18" charset="0"/>
              </a:rPr>
              <a:t>Vì</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được</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giảm</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giá</a:t>
            </a:r>
            <a:r>
              <a:rPr lang="en-US" sz="4800" dirty="0">
                <a:solidFill>
                  <a:srgbClr val="FF0000"/>
                </a:solidFill>
                <a:latin typeface="Cambria" panose="02040503050406030204" pitchFamily="18" charset="0"/>
                <a:ea typeface="Cambria" panose="02040503050406030204" pitchFamily="18" charset="0"/>
              </a:rPr>
              <a:t> 20% </a:t>
            </a:r>
            <a:r>
              <a:rPr lang="en-US" sz="4800" dirty="0" err="1">
                <a:solidFill>
                  <a:srgbClr val="FF0000"/>
                </a:solidFill>
                <a:latin typeface="Cambria" panose="02040503050406030204" pitchFamily="18" charset="0"/>
                <a:ea typeface="Cambria" panose="02040503050406030204" pitchFamily="18" charset="0"/>
              </a:rPr>
              <a:t>nên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số</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tiền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cuối</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cùng</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thầy</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phải</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trả</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là</a:t>
            </a:r>
            <a:r>
              <a:rPr lang="en-US" sz="4800" dirty="0">
                <a:solidFill>
                  <a:srgbClr val="FF0000"/>
                </a:solidFill>
                <a:latin typeface="Cambria" panose="02040503050406030204" pitchFamily="18" charset="0"/>
                <a:ea typeface="Cambria" panose="02040503050406030204" pitchFamily="18" charset="0"/>
              </a:rPr>
              <a:t>:</a:t>
            </a:r>
          </a:p>
          <a:p>
            <a:pPr algn="ctr"/>
            <a:r>
              <a:rPr lang="en-US" sz="4800" dirty="0">
                <a:solidFill>
                  <a:srgbClr val="FF0000"/>
                </a:solidFill>
                <a:latin typeface="Cambria" panose="02040503050406030204" pitchFamily="18" charset="0"/>
                <a:ea typeface="Cambria" panose="02040503050406030204" pitchFamily="18" charset="0"/>
              </a:rPr>
              <a:t>450 000 – (450 000 x 20%) = 360 000 (</a:t>
            </a:r>
            <a:r>
              <a:rPr lang="en-US" sz="4800" dirty="0" err="1">
                <a:solidFill>
                  <a:srgbClr val="FF0000"/>
                </a:solidFill>
                <a:latin typeface="Cambria" panose="02040503050406030204" pitchFamily="18" charset="0"/>
                <a:ea typeface="Cambria" panose="02040503050406030204" pitchFamily="18" charset="0"/>
              </a:rPr>
              <a:t>đồng</a:t>
            </a:r>
            <a:r>
              <a:rPr lang="en-US" sz="4800" dirty="0">
                <a:solidFill>
                  <a:srgbClr val="FF0000"/>
                </a:solidFill>
                <a:latin typeface="Cambria" panose="02040503050406030204" pitchFamily="18" charset="0"/>
                <a:ea typeface="Cambria" panose="02040503050406030204" pitchFamily="18" charset="0"/>
              </a:rPr>
              <a:t>)</a:t>
            </a:r>
          </a:p>
          <a:p>
            <a:pPr algn="r"/>
            <a:r>
              <a:rPr lang="en-US" sz="4800" dirty="0" err="1">
                <a:solidFill>
                  <a:srgbClr val="FF0000"/>
                </a:solidFill>
                <a:latin typeface="Cambria" panose="02040503050406030204" pitchFamily="18" charset="0"/>
                <a:ea typeface="Cambria" panose="02040503050406030204" pitchFamily="18" charset="0"/>
              </a:rPr>
              <a:t>Đáp</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số</a:t>
            </a:r>
            <a:r>
              <a:rPr lang="en-US" sz="4800" dirty="0">
                <a:solidFill>
                  <a:srgbClr val="FF0000"/>
                </a:solidFill>
                <a:latin typeface="Cambria" panose="02040503050406030204" pitchFamily="18" charset="0"/>
                <a:ea typeface="Cambria" panose="02040503050406030204" pitchFamily="18" charset="0"/>
              </a:rPr>
              <a:t>: 360 000 </a:t>
            </a:r>
            <a:r>
              <a:rPr lang="en-US" sz="4800" dirty="0" err="1">
                <a:solidFill>
                  <a:srgbClr val="FF0000"/>
                </a:solidFill>
                <a:latin typeface="Cambria" panose="02040503050406030204" pitchFamily="18" charset="0"/>
                <a:ea typeface="Cambria" panose="02040503050406030204" pitchFamily="18" charset="0"/>
              </a:rPr>
              <a:t>đồng</a:t>
            </a:r>
            <a:endParaRPr lang="en-US"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0590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762000" y="5715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BF336589-43FF-6085-052D-A8457C5DEC2C}"/>
              </a:ext>
            </a:extLst>
          </p:cNvPr>
          <p:cNvSpPr txBox="1"/>
          <p:nvPr/>
        </p:nvSpPr>
        <p:spPr>
          <a:xfrm>
            <a:off x="1981200" y="342900"/>
            <a:ext cx="16002000" cy="2308324"/>
          </a:xfrm>
          <a:prstGeom prst="rect">
            <a:avLst/>
          </a:prstGeom>
          <a:noFill/>
        </p:spPr>
        <p:txBody>
          <a:bodyPr wrap="square" rtlCol="0">
            <a:spAutoFit/>
          </a:bodyPr>
          <a:lstStyle/>
          <a:p>
            <a:pPr lvl="0"/>
            <a:r>
              <a:rPr lang="vi-VN" sz="4800" b="1" dirty="0">
                <a:solidFill>
                  <a:prstClr val="black"/>
                </a:solidFill>
                <a:latin typeface="Cambria" panose="02040503050406030204" pitchFamily="18" charset="0"/>
                <a:ea typeface="Cambria" panose="02040503050406030204" pitchFamily="18" charset="0"/>
              </a:rPr>
              <a:t>Những chiếc vòng còn lại của chúng mình có một doanh nghiệp địa phương mua với giá tổng cộng  là 3 000 000  đồng. Hỏi mỗi chiếc vòng đó giá bao nhiêu tiền ?</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1BFC4245-B545-66B7-C509-F5BD3BAEEDA9}"/>
              </a:ext>
            </a:extLst>
          </p:cNvPr>
          <p:cNvSpPr txBox="1"/>
          <p:nvPr/>
        </p:nvSpPr>
        <p:spPr>
          <a:xfrm>
            <a:off x="1524000" y="3314700"/>
            <a:ext cx="14401800" cy="5078313"/>
          </a:xfrm>
          <a:prstGeom prst="rect">
            <a:avLst/>
          </a:prstGeom>
          <a:noFill/>
        </p:spPr>
        <p:txBody>
          <a:bodyPr wrap="square" rtlCol="0">
            <a:spAutoFit/>
          </a:bodyPr>
          <a:lstStyle/>
          <a:p>
            <a:pPr lvl="0" algn="ctr"/>
            <a:r>
              <a:rPr lang="en-US" sz="5400" b="1" dirty="0" err="1">
                <a:solidFill>
                  <a:srgbClr val="FF0000"/>
                </a:solidFill>
                <a:latin typeface="Cambria" panose="02040503050406030204" pitchFamily="18" charset="0"/>
                <a:ea typeface="Cambria" panose="02040503050406030204" pitchFamily="18" charset="0"/>
              </a:rPr>
              <a:t>Bài</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giải</a:t>
            </a:r>
            <a:endParaRPr lang="en-US" sz="5400" b="1" dirty="0">
              <a:solidFill>
                <a:srgbClr val="FF0000"/>
              </a:solidFill>
              <a:latin typeface="Cambria" panose="02040503050406030204" pitchFamily="18" charset="0"/>
              <a:ea typeface="Cambria" panose="02040503050406030204" pitchFamily="18" charset="0"/>
            </a:endParaRPr>
          </a:p>
          <a:p>
            <a:pPr lvl="0" algn="ctr"/>
            <a:r>
              <a:rPr lang="en-US" sz="5400" dirty="0" err="1">
                <a:solidFill>
                  <a:srgbClr val="FF0000"/>
                </a:solidFill>
                <a:latin typeface="Cambria" panose="02040503050406030204" pitchFamily="18" charset="0"/>
                <a:ea typeface="Cambria" panose="02040503050406030204" pitchFamily="18" charset="0"/>
              </a:rPr>
              <a:t>Số</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vòng</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còn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lại</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của</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các</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bạn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là</a:t>
            </a:r>
            <a:r>
              <a:rPr lang="en-US" sz="5400" dirty="0">
                <a:solidFill>
                  <a:srgbClr val="FF0000"/>
                </a:solidFill>
                <a:latin typeface="Cambria" panose="02040503050406030204" pitchFamily="18" charset="0"/>
                <a:ea typeface="Cambria" panose="02040503050406030204" pitchFamily="18" charset="0"/>
              </a:rPr>
              <a:t>:</a:t>
            </a:r>
          </a:p>
          <a:p>
            <a:pPr lvl="0" algn="ctr"/>
            <a:r>
              <a:rPr lang="en-US" sz="5400" dirty="0">
                <a:solidFill>
                  <a:srgbClr val="FF0000"/>
                </a:solidFill>
                <a:latin typeface="Cambria" panose="02040503050406030204" pitchFamily="18" charset="0"/>
                <a:ea typeface="Cambria" panose="02040503050406030204" pitchFamily="18" charset="0"/>
              </a:rPr>
              <a:t>100 - 7 – 18 = 75 (</a:t>
            </a:r>
            <a:r>
              <a:rPr lang="en-US" sz="5400" dirty="0" err="1">
                <a:solidFill>
                  <a:srgbClr val="FF0000"/>
                </a:solidFill>
                <a:latin typeface="Cambria" panose="02040503050406030204" pitchFamily="18" charset="0"/>
                <a:ea typeface="Cambria" panose="02040503050406030204" pitchFamily="18" charset="0"/>
              </a:rPr>
              <a:t>chiếc</a:t>
            </a:r>
            <a:r>
              <a:rPr lang="en-US" sz="5400" dirty="0">
                <a:solidFill>
                  <a:srgbClr val="FF0000"/>
                </a:solidFill>
                <a:latin typeface="Cambria" panose="02040503050406030204" pitchFamily="18" charset="0"/>
                <a:ea typeface="Cambria" panose="02040503050406030204" pitchFamily="18" charset="0"/>
              </a:rPr>
              <a:t>)</a:t>
            </a:r>
          </a:p>
          <a:p>
            <a:pPr lvl="0" algn="ctr"/>
            <a:r>
              <a:rPr lang="en-US" sz="5400" dirty="0" err="1">
                <a:solidFill>
                  <a:srgbClr val="FF0000"/>
                </a:solidFill>
                <a:latin typeface="Cambria" panose="02040503050406030204" pitchFamily="18" charset="0"/>
                <a:ea typeface="Cambria" panose="02040503050406030204" pitchFamily="18" charset="0"/>
              </a:rPr>
              <a:t>Mỗi</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chiếc</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vòng</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có</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giá</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tiền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là</a:t>
            </a:r>
            <a:r>
              <a:rPr lang="en-US" sz="5400" dirty="0">
                <a:solidFill>
                  <a:srgbClr val="FF0000"/>
                </a:solidFill>
                <a:latin typeface="Cambria" panose="02040503050406030204" pitchFamily="18" charset="0"/>
                <a:ea typeface="Cambria" panose="02040503050406030204" pitchFamily="18" charset="0"/>
              </a:rPr>
              <a:t>:</a:t>
            </a:r>
          </a:p>
          <a:p>
            <a:pPr lvl="0" algn="ctr"/>
            <a:r>
              <a:rPr lang="en-US" sz="5400" dirty="0">
                <a:solidFill>
                  <a:srgbClr val="FF0000"/>
                </a:solidFill>
                <a:latin typeface="Cambria" panose="02040503050406030204" pitchFamily="18" charset="0"/>
                <a:ea typeface="Cambria" panose="02040503050406030204" pitchFamily="18" charset="0"/>
              </a:rPr>
              <a:t>3 000 000 : 75 = 40 000 ( </a:t>
            </a:r>
            <a:r>
              <a:rPr lang="en-US" sz="5400" dirty="0" err="1">
                <a:solidFill>
                  <a:srgbClr val="FF0000"/>
                </a:solidFill>
                <a:latin typeface="Cambria" panose="02040503050406030204" pitchFamily="18" charset="0"/>
                <a:ea typeface="Cambria" panose="02040503050406030204" pitchFamily="18" charset="0"/>
              </a:rPr>
              <a:t>đồng</a:t>
            </a:r>
            <a:r>
              <a:rPr lang="en-US" sz="5400" dirty="0">
                <a:solidFill>
                  <a:srgbClr val="FF0000"/>
                </a:solidFill>
                <a:latin typeface="Cambria" panose="02040503050406030204" pitchFamily="18" charset="0"/>
                <a:ea typeface="Cambria" panose="02040503050406030204" pitchFamily="18" charset="0"/>
              </a:rPr>
              <a:t>)</a:t>
            </a:r>
          </a:p>
          <a:p>
            <a:pPr lvl="0" algn="r"/>
            <a:r>
              <a:rPr lang="en-US" sz="5400" dirty="0" err="1">
                <a:solidFill>
                  <a:srgbClr val="FF0000"/>
                </a:solidFill>
                <a:latin typeface="Cambria" panose="02040503050406030204" pitchFamily="18" charset="0"/>
                <a:ea typeface="Cambria" panose="02040503050406030204" pitchFamily="18" charset="0"/>
              </a:rPr>
              <a:t>Đáp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số</a:t>
            </a:r>
            <a:r>
              <a:rPr lang="en-US" sz="5400" dirty="0">
                <a:solidFill>
                  <a:srgbClr val="FF0000"/>
                </a:solidFill>
                <a:latin typeface="Cambria" panose="02040503050406030204" pitchFamily="18" charset="0"/>
                <a:ea typeface="Cambria" panose="02040503050406030204" pitchFamily="18" charset="0"/>
              </a:rPr>
              <a:t>: 40 000 </a:t>
            </a:r>
            <a:r>
              <a:rPr lang="en-US" sz="5400" dirty="0" err="1">
                <a:solidFill>
                  <a:srgbClr val="FF0000"/>
                </a:solidFill>
                <a:latin typeface="Cambria" panose="02040503050406030204" pitchFamily="18" charset="0"/>
                <a:ea typeface="Cambria" panose="02040503050406030204" pitchFamily="18" charset="0"/>
              </a:rPr>
              <a:t>đồng</a:t>
            </a:r>
            <a:r>
              <a:rPr lang="en-US" sz="54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523555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p:cNvSpPr/>
          <p:nvPr/>
        </p:nvSpPr>
        <p:spPr>
          <a:xfrm flipH="1">
            <a:off x="13639800" y="2130408"/>
            <a:ext cx="4812073" cy="8138812"/>
          </a:xfrm>
          <a:custGeom>
            <a:avLst/>
            <a:gdLst/>
            <a:ahLst/>
            <a:cxnLst/>
            <a:rect l="l" t="t" r="r" b="b"/>
            <a:pathLst>
              <a:path w="4812073" h="8138812">
                <a:moveTo>
                  <a:pt x="4812073" y="0"/>
                </a:moveTo>
                <a:lnTo>
                  <a:pt x="0" y="0"/>
                </a:lnTo>
                <a:lnTo>
                  <a:pt x="0" y="8138812"/>
                </a:lnTo>
                <a:lnTo>
                  <a:pt x="4812073" y="8138812"/>
                </a:lnTo>
                <a:lnTo>
                  <a:pt x="481207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16"/>
          <p:cNvSpPr/>
          <p:nvPr/>
        </p:nvSpPr>
        <p:spPr>
          <a:xfrm>
            <a:off x="-1524000" y="2163428"/>
            <a:ext cx="6399141" cy="8138812"/>
          </a:xfrm>
          <a:custGeom>
            <a:avLst/>
            <a:gdLst/>
            <a:ahLst/>
            <a:cxnLst/>
            <a:rect l="l" t="t" r="r" b="b"/>
            <a:pathLst>
              <a:path w="6399141" h="8138812">
                <a:moveTo>
                  <a:pt x="0" y="0"/>
                </a:moveTo>
                <a:lnTo>
                  <a:pt x="6399142" y="0"/>
                </a:lnTo>
                <a:lnTo>
                  <a:pt x="6399142" y="8138812"/>
                </a:lnTo>
                <a:lnTo>
                  <a:pt x="0" y="81388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4" name="Picture 3"/>
          <p:cNvPicPr>
            <a:picLocks noChangeAspect="1"/>
          </p:cNvPicPr>
          <p:nvPr/>
        </p:nvPicPr>
        <p:blipFill>
          <a:blip r:embed="rId7"/>
          <a:stretch>
            <a:fillRect/>
          </a:stretch>
        </p:blipFill>
        <p:spPr>
          <a:xfrm>
            <a:off x="3444431" y="266700"/>
            <a:ext cx="11626080" cy="10559187"/>
          </a:xfrm>
          <a:prstGeom prst="rect">
            <a:avLst/>
          </a:prstGeom>
        </p:spPr>
      </p:pic>
    </p:spTree>
    <p:extLst>
      <p:ext uri="{BB962C8B-B14F-4D97-AF65-F5344CB8AC3E}">
        <p14:creationId xmlns:p14="http://schemas.microsoft.com/office/powerpoint/2010/main" val="3778041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152400" y="3429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3" name="TextBox 2">
            <a:extLst>
              <a:ext uri="{FF2B5EF4-FFF2-40B4-BE49-F238E27FC236}">
                <a16:creationId xmlns:a16="http://schemas.microsoft.com/office/drawing/2014/main" id="{BF336589-43FF-6085-052D-A8457C5DEC2C}"/>
              </a:ext>
            </a:extLst>
          </p:cNvPr>
          <p:cNvSpPr txBox="1"/>
          <p:nvPr/>
        </p:nvSpPr>
        <p:spPr>
          <a:xfrm>
            <a:off x="1371600" y="342900"/>
            <a:ext cx="16611600" cy="2800767"/>
          </a:xfrm>
          <a:prstGeom prst="rect">
            <a:avLst/>
          </a:prstGeom>
          <a:noFill/>
        </p:spPr>
        <p:txBody>
          <a:bodyPr wrap="square" rtlCol="0">
            <a:spAutoFit/>
          </a:bodyPr>
          <a:lstStyle/>
          <a:p>
            <a:pPr lvl="0" algn="just"/>
            <a:r>
              <a:rPr lang="vi-VN" sz="4400" b="1">
                <a:solidFill>
                  <a:prstClr val="black"/>
                </a:solidFill>
                <a:latin typeface="Cambria" panose="02040503050406030204" pitchFamily="18" charset="0"/>
                <a:ea typeface="Cambria" panose="02040503050406030204" pitchFamily="18" charset="0"/>
              </a:rPr>
              <a:t>Ban </a:t>
            </a:r>
            <a:r>
              <a:rPr lang="en-US" sz="4400" b="1">
                <a:solidFill>
                  <a:prstClr val="black"/>
                </a:solidFill>
                <a:latin typeface="Cambria" panose="02040503050406030204" pitchFamily="18" charset="0"/>
                <a:ea typeface="Cambria" panose="02040503050406030204" pitchFamily="18" charset="0"/>
              </a:rPr>
              <a:t>G</a:t>
            </a:r>
            <a:r>
              <a:rPr lang="vi-VN" sz="4400" b="1">
                <a:solidFill>
                  <a:prstClr val="black"/>
                </a:solidFill>
                <a:latin typeface="Cambria" panose="02040503050406030204" pitchFamily="18" charset="0"/>
                <a:ea typeface="Cambria" panose="02040503050406030204" pitchFamily="18" charset="0"/>
              </a:rPr>
              <a:t>iám </a:t>
            </a:r>
            <a:r>
              <a:rPr lang="vi-VN" sz="4400" b="1" dirty="0">
                <a:solidFill>
                  <a:prstClr val="black"/>
                </a:solidFill>
                <a:latin typeface="Cambria" panose="02040503050406030204" pitchFamily="18" charset="0"/>
                <a:ea typeface="Cambria" panose="02040503050406030204" pitchFamily="18" charset="0"/>
              </a:rPr>
              <a:t>hiệu ủng hộ dự định quyên góp từ thiện của lớp mình bằng cách góp thêm vào quỹ một số tiền bằng 20% doanh thu bán vòng trang sức của lớp. Tính số tiền mà lớp mình đã quyên góp được cho quỹ hỗ trợ trẻ em nghèo ở vùng cao?</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887FFC9-20A8-CE60-EF0F-41C4DFB8350F}"/>
              </a:ext>
            </a:extLst>
          </p:cNvPr>
          <p:cNvPicPr>
            <a:picLocks noChangeAspect="1"/>
          </p:cNvPicPr>
          <p:nvPr/>
        </p:nvPicPr>
        <p:blipFill>
          <a:blip r:embed="rId2"/>
          <a:stretch>
            <a:fillRect/>
          </a:stretch>
        </p:blipFill>
        <p:spPr>
          <a:xfrm>
            <a:off x="13748746" y="3238500"/>
            <a:ext cx="3967753" cy="2800767"/>
          </a:xfrm>
          <a:prstGeom prst="rect">
            <a:avLst/>
          </a:prstGeom>
        </p:spPr>
      </p:pic>
      <p:sp>
        <p:nvSpPr>
          <p:cNvPr id="7" name="TextBox 6">
            <a:extLst>
              <a:ext uri="{FF2B5EF4-FFF2-40B4-BE49-F238E27FC236}">
                <a16:creationId xmlns:a16="http://schemas.microsoft.com/office/drawing/2014/main" id="{1BFC4245-B545-66B7-C509-F5BD3BAEEDA9}"/>
              </a:ext>
            </a:extLst>
          </p:cNvPr>
          <p:cNvSpPr txBox="1"/>
          <p:nvPr/>
        </p:nvSpPr>
        <p:spPr>
          <a:xfrm>
            <a:off x="0" y="3649533"/>
            <a:ext cx="14401800" cy="5509200"/>
          </a:xfrm>
          <a:prstGeom prst="rect">
            <a:avLst/>
          </a:prstGeom>
          <a:noFill/>
        </p:spPr>
        <p:txBody>
          <a:bodyPr wrap="square" rtlCol="0">
            <a:spAutoFit/>
          </a:bodyPr>
          <a:lstStyle/>
          <a:p>
            <a:pPr algn="ctr"/>
            <a:r>
              <a:rPr lang="en-US" sz="4400" b="1" i="1" dirty="0" err="1">
                <a:solidFill>
                  <a:srgbClr val="FF0000"/>
                </a:solidFill>
                <a:latin typeface="Cambria" panose="02040503050406030204" pitchFamily="18" charset="0"/>
                <a:ea typeface="Cambria" panose="02040503050406030204" pitchFamily="18" charset="0"/>
              </a:rPr>
              <a:t>Bài</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giải</a:t>
            </a:r>
            <a:r>
              <a:rPr lang="en-US" sz="4400" b="1" i="1" dirty="0">
                <a:solidFill>
                  <a:srgbClr val="FF0000"/>
                </a:solidFill>
                <a:latin typeface="Cambria" panose="02040503050406030204" pitchFamily="18" charset="0"/>
                <a:ea typeface="Cambria" panose="02040503050406030204" pitchFamily="18" charset="0"/>
              </a:rPr>
              <a:t>:</a:t>
            </a:r>
            <a:br>
              <a:rPr lang="en-US" sz="4400" i="1" dirty="0">
                <a:solidFill>
                  <a:srgbClr val="FF0000"/>
                </a:solidFill>
                <a:latin typeface="Cambria" panose="02040503050406030204" pitchFamily="18" charset="0"/>
                <a:ea typeface="Cambria" panose="02040503050406030204" pitchFamily="18" charset="0"/>
              </a:rPr>
            </a:b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Số</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tiền</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bán</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vòng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của</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lớp</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mình</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là</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a:solidFill>
                  <a:srgbClr val="FF0000"/>
                </a:solidFill>
                <a:latin typeface="Cambria" panose="02040503050406030204" pitchFamily="18" charset="0"/>
                <a:ea typeface="Cambria" panose="02040503050406030204" pitchFamily="18" charset="0"/>
              </a:rPr>
              <a:t>175 000 + 360 000 + 3 000 000 = 3 535 000 (</a:t>
            </a:r>
            <a:r>
              <a:rPr lang="en-US" sz="4400" dirty="0" err="1">
                <a:solidFill>
                  <a:srgbClr val="FF0000"/>
                </a:solidFill>
                <a:latin typeface="Cambria" panose="02040503050406030204" pitchFamily="18" charset="0"/>
                <a:ea typeface="Cambria" panose="02040503050406030204" pitchFamily="18" charset="0"/>
              </a:rPr>
              <a:t>đồng</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err="1">
                <a:solidFill>
                  <a:srgbClr val="FF0000"/>
                </a:solidFill>
                <a:latin typeface="Cambria" panose="02040503050406030204" pitchFamily="18" charset="0"/>
                <a:ea typeface="Cambria" panose="02040503050406030204" pitchFamily="18" charset="0"/>
              </a:rPr>
              <a:t>Số</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tiền</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mà</a:t>
            </a:r>
            <a:r>
              <a:rPr lang="en-US" sz="4400" dirty="0">
                <a:solidFill>
                  <a:srgbClr val="FF0000"/>
                </a:solidFill>
                <a:latin typeface="Cambria" panose="02040503050406030204" pitchFamily="18" charset="0"/>
                <a:ea typeface="Cambria" panose="02040503050406030204" pitchFamily="18" charset="0"/>
              </a:rPr>
              <a:t> BGH </a:t>
            </a:r>
            <a:r>
              <a:rPr lang="en-US" sz="4400" dirty="0" err="1">
                <a:solidFill>
                  <a:srgbClr val="FF0000"/>
                </a:solidFill>
                <a:latin typeface="Cambria" panose="02040503050406030204" pitchFamily="18" charset="0"/>
                <a:ea typeface="Cambria" panose="02040503050406030204" pitchFamily="18" charset="0"/>
              </a:rPr>
              <a:t>ủng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hộ</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thêm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là</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a:solidFill>
                  <a:srgbClr val="FF0000"/>
                </a:solidFill>
                <a:latin typeface="Cambria" panose="02040503050406030204" pitchFamily="18" charset="0"/>
                <a:ea typeface="Cambria" panose="02040503050406030204" pitchFamily="18" charset="0"/>
              </a:rPr>
              <a:t>3 535 000 x 20% = 707 000 (</a:t>
            </a:r>
            <a:r>
              <a:rPr lang="en-US" sz="4400" dirty="0" err="1">
                <a:solidFill>
                  <a:srgbClr val="FF0000"/>
                </a:solidFill>
                <a:latin typeface="Cambria" panose="02040503050406030204" pitchFamily="18" charset="0"/>
                <a:ea typeface="Cambria" panose="02040503050406030204" pitchFamily="18" charset="0"/>
              </a:rPr>
              <a:t>đồng</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err="1">
                <a:solidFill>
                  <a:srgbClr val="FF0000"/>
                </a:solidFill>
                <a:latin typeface="Cambria" panose="02040503050406030204" pitchFamily="18" charset="0"/>
                <a:ea typeface="Cambria" panose="02040503050406030204" pitchFamily="18" charset="0"/>
              </a:rPr>
              <a:t>Vậy</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lớp</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mình</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đã</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ủng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hộ</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cho</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trẻ</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em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vùng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cao</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số</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tiền</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là</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a:solidFill>
                  <a:srgbClr val="FF0000"/>
                </a:solidFill>
                <a:latin typeface="Cambria" panose="02040503050406030204" pitchFamily="18" charset="0"/>
                <a:ea typeface="Cambria" panose="02040503050406030204" pitchFamily="18" charset="0"/>
              </a:rPr>
              <a:t>3 535 000 + 707 000 = 4 242 000 (</a:t>
            </a:r>
            <a:r>
              <a:rPr lang="en-US" sz="4400" dirty="0" err="1">
                <a:solidFill>
                  <a:srgbClr val="FF0000"/>
                </a:solidFill>
                <a:latin typeface="Cambria" panose="02040503050406030204" pitchFamily="18" charset="0"/>
                <a:ea typeface="Cambria" panose="02040503050406030204" pitchFamily="18" charset="0"/>
              </a:rPr>
              <a:t>đồng</a:t>
            </a:r>
            <a:r>
              <a:rPr lang="en-US" sz="4400" dirty="0">
                <a:solidFill>
                  <a:srgbClr val="FF0000"/>
                </a:solidFill>
                <a:latin typeface="Cambria" panose="02040503050406030204" pitchFamily="18" charset="0"/>
                <a:ea typeface="Cambria" panose="02040503050406030204" pitchFamily="18" charset="0"/>
              </a:rPr>
              <a:t>)</a:t>
            </a:r>
          </a:p>
          <a:p>
            <a:pPr algn="r"/>
            <a:r>
              <a:rPr lang="en-US" sz="4400" dirty="0" err="1">
                <a:solidFill>
                  <a:srgbClr val="FF0000"/>
                </a:solidFill>
                <a:latin typeface="Cambria" panose="02040503050406030204" pitchFamily="18" charset="0"/>
                <a:ea typeface="Cambria" panose="02040503050406030204" pitchFamily="18" charset="0"/>
              </a:rPr>
              <a:t>Đáp</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số</a:t>
            </a:r>
            <a:r>
              <a:rPr lang="en-US" sz="4400" dirty="0">
                <a:solidFill>
                  <a:srgbClr val="FF0000"/>
                </a:solidFill>
                <a:latin typeface="Cambria" panose="02040503050406030204" pitchFamily="18" charset="0"/>
                <a:ea typeface="Cambria" panose="02040503050406030204" pitchFamily="18" charset="0"/>
              </a:rPr>
              <a:t>: 4 242 000 (</a:t>
            </a:r>
            <a:r>
              <a:rPr lang="en-US" sz="4400" dirty="0" err="1">
                <a:solidFill>
                  <a:srgbClr val="FF0000"/>
                </a:solidFill>
                <a:latin typeface="Cambria" panose="02040503050406030204" pitchFamily="18" charset="0"/>
                <a:ea typeface="Cambria" panose="02040503050406030204" pitchFamily="18" charset="0"/>
              </a:rPr>
              <a:t>đồng</a:t>
            </a:r>
            <a:r>
              <a:rPr lang="en-US" sz="44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663701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p:cNvSpPr/>
          <p:nvPr/>
        </p:nvSpPr>
        <p:spPr>
          <a:xfrm flipH="1">
            <a:off x="13639800" y="2130408"/>
            <a:ext cx="4812073" cy="8138812"/>
          </a:xfrm>
          <a:custGeom>
            <a:avLst/>
            <a:gdLst/>
            <a:ahLst/>
            <a:cxnLst/>
            <a:rect l="l" t="t" r="r" b="b"/>
            <a:pathLst>
              <a:path w="4812073" h="8138812">
                <a:moveTo>
                  <a:pt x="4812073" y="0"/>
                </a:moveTo>
                <a:lnTo>
                  <a:pt x="0" y="0"/>
                </a:lnTo>
                <a:lnTo>
                  <a:pt x="0" y="8138812"/>
                </a:lnTo>
                <a:lnTo>
                  <a:pt x="4812073" y="8138812"/>
                </a:lnTo>
                <a:lnTo>
                  <a:pt x="481207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16"/>
          <p:cNvSpPr/>
          <p:nvPr/>
        </p:nvSpPr>
        <p:spPr>
          <a:xfrm>
            <a:off x="-1524000" y="2163428"/>
            <a:ext cx="6399141" cy="8138812"/>
          </a:xfrm>
          <a:custGeom>
            <a:avLst/>
            <a:gdLst/>
            <a:ahLst/>
            <a:cxnLst/>
            <a:rect l="l" t="t" r="r" b="b"/>
            <a:pathLst>
              <a:path w="6399141" h="8138812">
                <a:moveTo>
                  <a:pt x="0" y="0"/>
                </a:moveTo>
                <a:lnTo>
                  <a:pt x="6399142" y="0"/>
                </a:lnTo>
                <a:lnTo>
                  <a:pt x="6399142" y="8138812"/>
                </a:lnTo>
                <a:lnTo>
                  <a:pt x="0" y="81388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4" name="Picture 3"/>
          <p:cNvPicPr>
            <a:picLocks noChangeAspect="1"/>
          </p:cNvPicPr>
          <p:nvPr/>
        </p:nvPicPr>
        <p:blipFill>
          <a:blip r:embed="rId7"/>
          <a:stretch>
            <a:fillRect/>
          </a:stretch>
        </p:blipFill>
        <p:spPr>
          <a:xfrm>
            <a:off x="3962400" y="571500"/>
            <a:ext cx="10321423" cy="10418967"/>
          </a:xfrm>
          <a:prstGeom prst="rect">
            <a:avLst/>
          </a:prstGeom>
        </p:spPr>
      </p:pic>
    </p:spTree>
    <p:extLst>
      <p:ext uri="{BB962C8B-B14F-4D97-AF65-F5344CB8AC3E}">
        <p14:creationId xmlns:p14="http://schemas.microsoft.com/office/powerpoint/2010/main" val="398241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9D2E2-0879-49D3-8DCB-9259D5097C46}"/>
              </a:ext>
            </a:extLst>
          </p:cNvPr>
          <p:cNvPicPr>
            <a:picLocks noChangeAspect="1"/>
          </p:cNvPicPr>
          <p:nvPr/>
        </p:nvPicPr>
        <p:blipFill rotWithShape="1">
          <a:blip r:embed="rId3"/>
          <a:srcRect b="10894"/>
          <a:stretch/>
        </p:blipFill>
        <p:spPr>
          <a:xfrm>
            <a:off x="0" y="13118"/>
            <a:ext cx="18288000" cy="10388183"/>
          </a:xfrm>
          <a:prstGeom prst="rect">
            <a:avLst/>
          </a:prstGeom>
        </p:spPr>
      </p:pic>
      <p:grpSp>
        <p:nvGrpSpPr>
          <p:cNvPr id="30" name="Group 29">
            <a:extLst>
              <a:ext uri="{FF2B5EF4-FFF2-40B4-BE49-F238E27FC236}">
                <a16:creationId xmlns:a16="http://schemas.microsoft.com/office/drawing/2014/main" id="{52506F75-2B8E-1D79-9127-A27A17669FB1}"/>
              </a:ext>
            </a:extLst>
          </p:cNvPr>
          <p:cNvGrpSpPr/>
          <p:nvPr/>
        </p:nvGrpSpPr>
        <p:grpSpPr>
          <a:xfrm>
            <a:off x="1066800" y="793749"/>
            <a:ext cx="16535400" cy="2187706"/>
            <a:chOff x="131176" y="177727"/>
            <a:chExt cx="8057783" cy="2187706"/>
          </a:xfrm>
        </p:grpSpPr>
        <p:pic>
          <p:nvPicPr>
            <p:cNvPr id="31" name="Picture 30">
              <a:extLst>
                <a:ext uri="{FF2B5EF4-FFF2-40B4-BE49-F238E27FC236}">
                  <a16:creationId xmlns:a16="http://schemas.microsoft.com/office/drawing/2014/main" id="{ED5C9656-4A60-3CDB-2E09-6B792C4FED27}"/>
                </a:ext>
              </a:extLst>
            </p:cNvPr>
            <p:cNvPicPr>
              <a:picLocks noChangeAspect="1"/>
            </p:cNvPicPr>
            <p:nvPr/>
          </p:nvPicPr>
          <p:blipFill>
            <a:blip r:embed="rId4">
              <a:lum/>
            </a:blip>
            <a:stretch>
              <a:fillRect/>
            </a:stretch>
          </p:blipFill>
          <p:spPr>
            <a:xfrm>
              <a:off x="131176" y="177727"/>
              <a:ext cx="8057783" cy="2133600"/>
            </a:xfrm>
            <a:prstGeom prst="rect">
              <a:avLst/>
            </a:prstGeom>
          </p:spPr>
        </p:pic>
        <p:sp>
          <p:nvSpPr>
            <p:cNvPr id="32" name="TextBox 31">
              <a:extLst>
                <a:ext uri="{FF2B5EF4-FFF2-40B4-BE49-F238E27FC236}">
                  <a16:creationId xmlns:a16="http://schemas.microsoft.com/office/drawing/2014/main" id="{1EA211D5-4F83-006C-634D-C4F58AA847A7}"/>
                </a:ext>
              </a:extLst>
            </p:cNvPr>
            <p:cNvSpPr txBox="1"/>
            <p:nvPr/>
          </p:nvSpPr>
          <p:spPr>
            <a:xfrm>
              <a:off x="390576" y="426441"/>
              <a:ext cx="7374717" cy="1938992"/>
            </a:xfrm>
            <a:prstGeom prst="rect">
              <a:avLst/>
            </a:prstGeom>
            <a:noFill/>
          </p:spPr>
          <p:txBody>
            <a:bodyPr wrap="square" rtlCol="0">
              <a:spAutoFit/>
            </a:bodyPr>
            <a:lstStyle/>
            <a:p>
              <a:pPr algn="ctr" defTabSz="914445"/>
              <a:r>
                <a:rPr lang="vi-VN" sz="6000" dirty="0">
                  <a:solidFill>
                    <a:prstClr val="black"/>
                  </a:solidFill>
                  <a:latin typeface="Calibri"/>
                </a:rPr>
                <a:t>Tính tỉ số phần trăm của hai số:</a:t>
              </a:r>
            </a:p>
            <a:p>
              <a:pPr algn="ctr" defTabSz="914445"/>
              <a:r>
                <a:rPr lang="vi-VN" sz="6000" dirty="0">
                  <a:solidFill>
                    <a:prstClr val="black"/>
                  </a:solidFill>
                  <a:latin typeface="Calibri"/>
                </a:rPr>
                <a:t>29 và 40</a:t>
              </a:r>
            </a:p>
          </p:txBody>
        </p:sp>
      </p:grpSp>
      <p:sp>
        <p:nvSpPr>
          <p:cNvPr id="33" name="Speech Bubble: Rectangle with Corners Rounded 32">
            <a:extLst>
              <a:ext uri="{FF2B5EF4-FFF2-40B4-BE49-F238E27FC236}">
                <a16:creationId xmlns:a16="http://schemas.microsoft.com/office/drawing/2014/main" id="{887905B7-EA81-9E1C-1D29-616D582D4C32}"/>
              </a:ext>
            </a:extLst>
          </p:cNvPr>
          <p:cNvSpPr/>
          <p:nvPr/>
        </p:nvSpPr>
        <p:spPr>
          <a:xfrm>
            <a:off x="4690967" y="4730356"/>
            <a:ext cx="12989261" cy="3857624"/>
          </a:xfrm>
          <a:prstGeom prst="wedgeRoundRectCallout">
            <a:avLst>
              <a:gd name="adj1" fmla="val -57483"/>
              <a:gd name="adj2" fmla="val 15287"/>
              <a:gd name="adj3" fmla="val 16667"/>
            </a:avLst>
          </a:prstGeom>
          <a:solidFill>
            <a:srgbClr val="FFFFCC"/>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16600" dirty="0">
                <a:solidFill>
                  <a:srgbClr val="FF0000"/>
                </a:solidFill>
              </a:rPr>
              <a:t>72,5%</a:t>
            </a:r>
            <a:endParaRPr lang="vi-VN" sz="16600" dirty="0">
              <a:solidFill>
                <a:srgbClr val="FF0000"/>
              </a:solidFill>
              <a:latin typeface="Arial" panose="020B0604020202020204" pitchFamily="34" charset="0"/>
            </a:endParaRPr>
          </a:p>
        </p:txBody>
      </p:sp>
      <p:pic>
        <p:nvPicPr>
          <p:cNvPr id="34" name="Picture 33">
            <a:extLst>
              <a:ext uri="{FF2B5EF4-FFF2-40B4-BE49-F238E27FC236}">
                <a16:creationId xmlns:a16="http://schemas.microsoft.com/office/drawing/2014/main" id="{8980D602-D8BF-CA74-6B69-B5C5478EB9C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283710" y="4911563"/>
            <a:ext cx="3724410" cy="5375438"/>
          </a:xfrm>
          <a:prstGeom prst="rect">
            <a:avLst/>
          </a:prstGeom>
        </p:spPr>
      </p:pic>
      <p:sp>
        <p:nvSpPr>
          <p:cNvPr id="35" name="Arrow: Left 34">
            <a:hlinkClick r:id="rId7" action="ppaction://hlinksldjump"/>
            <a:extLst>
              <a:ext uri="{FF2B5EF4-FFF2-40B4-BE49-F238E27FC236}">
                <a16:creationId xmlns:a16="http://schemas.microsoft.com/office/drawing/2014/main" id="{CE728B54-392F-A8B4-1016-67FB54775B2D}"/>
              </a:ext>
            </a:extLst>
          </p:cNvPr>
          <p:cNvSpPr/>
          <p:nvPr/>
        </p:nvSpPr>
        <p:spPr>
          <a:xfrm>
            <a:off x="15103929" y="9388929"/>
            <a:ext cx="2514600" cy="8980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prstClr val="white"/>
                </a:solidFill>
                <a:latin typeface="Calibri"/>
              </a:rPr>
              <a:t>QUAY VỀ</a:t>
            </a:r>
          </a:p>
        </p:txBody>
      </p:sp>
      <p:pic>
        <p:nvPicPr>
          <p:cNvPr id="36" name="Picture 28" descr="Black And White YouTube icon PNG and SVG Vector Free Download">
            <a:extLst>
              <a:ext uri="{FF2B5EF4-FFF2-40B4-BE49-F238E27FC236}">
                <a16:creationId xmlns:a16="http://schemas.microsoft.com/office/drawing/2014/main" id="{E3BAA8C5-180F-348D-76FA-2ADCAA9AE3CF}"/>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53781" y="9751420"/>
            <a:ext cx="465686" cy="46568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E34404A8-8A23-4866-B8A4-9AFDC4F1D78A}"/>
              </a:ext>
            </a:extLst>
          </p:cNvPr>
          <p:cNvSpPr txBox="1"/>
          <p:nvPr/>
        </p:nvSpPr>
        <p:spPr>
          <a:xfrm>
            <a:off x="3378177" y="9753535"/>
            <a:ext cx="3747096" cy="461665"/>
          </a:xfrm>
          <a:prstGeom prst="rect">
            <a:avLst/>
          </a:prstGeom>
          <a:noFill/>
        </p:spPr>
        <p:txBody>
          <a:bodyPr wrap="square" rtlCol="0">
            <a:spAutoFit/>
          </a:bodyPr>
          <a:lstStyle/>
          <a:p>
            <a:pPr defTabSz="1371600"/>
            <a:r>
              <a:rPr lang="en-US" sz="2400" dirty="0" err="1">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Hương</a:t>
            </a:r>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2400" dirty="0" err="1">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Thảo</a:t>
            </a:r>
            <a:endPar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endParaRPr>
          </a:p>
        </p:txBody>
      </p:sp>
      <p:pic>
        <p:nvPicPr>
          <p:cNvPr id="38" name="Picture 14">
            <a:extLst>
              <a:ext uri="{FF2B5EF4-FFF2-40B4-BE49-F238E27FC236}">
                <a16:creationId xmlns:a16="http://schemas.microsoft.com/office/drawing/2014/main" id="{8ED43307-7EC1-C405-2794-490D487D8C3E}"/>
              </a:ext>
            </a:extLst>
          </p:cNvPr>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7215" y="9778659"/>
            <a:ext cx="483843" cy="48384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31B059E7-C785-18E2-F686-EF21E59765D6}"/>
              </a:ext>
            </a:extLst>
          </p:cNvPr>
          <p:cNvSpPr txBox="1"/>
          <p:nvPr/>
        </p:nvSpPr>
        <p:spPr>
          <a:xfrm>
            <a:off x="7499054" y="9769897"/>
            <a:ext cx="3747096" cy="461665"/>
          </a:xfrm>
          <a:prstGeom prst="rect">
            <a:avLst/>
          </a:prstGeom>
          <a:noFill/>
        </p:spPr>
        <p:txBody>
          <a:bodyPr wrap="square" rtlCol="0">
            <a:spAutoFit/>
          </a:bodyPr>
          <a:lstStyle/>
          <a:p>
            <a:pPr defTabSz="1371600"/>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0972.115.126</a:t>
            </a:r>
          </a:p>
        </p:txBody>
      </p:sp>
      <p:pic>
        <p:nvPicPr>
          <p:cNvPr id="40" name="Picture 24" descr="Gmail - Free social media icons">
            <a:extLst>
              <a:ext uri="{FF2B5EF4-FFF2-40B4-BE49-F238E27FC236}">
                <a16:creationId xmlns:a16="http://schemas.microsoft.com/office/drawing/2014/main" id="{830C267B-FC28-83CE-1A17-5701C1E55C0A}"/>
              </a:ext>
            </a:extLst>
          </p:cNvPr>
          <p:cNvPicPr>
            <a:picLocks noChangeAspect="1" noChangeArrowheads="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34596" y="9769896"/>
            <a:ext cx="483843" cy="483843"/>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EF5D6755-06EB-1395-F2B3-5294107EA29A}"/>
              </a:ext>
            </a:extLst>
          </p:cNvPr>
          <p:cNvSpPr txBox="1"/>
          <p:nvPr/>
        </p:nvSpPr>
        <p:spPr>
          <a:xfrm>
            <a:off x="10811239" y="9779170"/>
            <a:ext cx="5268515" cy="461665"/>
          </a:xfrm>
          <a:prstGeom prst="rect">
            <a:avLst/>
          </a:prstGeom>
          <a:noFill/>
        </p:spPr>
        <p:txBody>
          <a:bodyPr wrap="square" rtlCol="0">
            <a:spAutoFit/>
          </a:bodyPr>
          <a:lstStyle/>
          <a:p>
            <a:pPr defTabSz="1371600"/>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huongthaogadt03@gmail.com</a:t>
            </a:r>
          </a:p>
        </p:txBody>
      </p:sp>
    </p:spTree>
    <p:extLst>
      <p:ext uri="{BB962C8B-B14F-4D97-AF65-F5344CB8AC3E}">
        <p14:creationId xmlns:p14="http://schemas.microsoft.com/office/powerpoint/2010/main" val="3807200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9D2E2-0879-49D3-8DCB-9259D5097C46}"/>
              </a:ext>
            </a:extLst>
          </p:cNvPr>
          <p:cNvPicPr>
            <a:picLocks noChangeAspect="1"/>
          </p:cNvPicPr>
          <p:nvPr/>
        </p:nvPicPr>
        <p:blipFill rotWithShape="1">
          <a:blip r:embed="rId3"/>
          <a:srcRect b="10894"/>
          <a:stretch/>
        </p:blipFill>
        <p:spPr>
          <a:xfrm>
            <a:off x="0" y="13118"/>
            <a:ext cx="18288000" cy="10388183"/>
          </a:xfrm>
          <a:prstGeom prst="rect">
            <a:avLst/>
          </a:prstGeom>
        </p:spPr>
      </p:pic>
      <p:grpSp>
        <p:nvGrpSpPr>
          <p:cNvPr id="30" name="Group 29">
            <a:extLst>
              <a:ext uri="{FF2B5EF4-FFF2-40B4-BE49-F238E27FC236}">
                <a16:creationId xmlns:a16="http://schemas.microsoft.com/office/drawing/2014/main" id="{52506F75-2B8E-1D79-9127-A27A17669FB1}"/>
              </a:ext>
            </a:extLst>
          </p:cNvPr>
          <p:cNvGrpSpPr/>
          <p:nvPr/>
        </p:nvGrpSpPr>
        <p:grpSpPr>
          <a:xfrm>
            <a:off x="1066800" y="793749"/>
            <a:ext cx="16535400" cy="2133600"/>
            <a:chOff x="131176" y="177727"/>
            <a:chExt cx="8057783" cy="2133600"/>
          </a:xfrm>
        </p:grpSpPr>
        <p:pic>
          <p:nvPicPr>
            <p:cNvPr id="31" name="Picture 30">
              <a:extLst>
                <a:ext uri="{FF2B5EF4-FFF2-40B4-BE49-F238E27FC236}">
                  <a16:creationId xmlns:a16="http://schemas.microsoft.com/office/drawing/2014/main" id="{ED5C9656-4A60-3CDB-2E09-6B792C4FED27}"/>
                </a:ext>
              </a:extLst>
            </p:cNvPr>
            <p:cNvPicPr>
              <a:picLocks noChangeAspect="1"/>
            </p:cNvPicPr>
            <p:nvPr/>
          </p:nvPicPr>
          <p:blipFill>
            <a:blip r:embed="rId4">
              <a:lum/>
            </a:blip>
            <a:stretch>
              <a:fillRect/>
            </a:stretch>
          </p:blipFill>
          <p:spPr>
            <a:xfrm>
              <a:off x="131176" y="177727"/>
              <a:ext cx="8057783" cy="2133600"/>
            </a:xfrm>
            <a:prstGeom prst="rect">
              <a:avLst/>
            </a:prstGeom>
          </p:spPr>
        </p:pic>
        <p:sp>
          <p:nvSpPr>
            <p:cNvPr id="32" name="TextBox 31">
              <a:extLst>
                <a:ext uri="{FF2B5EF4-FFF2-40B4-BE49-F238E27FC236}">
                  <a16:creationId xmlns:a16="http://schemas.microsoft.com/office/drawing/2014/main" id="{1EA211D5-4F83-006C-634D-C4F58AA847A7}"/>
                </a:ext>
              </a:extLst>
            </p:cNvPr>
            <p:cNvSpPr txBox="1"/>
            <p:nvPr/>
          </p:nvSpPr>
          <p:spPr>
            <a:xfrm>
              <a:off x="391104" y="336478"/>
              <a:ext cx="7374717" cy="1938992"/>
            </a:xfrm>
            <a:prstGeom prst="rect">
              <a:avLst/>
            </a:prstGeom>
            <a:noFill/>
          </p:spPr>
          <p:txBody>
            <a:bodyPr wrap="square" rtlCol="0">
              <a:spAutoFit/>
            </a:bodyPr>
            <a:lstStyle/>
            <a:p>
              <a:pPr algn="ctr" defTabSz="914445"/>
              <a:r>
                <a:rPr lang="en-US" sz="6000" dirty="0" err="1">
                  <a:solidFill>
                    <a:prstClr val="black"/>
                  </a:solidFill>
                  <a:latin typeface="Calibri"/>
                </a:rPr>
                <a:t>Tính</a:t>
              </a:r>
              <a:r>
                <a:rPr lang="en-US" sz="6000" dirty="0">
                  <a:solidFill>
                    <a:prstClr val="black"/>
                  </a:solidFill>
                  <a:latin typeface="Calibri"/>
                </a:rPr>
                <a:t> </a:t>
              </a:r>
              <a:r>
                <a:rPr lang="en-US" sz="6000" dirty="0" err="1">
                  <a:solidFill>
                    <a:prstClr val="black"/>
                  </a:solidFill>
                  <a:latin typeface="Calibri"/>
                </a:rPr>
                <a:t>giá</a:t>
              </a:r>
              <a:r>
                <a:rPr lang="en-US" sz="6000" dirty="0">
                  <a:solidFill>
                    <a:prstClr val="black"/>
                  </a:solidFill>
                  <a:latin typeface="Calibri"/>
                </a:rPr>
                <a:t> </a:t>
              </a:r>
              <a:r>
                <a:rPr lang="en-US" sz="6000" dirty="0" err="1">
                  <a:solidFill>
                    <a:prstClr val="black"/>
                  </a:solidFill>
                  <a:latin typeface="Calibri"/>
                </a:rPr>
                <a:t>trị</a:t>
              </a:r>
              <a:r>
                <a:rPr lang="en-US" sz="6000" dirty="0">
                  <a:solidFill>
                    <a:prstClr val="black"/>
                  </a:solidFill>
                  <a:latin typeface="Calibri"/>
                </a:rPr>
                <a:t> </a:t>
              </a:r>
              <a:r>
                <a:rPr lang="en-US" sz="6000" dirty="0" err="1">
                  <a:solidFill>
                    <a:prstClr val="black"/>
                  </a:solidFill>
                  <a:latin typeface="Calibri"/>
                </a:rPr>
                <a:t>biểu</a:t>
              </a:r>
              <a:r>
                <a:rPr lang="en-US" sz="6000" dirty="0">
                  <a:solidFill>
                    <a:prstClr val="black"/>
                  </a:solidFill>
                  <a:latin typeface="Calibri"/>
                </a:rPr>
                <a:t> </a:t>
              </a:r>
              <a:r>
                <a:rPr lang="en-US" sz="6000" dirty="0" err="1">
                  <a:solidFill>
                    <a:prstClr val="black"/>
                  </a:solidFill>
                  <a:latin typeface="Calibri"/>
                </a:rPr>
                <a:t>thức</a:t>
              </a:r>
              <a:r>
                <a:rPr lang="en-US" sz="6000" dirty="0">
                  <a:solidFill>
                    <a:prstClr val="black"/>
                  </a:solidFill>
                  <a:latin typeface="Calibri"/>
                </a:rPr>
                <a:t>: </a:t>
              </a:r>
            </a:p>
            <a:p>
              <a:pPr algn="ctr" defTabSz="914445"/>
              <a:r>
                <a:rPr lang="en-US" sz="6000" dirty="0">
                  <a:solidFill>
                    <a:prstClr val="black"/>
                  </a:solidFill>
                  <a:latin typeface="Calibri"/>
                </a:rPr>
                <a:t>18,36 : 1,2 x 5 = ?</a:t>
              </a:r>
            </a:p>
          </p:txBody>
        </p:sp>
      </p:grpSp>
      <p:sp>
        <p:nvSpPr>
          <p:cNvPr id="2" name="Speech Bubble: Rectangle with Corners Rounded 1">
            <a:extLst>
              <a:ext uri="{FF2B5EF4-FFF2-40B4-BE49-F238E27FC236}">
                <a16:creationId xmlns:a16="http://schemas.microsoft.com/office/drawing/2014/main" id="{253FDA06-A29D-A5E5-EBC3-33068576676A}"/>
              </a:ext>
            </a:extLst>
          </p:cNvPr>
          <p:cNvSpPr/>
          <p:nvPr/>
        </p:nvSpPr>
        <p:spPr>
          <a:xfrm>
            <a:off x="4690967" y="4730356"/>
            <a:ext cx="12989261" cy="3857624"/>
          </a:xfrm>
          <a:prstGeom prst="wedgeRoundRectCallout">
            <a:avLst>
              <a:gd name="adj1" fmla="val -57483"/>
              <a:gd name="adj2" fmla="val 15287"/>
              <a:gd name="adj3" fmla="val 16667"/>
            </a:avLst>
          </a:prstGeom>
          <a:solidFill>
            <a:srgbClr val="FFFFCC"/>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13800" dirty="0">
                <a:solidFill>
                  <a:srgbClr val="FF0000"/>
                </a:solidFill>
                <a:latin typeface="Calibri"/>
              </a:rPr>
              <a:t>76,5</a:t>
            </a:r>
            <a:endParaRPr lang="vi-VN" sz="13800" dirty="0">
              <a:solidFill>
                <a:srgbClr val="FF0000"/>
              </a:solidFill>
              <a:latin typeface="Arial" panose="020B0604020202020204" pitchFamily="34" charset="0"/>
            </a:endParaRPr>
          </a:p>
        </p:txBody>
      </p:sp>
      <p:pic>
        <p:nvPicPr>
          <p:cNvPr id="3" name="Picture 2">
            <a:extLst>
              <a:ext uri="{FF2B5EF4-FFF2-40B4-BE49-F238E27FC236}">
                <a16:creationId xmlns:a16="http://schemas.microsoft.com/office/drawing/2014/main" id="{82D1B903-C5C3-B496-469F-22008C59DA96}"/>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283710" y="4911563"/>
            <a:ext cx="3724410" cy="5375438"/>
          </a:xfrm>
          <a:prstGeom prst="rect">
            <a:avLst/>
          </a:prstGeom>
        </p:spPr>
      </p:pic>
      <p:sp>
        <p:nvSpPr>
          <p:cNvPr id="5" name="Arrow: Left 4">
            <a:hlinkClick r:id="rId7" action="ppaction://hlinksldjump"/>
            <a:extLst>
              <a:ext uri="{FF2B5EF4-FFF2-40B4-BE49-F238E27FC236}">
                <a16:creationId xmlns:a16="http://schemas.microsoft.com/office/drawing/2014/main" id="{2D536633-008F-E2DF-B09B-12975A10D1A5}"/>
              </a:ext>
            </a:extLst>
          </p:cNvPr>
          <p:cNvSpPr/>
          <p:nvPr/>
        </p:nvSpPr>
        <p:spPr>
          <a:xfrm>
            <a:off x="15103929" y="9388929"/>
            <a:ext cx="2514600" cy="8980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prstClr val="white"/>
                </a:solidFill>
                <a:latin typeface="Calibri"/>
              </a:rPr>
              <a:t>QUAY VỀ</a:t>
            </a:r>
          </a:p>
        </p:txBody>
      </p:sp>
      <p:pic>
        <p:nvPicPr>
          <p:cNvPr id="6" name="Picture 28" descr="Black And White YouTube icon PNG and SVG Vector Free Download">
            <a:extLst>
              <a:ext uri="{FF2B5EF4-FFF2-40B4-BE49-F238E27FC236}">
                <a16:creationId xmlns:a16="http://schemas.microsoft.com/office/drawing/2014/main" id="{C62245A9-E635-9E69-B3F4-49825A32106E}"/>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53781" y="9751420"/>
            <a:ext cx="465686" cy="4656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9CFF75-5719-B52A-17DF-AE3CCD78D8B9}"/>
              </a:ext>
            </a:extLst>
          </p:cNvPr>
          <p:cNvSpPr txBox="1"/>
          <p:nvPr/>
        </p:nvSpPr>
        <p:spPr>
          <a:xfrm>
            <a:off x="3378177" y="9753535"/>
            <a:ext cx="3747096" cy="461665"/>
          </a:xfrm>
          <a:prstGeom prst="rect">
            <a:avLst/>
          </a:prstGeom>
          <a:noFill/>
        </p:spPr>
        <p:txBody>
          <a:bodyPr wrap="square" rtlCol="0">
            <a:spAutoFit/>
          </a:bodyPr>
          <a:lstStyle/>
          <a:p>
            <a:pPr defTabSz="1371600"/>
            <a:r>
              <a:rPr lang="en-US" sz="2400" dirty="0" err="1">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Hương</a:t>
            </a:r>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2400" dirty="0" err="1">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Thảo</a:t>
            </a:r>
            <a:endPar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endParaRPr>
          </a:p>
        </p:txBody>
      </p:sp>
      <p:pic>
        <p:nvPicPr>
          <p:cNvPr id="8" name="Picture 14">
            <a:extLst>
              <a:ext uri="{FF2B5EF4-FFF2-40B4-BE49-F238E27FC236}">
                <a16:creationId xmlns:a16="http://schemas.microsoft.com/office/drawing/2014/main" id="{D77C5190-9CDA-6E80-9C78-EE5128A57B0B}"/>
              </a:ext>
            </a:extLst>
          </p:cNvPr>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7215" y="9778659"/>
            <a:ext cx="483843" cy="483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19A7F7-BBAB-BA76-3C4A-FA2F2C65DB67}"/>
              </a:ext>
            </a:extLst>
          </p:cNvPr>
          <p:cNvSpPr txBox="1"/>
          <p:nvPr/>
        </p:nvSpPr>
        <p:spPr>
          <a:xfrm>
            <a:off x="7499054" y="9769897"/>
            <a:ext cx="3747096" cy="461665"/>
          </a:xfrm>
          <a:prstGeom prst="rect">
            <a:avLst/>
          </a:prstGeom>
          <a:noFill/>
        </p:spPr>
        <p:txBody>
          <a:bodyPr wrap="square" rtlCol="0">
            <a:spAutoFit/>
          </a:bodyPr>
          <a:lstStyle/>
          <a:p>
            <a:pPr defTabSz="1371600"/>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0972.115.126</a:t>
            </a:r>
          </a:p>
        </p:txBody>
      </p:sp>
      <p:pic>
        <p:nvPicPr>
          <p:cNvPr id="10" name="Picture 24" descr="Gmail - Free social media icons">
            <a:extLst>
              <a:ext uri="{FF2B5EF4-FFF2-40B4-BE49-F238E27FC236}">
                <a16:creationId xmlns:a16="http://schemas.microsoft.com/office/drawing/2014/main" id="{EA8184E7-364C-429B-0FA0-571AC387E681}"/>
              </a:ext>
            </a:extLst>
          </p:cNvPr>
          <p:cNvPicPr>
            <a:picLocks noChangeAspect="1" noChangeArrowheads="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34596" y="9769896"/>
            <a:ext cx="483843" cy="4838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3F9C98-3630-F4CC-1FE2-7E4F9E881870}"/>
              </a:ext>
            </a:extLst>
          </p:cNvPr>
          <p:cNvSpPr txBox="1"/>
          <p:nvPr/>
        </p:nvSpPr>
        <p:spPr>
          <a:xfrm>
            <a:off x="10811239" y="9779170"/>
            <a:ext cx="5268515" cy="461665"/>
          </a:xfrm>
          <a:prstGeom prst="rect">
            <a:avLst/>
          </a:prstGeom>
          <a:noFill/>
        </p:spPr>
        <p:txBody>
          <a:bodyPr wrap="square" rtlCol="0">
            <a:spAutoFit/>
          </a:bodyPr>
          <a:lstStyle/>
          <a:p>
            <a:pPr defTabSz="1371600"/>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huongthaogadt03@gmail.com</a:t>
            </a:r>
          </a:p>
        </p:txBody>
      </p:sp>
    </p:spTree>
    <p:extLst>
      <p:ext uri="{BB962C8B-B14F-4D97-AF65-F5344CB8AC3E}">
        <p14:creationId xmlns:p14="http://schemas.microsoft.com/office/powerpoint/2010/main" val="1455705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9D2E2-0879-49D3-8DCB-9259D5097C46}"/>
              </a:ext>
            </a:extLst>
          </p:cNvPr>
          <p:cNvPicPr>
            <a:picLocks noChangeAspect="1"/>
          </p:cNvPicPr>
          <p:nvPr/>
        </p:nvPicPr>
        <p:blipFill rotWithShape="1">
          <a:blip r:embed="rId2"/>
          <a:srcRect b="10894"/>
          <a:stretch/>
        </p:blipFill>
        <p:spPr>
          <a:xfrm>
            <a:off x="0" y="13118"/>
            <a:ext cx="18288000" cy="10388183"/>
          </a:xfrm>
          <a:prstGeom prst="rect">
            <a:avLst/>
          </a:prstGeom>
        </p:spPr>
      </p:pic>
      <p:grpSp>
        <p:nvGrpSpPr>
          <p:cNvPr id="30" name="Group 29">
            <a:extLst>
              <a:ext uri="{FF2B5EF4-FFF2-40B4-BE49-F238E27FC236}">
                <a16:creationId xmlns:a16="http://schemas.microsoft.com/office/drawing/2014/main" id="{52506F75-2B8E-1D79-9127-A27A17669FB1}"/>
              </a:ext>
            </a:extLst>
          </p:cNvPr>
          <p:cNvGrpSpPr/>
          <p:nvPr/>
        </p:nvGrpSpPr>
        <p:grpSpPr>
          <a:xfrm>
            <a:off x="1066800" y="793749"/>
            <a:ext cx="16535400" cy="2133600"/>
            <a:chOff x="131176" y="177727"/>
            <a:chExt cx="8057783" cy="2133600"/>
          </a:xfrm>
        </p:grpSpPr>
        <p:pic>
          <p:nvPicPr>
            <p:cNvPr id="31" name="Picture 30">
              <a:extLst>
                <a:ext uri="{FF2B5EF4-FFF2-40B4-BE49-F238E27FC236}">
                  <a16:creationId xmlns:a16="http://schemas.microsoft.com/office/drawing/2014/main" id="{ED5C9656-4A60-3CDB-2E09-6B792C4FED27}"/>
                </a:ext>
              </a:extLst>
            </p:cNvPr>
            <p:cNvPicPr>
              <a:picLocks noChangeAspect="1"/>
            </p:cNvPicPr>
            <p:nvPr/>
          </p:nvPicPr>
          <p:blipFill>
            <a:blip r:embed="rId3">
              <a:lum/>
            </a:blip>
            <a:stretch>
              <a:fillRect/>
            </a:stretch>
          </p:blipFill>
          <p:spPr>
            <a:xfrm>
              <a:off x="131176" y="177727"/>
              <a:ext cx="8057783" cy="2133600"/>
            </a:xfrm>
            <a:prstGeom prst="rect">
              <a:avLst/>
            </a:prstGeom>
          </p:spPr>
        </p:pic>
        <p:sp>
          <p:nvSpPr>
            <p:cNvPr id="32" name="TextBox 31">
              <a:extLst>
                <a:ext uri="{FF2B5EF4-FFF2-40B4-BE49-F238E27FC236}">
                  <a16:creationId xmlns:a16="http://schemas.microsoft.com/office/drawing/2014/main" id="{1EA211D5-4F83-006C-634D-C4F58AA847A7}"/>
                </a:ext>
              </a:extLst>
            </p:cNvPr>
            <p:cNvSpPr txBox="1"/>
            <p:nvPr/>
          </p:nvSpPr>
          <p:spPr>
            <a:xfrm>
              <a:off x="390576" y="426441"/>
              <a:ext cx="7374717" cy="1200329"/>
            </a:xfrm>
            <a:prstGeom prst="rect">
              <a:avLst/>
            </a:prstGeom>
            <a:noFill/>
          </p:spPr>
          <p:txBody>
            <a:bodyPr wrap="square" rtlCol="0">
              <a:spAutoFit/>
            </a:bodyPr>
            <a:lstStyle/>
            <a:p>
              <a:pPr algn="ctr" defTabSz="914445"/>
              <a:r>
                <a:rPr lang="en-US" sz="7200" dirty="0" err="1">
                  <a:solidFill>
                    <a:prstClr val="black"/>
                  </a:solidFill>
                  <a:latin typeface="Calibri"/>
                </a:rPr>
                <a:t>Tính</a:t>
              </a:r>
              <a:r>
                <a:rPr lang="en-US" sz="7200" dirty="0">
                  <a:solidFill>
                    <a:prstClr val="black"/>
                  </a:solidFill>
                  <a:latin typeface="Calibri"/>
                </a:rPr>
                <a:t> 30 % </a:t>
              </a:r>
              <a:r>
                <a:rPr lang="en-US" sz="7200" dirty="0" err="1">
                  <a:solidFill>
                    <a:prstClr val="black"/>
                  </a:solidFill>
                  <a:latin typeface="Calibri"/>
                </a:rPr>
                <a:t>của</a:t>
              </a:r>
              <a:r>
                <a:rPr lang="en-US" sz="7200" dirty="0">
                  <a:solidFill>
                    <a:prstClr val="black"/>
                  </a:solidFill>
                  <a:latin typeface="Calibri"/>
                </a:rPr>
                <a:t> 110</a:t>
              </a:r>
              <a:endParaRPr lang="vi-VN" sz="7200" dirty="0">
                <a:solidFill>
                  <a:prstClr val="black"/>
                </a:solidFill>
                <a:latin typeface="Arial" panose="020B0604020202020204" pitchFamily="34" charset="0"/>
              </a:endParaRPr>
            </a:p>
          </p:txBody>
        </p:sp>
      </p:grpSp>
      <p:sp>
        <p:nvSpPr>
          <p:cNvPr id="2" name="Speech Bubble: Rectangle with Corners Rounded 1">
            <a:extLst>
              <a:ext uri="{FF2B5EF4-FFF2-40B4-BE49-F238E27FC236}">
                <a16:creationId xmlns:a16="http://schemas.microsoft.com/office/drawing/2014/main" id="{8E554347-EDF5-80F9-B49B-9CADA83E0B9C}"/>
              </a:ext>
            </a:extLst>
          </p:cNvPr>
          <p:cNvSpPr/>
          <p:nvPr/>
        </p:nvSpPr>
        <p:spPr>
          <a:xfrm>
            <a:off x="4690967" y="4730356"/>
            <a:ext cx="12989261" cy="3857624"/>
          </a:xfrm>
          <a:prstGeom prst="wedgeRoundRectCallout">
            <a:avLst>
              <a:gd name="adj1" fmla="val -57483"/>
              <a:gd name="adj2" fmla="val 15287"/>
              <a:gd name="adj3" fmla="val 16667"/>
            </a:avLst>
          </a:prstGeom>
          <a:solidFill>
            <a:srgbClr val="FFFFCC"/>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16600" dirty="0">
                <a:solidFill>
                  <a:srgbClr val="FF0000"/>
                </a:solidFill>
              </a:rPr>
              <a:t>33</a:t>
            </a:r>
            <a:endParaRPr lang="vi-VN" sz="16600" dirty="0">
              <a:solidFill>
                <a:srgbClr val="FF0000"/>
              </a:solidFill>
              <a:latin typeface="Arial" panose="020B0604020202020204" pitchFamily="34" charset="0"/>
            </a:endParaRPr>
          </a:p>
        </p:txBody>
      </p:sp>
      <p:pic>
        <p:nvPicPr>
          <p:cNvPr id="3" name="Picture 2">
            <a:extLst>
              <a:ext uri="{FF2B5EF4-FFF2-40B4-BE49-F238E27FC236}">
                <a16:creationId xmlns:a16="http://schemas.microsoft.com/office/drawing/2014/main" id="{EE5247B4-A97F-3BFD-871D-42AB9C027C3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283710" y="4911563"/>
            <a:ext cx="3724410" cy="5375438"/>
          </a:xfrm>
          <a:prstGeom prst="rect">
            <a:avLst/>
          </a:prstGeom>
        </p:spPr>
      </p:pic>
      <p:sp>
        <p:nvSpPr>
          <p:cNvPr id="5" name="Arrow: Left 4">
            <a:hlinkClick r:id="rId6" action="ppaction://hlinksldjump"/>
            <a:extLst>
              <a:ext uri="{FF2B5EF4-FFF2-40B4-BE49-F238E27FC236}">
                <a16:creationId xmlns:a16="http://schemas.microsoft.com/office/drawing/2014/main" id="{5C272B71-D9A1-CEC7-C080-89ADDF3E02D2}"/>
              </a:ext>
            </a:extLst>
          </p:cNvPr>
          <p:cNvSpPr/>
          <p:nvPr/>
        </p:nvSpPr>
        <p:spPr>
          <a:xfrm>
            <a:off x="15103929" y="9388929"/>
            <a:ext cx="2514600" cy="8980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prstClr val="white"/>
                </a:solidFill>
                <a:latin typeface="Calibri"/>
              </a:rPr>
              <a:t>QUAY VỀ</a:t>
            </a:r>
          </a:p>
        </p:txBody>
      </p:sp>
      <p:pic>
        <p:nvPicPr>
          <p:cNvPr id="6" name="Picture 28" descr="Black And White YouTube icon PNG and SVG Vector Free Download">
            <a:extLst>
              <a:ext uri="{FF2B5EF4-FFF2-40B4-BE49-F238E27FC236}">
                <a16:creationId xmlns:a16="http://schemas.microsoft.com/office/drawing/2014/main" id="{163D52D3-7A90-FADA-D0C9-CB5DEE8E8955}"/>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53781" y="9751420"/>
            <a:ext cx="465686" cy="4656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2250BD7-A32A-465C-D629-A54F7B515B07}"/>
              </a:ext>
            </a:extLst>
          </p:cNvPr>
          <p:cNvSpPr txBox="1"/>
          <p:nvPr/>
        </p:nvSpPr>
        <p:spPr>
          <a:xfrm>
            <a:off x="3378177" y="9753535"/>
            <a:ext cx="3747096" cy="461665"/>
          </a:xfrm>
          <a:prstGeom prst="rect">
            <a:avLst/>
          </a:prstGeom>
          <a:noFill/>
        </p:spPr>
        <p:txBody>
          <a:bodyPr wrap="square" rtlCol="0">
            <a:spAutoFit/>
          </a:bodyPr>
          <a:lstStyle/>
          <a:p>
            <a:pPr defTabSz="1371600"/>
            <a:r>
              <a:rPr lang="en-US" sz="2400" dirty="0" err="1">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Hương</a:t>
            </a:r>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2400" dirty="0" err="1">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Thảo</a:t>
            </a:r>
            <a:endPar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endParaRPr>
          </a:p>
        </p:txBody>
      </p:sp>
      <p:pic>
        <p:nvPicPr>
          <p:cNvPr id="8" name="Picture 14">
            <a:extLst>
              <a:ext uri="{FF2B5EF4-FFF2-40B4-BE49-F238E27FC236}">
                <a16:creationId xmlns:a16="http://schemas.microsoft.com/office/drawing/2014/main" id="{CF628D96-4952-2826-3F69-89B0B5D47DDD}"/>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7215" y="9778659"/>
            <a:ext cx="483843" cy="483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E120BC8-4917-94A2-FD31-7C1B2C872F95}"/>
              </a:ext>
            </a:extLst>
          </p:cNvPr>
          <p:cNvSpPr txBox="1"/>
          <p:nvPr/>
        </p:nvSpPr>
        <p:spPr>
          <a:xfrm>
            <a:off x="7499054" y="9769897"/>
            <a:ext cx="3747096" cy="461665"/>
          </a:xfrm>
          <a:prstGeom prst="rect">
            <a:avLst/>
          </a:prstGeom>
          <a:noFill/>
        </p:spPr>
        <p:txBody>
          <a:bodyPr wrap="square" rtlCol="0">
            <a:spAutoFit/>
          </a:bodyPr>
          <a:lstStyle/>
          <a:p>
            <a:pPr defTabSz="1371600"/>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0972.115.126</a:t>
            </a:r>
          </a:p>
        </p:txBody>
      </p:sp>
      <p:pic>
        <p:nvPicPr>
          <p:cNvPr id="10" name="Picture 24" descr="Gmail - Free social media icons">
            <a:extLst>
              <a:ext uri="{FF2B5EF4-FFF2-40B4-BE49-F238E27FC236}">
                <a16:creationId xmlns:a16="http://schemas.microsoft.com/office/drawing/2014/main" id="{15DE1E1F-B58A-8C40-9909-98129F95212B}"/>
              </a:ext>
            </a:extLst>
          </p:cNvPr>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34596" y="9769896"/>
            <a:ext cx="483843" cy="4838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1E7EE3D-CD04-8B95-70E6-42752BD15724}"/>
              </a:ext>
            </a:extLst>
          </p:cNvPr>
          <p:cNvSpPr txBox="1"/>
          <p:nvPr/>
        </p:nvSpPr>
        <p:spPr>
          <a:xfrm>
            <a:off x="10811239" y="9779170"/>
            <a:ext cx="5268515" cy="461665"/>
          </a:xfrm>
          <a:prstGeom prst="rect">
            <a:avLst/>
          </a:prstGeom>
          <a:noFill/>
        </p:spPr>
        <p:txBody>
          <a:bodyPr wrap="square" rtlCol="0">
            <a:spAutoFit/>
          </a:bodyPr>
          <a:lstStyle/>
          <a:p>
            <a:pPr defTabSz="1371600"/>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huongthaogadt03@gmail.com</a:t>
            </a:r>
          </a:p>
        </p:txBody>
      </p:sp>
    </p:spTree>
    <p:extLst>
      <p:ext uri="{BB962C8B-B14F-4D97-AF65-F5344CB8AC3E}">
        <p14:creationId xmlns:p14="http://schemas.microsoft.com/office/powerpoint/2010/main" val="174231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9D2E2-0879-49D3-8DCB-9259D5097C46}"/>
              </a:ext>
            </a:extLst>
          </p:cNvPr>
          <p:cNvPicPr>
            <a:picLocks noChangeAspect="1"/>
          </p:cNvPicPr>
          <p:nvPr/>
        </p:nvPicPr>
        <p:blipFill rotWithShape="1">
          <a:blip r:embed="rId3"/>
          <a:srcRect b="10894"/>
          <a:stretch/>
        </p:blipFill>
        <p:spPr>
          <a:xfrm>
            <a:off x="0" y="13118"/>
            <a:ext cx="18288000" cy="10388183"/>
          </a:xfrm>
          <a:prstGeom prst="rect">
            <a:avLst/>
          </a:prstGeom>
        </p:spPr>
      </p:pic>
      <p:grpSp>
        <p:nvGrpSpPr>
          <p:cNvPr id="30" name="Group 29">
            <a:extLst>
              <a:ext uri="{FF2B5EF4-FFF2-40B4-BE49-F238E27FC236}">
                <a16:creationId xmlns:a16="http://schemas.microsoft.com/office/drawing/2014/main" id="{52506F75-2B8E-1D79-9127-A27A17669FB1}"/>
              </a:ext>
            </a:extLst>
          </p:cNvPr>
          <p:cNvGrpSpPr/>
          <p:nvPr/>
        </p:nvGrpSpPr>
        <p:grpSpPr>
          <a:xfrm>
            <a:off x="1066800" y="793750"/>
            <a:ext cx="16535400" cy="3130550"/>
            <a:chOff x="131176" y="177727"/>
            <a:chExt cx="8057783" cy="3130549"/>
          </a:xfrm>
        </p:grpSpPr>
        <p:pic>
          <p:nvPicPr>
            <p:cNvPr id="31" name="Picture 30">
              <a:extLst>
                <a:ext uri="{FF2B5EF4-FFF2-40B4-BE49-F238E27FC236}">
                  <a16:creationId xmlns:a16="http://schemas.microsoft.com/office/drawing/2014/main" id="{ED5C9656-4A60-3CDB-2E09-6B792C4FED27}"/>
                </a:ext>
              </a:extLst>
            </p:cNvPr>
            <p:cNvPicPr>
              <a:picLocks noChangeAspect="1"/>
            </p:cNvPicPr>
            <p:nvPr/>
          </p:nvPicPr>
          <p:blipFill>
            <a:blip r:embed="rId4">
              <a:lum/>
            </a:blip>
            <a:stretch>
              <a:fillRect/>
            </a:stretch>
          </p:blipFill>
          <p:spPr>
            <a:xfrm>
              <a:off x="131176" y="177727"/>
              <a:ext cx="8057783" cy="3130549"/>
            </a:xfrm>
            <a:prstGeom prst="rect">
              <a:avLst/>
            </a:prstGeom>
          </p:spPr>
        </p:pic>
        <p:sp>
          <p:nvSpPr>
            <p:cNvPr id="32" name="TextBox 31">
              <a:extLst>
                <a:ext uri="{FF2B5EF4-FFF2-40B4-BE49-F238E27FC236}">
                  <a16:creationId xmlns:a16="http://schemas.microsoft.com/office/drawing/2014/main" id="{1EA211D5-4F83-006C-634D-C4F58AA847A7}"/>
                </a:ext>
              </a:extLst>
            </p:cNvPr>
            <p:cNvSpPr txBox="1"/>
            <p:nvPr/>
          </p:nvSpPr>
          <p:spPr>
            <a:xfrm>
              <a:off x="390576" y="426441"/>
              <a:ext cx="7374717" cy="2585322"/>
            </a:xfrm>
            <a:prstGeom prst="rect">
              <a:avLst/>
            </a:prstGeom>
            <a:noFill/>
          </p:spPr>
          <p:txBody>
            <a:bodyPr wrap="square" rtlCol="0">
              <a:spAutoFit/>
            </a:bodyPr>
            <a:lstStyle/>
            <a:p>
              <a:pPr algn="ctr" defTabSz="914445"/>
              <a:r>
                <a:rPr lang="en-US" sz="8100" dirty="0" err="1">
                  <a:solidFill>
                    <a:prstClr val="black"/>
                  </a:solidFill>
                  <a:latin typeface="Calibri"/>
                </a:rPr>
                <a:t>Tính</a:t>
              </a:r>
              <a:r>
                <a:rPr lang="en-US" sz="8100" dirty="0">
                  <a:solidFill>
                    <a:prstClr val="black"/>
                  </a:solidFill>
                  <a:latin typeface="Calibri"/>
                </a:rPr>
                <a:t> </a:t>
              </a:r>
              <a:r>
                <a:rPr lang="en-US" sz="8100" dirty="0" err="1">
                  <a:solidFill>
                    <a:prstClr val="black"/>
                  </a:solidFill>
                  <a:latin typeface="Calibri"/>
                </a:rPr>
                <a:t>giá</a:t>
              </a:r>
              <a:r>
                <a:rPr lang="en-US" sz="8100" dirty="0">
                  <a:solidFill>
                    <a:prstClr val="black"/>
                  </a:solidFill>
                  <a:latin typeface="Calibri"/>
                </a:rPr>
                <a:t> </a:t>
              </a:r>
              <a:r>
                <a:rPr lang="en-US" sz="8100" dirty="0" err="1">
                  <a:solidFill>
                    <a:prstClr val="black"/>
                  </a:solidFill>
                  <a:latin typeface="Calibri"/>
                </a:rPr>
                <a:t>trị</a:t>
              </a:r>
              <a:r>
                <a:rPr lang="en-US" sz="8100" dirty="0">
                  <a:solidFill>
                    <a:prstClr val="black"/>
                  </a:solidFill>
                  <a:latin typeface="Calibri"/>
                </a:rPr>
                <a:t> </a:t>
              </a:r>
              <a:r>
                <a:rPr lang="en-US" sz="8100" dirty="0" err="1">
                  <a:solidFill>
                    <a:prstClr val="black"/>
                  </a:solidFill>
                  <a:latin typeface="Calibri"/>
                </a:rPr>
                <a:t>biểu</a:t>
              </a:r>
              <a:r>
                <a:rPr lang="en-US" sz="8100" dirty="0">
                  <a:solidFill>
                    <a:prstClr val="black"/>
                  </a:solidFill>
                  <a:latin typeface="Calibri"/>
                </a:rPr>
                <a:t> </a:t>
              </a:r>
              <a:r>
                <a:rPr lang="en-US" sz="8100" dirty="0" err="1">
                  <a:solidFill>
                    <a:prstClr val="black"/>
                  </a:solidFill>
                  <a:latin typeface="Calibri"/>
                </a:rPr>
                <a:t>thức</a:t>
              </a:r>
              <a:r>
                <a:rPr lang="en-US" sz="8100" dirty="0">
                  <a:solidFill>
                    <a:prstClr val="black"/>
                  </a:solidFill>
                  <a:latin typeface="Calibri"/>
                </a:rPr>
                <a:t>:</a:t>
              </a:r>
            </a:p>
            <a:p>
              <a:pPr algn="ctr" defTabSz="914445"/>
              <a:r>
                <a:rPr lang="en-US" sz="8100" dirty="0">
                  <a:solidFill>
                    <a:prstClr val="black"/>
                  </a:solidFill>
                  <a:latin typeface="Calibri"/>
                </a:rPr>
                <a:t>     6 312 : 12 – 148 = ? </a:t>
              </a:r>
            </a:p>
          </p:txBody>
        </p:sp>
      </p:grpSp>
      <p:sp>
        <p:nvSpPr>
          <p:cNvPr id="2" name="Speech Bubble: Rectangle with Corners Rounded 1">
            <a:extLst>
              <a:ext uri="{FF2B5EF4-FFF2-40B4-BE49-F238E27FC236}">
                <a16:creationId xmlns:a16="http://schemas.microsoft.com/office/drawing/2014/main" id="{85221EC2-1497-4081-2ED7-7661BD415684}"/>
              </a:ext>
            </a:extLst>
          </p:cNvPr>
          <p:cNvSpPr/>
          <p:nvPr/>
        </p:nvSpPr>
        <p:spPr>
          <a:xfrm>
            <a:off x="4690967" y="4730356"/>
            <a:ext cx="12989261" cy="3857624"/>
          </a:xfrm>
          <a:prstGeom prst="wedgeRoundRectCallout">
            <a:avLst>
              <a:gd name="adj1" fmla="val -57483"/>
              <a:gd name="adj2" fmla="val 15287"/>
              <a:gd name="adj3" fmla="val 16667"/>
            </a:avLst>
          </a:prstGeom>
          <a:solidFill>
            <a:srgbClr val="FFFFCC"/>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13800" dirty="0">
                <a:solidFill>
                  <a:srgbClr val="FF0000"/>
                </a:solidFill>
              </a:rPr>
              <a:t>378</a:t>
            </a:r>
            <a:endParaRPr lang="vi-VN" sz="13800" dirty="0">
              <a:solidFill>
                <a:srgbClr val="FF0000"/>
              </a:solidFill>
              <a:latin typeface="Arial" panose="020B0604020202020204" pitchFamily="34" charset="0"/>
            </a:endParaRPr>
          </a:p>
        </p:txBody>
      </p:sp>
      <p:pic>
        <p:nvPicPr>
          <p:cNvPr id="3" name="Picture 2">
            <a:extLst>
              <a:ext uri="{FF2B5EF4-FFF2-40B4-BE49-F238E27FC236}">
                <a16:creationId xmlns:a16="http://schemas.microsoft.com/office/drawing/2014/main" id="{FB8E0F32-9054-686F-D9BA-6C550531935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283710" y="4911563"/>
            <a:ext cx="3724410" cy="5375438"/>
          </a:xfrm>
          <a:prstGeom prst="rect">
            <a:avLst/>
          </a:prstGeom>
        </p:spPr>
      </p:pic>
      <p:sp>
        <p:nvSpPr>
          <p:cNvPr id="5" name="Arrow: Left 4">
            <a:hlinkClick r:id="rId7" action="ppaction://hlinksldjump"/>
            <a:extLst>
              <a:ext uri="{FF2B5EF4-FFF2-40B4-BE49-F238E27FC236}">
                <a16:creationId xmlns:a16="http://schemas.microsoft.com/office/drawing/2014/main" id="{DA2C003C-32C9-2C8E-ACA2-A7AA60A885DB}"/>
              </a:ext>
            </a:extLst>
          </p:cNvPr>
          <p:cNvSpPr/>
          <p:nvPr/>
        </p:nvSpPr>
        <p:spPr>
          <a:xfrm>
            <a:off x="15103929" y="9388929"/>
            <a:ext cx="2514600" cy="8980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prstClr val="white"/>
                </a:solidFill>
                <a:latin typeface="Calibri"/>
              </a:rPr>
              <a:t>QUAY VỀ</a:t>
            </a:r>
          </a:p>
        </p:txBody>
      </p:sp>
      <p:pic>
        <p:nvPicPr>
          <p:cNvPr id="6" name="Picture 28" descr="Black And White YouTube icon PNG and SVG Vector Free Download">
            <a:extLst>
              <a:ext uri="{FF2B5EF4-FFF2-40B4-BE49-F238E27FC236}">
                <a16:creationId xmlns:a16="http://schemas.microsoft.com/office/drawing/2014/main" id="{16BD0CE3-A3FD-3FE8-9D0B-14C63F57087C}"/>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53781" y="9751420"/>
            <a:ext cx="465686" cy="4656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A9AD40-D2E3-C305-5065-0C1E385F5D90}"/>
              </a:ext>
            </a:extLst>
          </p:cNvPr>
          <p:cNvSpPr txBox="1"/>
          <p:nvPr/>
        </p:nvSpPr>
        <p:spPr>
          <a:xfrm>
            <a:off x="3378177" y="9753535"/>
            <a:ext cx="3747096" cy="461665"/>
          </a:xfrm>
          <a:prstGeom prst="rect">
            <a:avLst/>
          </a:prstGeom>
          <a:noFill/>
        </p:spPr>
        <p:txBody>
          <a:bodyPr wrap="square" rtlCol="0">
            <a:spAutoFit/>
          </a:bodyPr>
          <a:lstStyle/>
          <a:p>
            <a:pPr defTabSz="1371600"/>
            <a:r>
              <a:rPr lang="en-US" sz="2400" dirty="0" err="1">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Hương</a:t>
            </a:r>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2400" dirty="0" err="1">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Thảo</a:t>
            </a:r>
            <a:endPar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endParaRPr>
          </a:p>
        </p:txBody>
      </p:sp>
      <p:pic>
        <p:nvPicPr>
          <p:cNvPr id="8" name="Picture 14">
            <a:extLst>
              <a:ext uri="{FF2B5EF4-FFF2-40B4-BE49-F238E27FC236}">
                <a16:creationId xmlns:a16="http://schemas.microsoft.com/office/drawing/2014/main" id="{4D15779C-BA7B-1401-4242-0BC986C71AF5}"/>
              </a:ext>
            </a:extLst>
          </p:cNvPr>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7215" y="9778659"/>
            <a:ext cx="483843" cy="483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02F55F-AA8C-42A2-38E9-81B1F8B87741}"/>
              </a:ext>
            </a:extLst>
          </p:cNvPr>
          <p:cNvSpPr txBox="1"/>
          <p:nvPr/>
        </p:nvSpPr>
        <p:spPr>
          <a:xfrm>
            <a:off x="7499054" y="9769897"/>
            <a:ext cx="3747096" cy="461665"/>
          </a:xfrm>
          <a:prstGeom prst="rect">
            <a:avLst/>
          </a:prstGeom>
          <a:noFill/>
        </p:spPr>
        <p:txBody>
          <a:bodyPr wrap="square" rtlCol="0">
            <a:spAutoFit/>
          </a:bodyPr>
          <a:lstStyle/>
          <a:p>
            <a:pPr defTabSz="1371600"/>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0972.115.126</a:t>
            </a:r>
          </a:p>
        </p:txBody>
      </p:sp>
      <p:pic>
        <p:nvPicPr>
          <p:cNvPr id="10" name="Picture 24" descr="Gmail - Free social media icons">
            <a:extLst>
              <a:ext uri="{FF2B5EF4-FFF2-40B4-BE49-F238E27FC236}">
                <a16:creationId xmlns:a16="http://schemas.microsoft.com/office/drawing/2014/main" id="{2E08FF61-5F94-8861-B21E-CD5A6B895624}"/>
              </a:ext>
            </a:extLst>
          </p:cNvPr>
          <p:cNvPicPr>
            <a:picLocks noChangeAspect="1" noChangeArrowheads="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34596" y="9769896"/>
            <a:ext cx="483843" cy="4838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CC2D1A8-46B4-24B8-C8CF-635602FC04F5}"/>
              </a:ext>
            </a:extLst>
          </p:cNvPr>
          <p:cNvSpPr txBox="1"/>
          <p:nvPr/>
        </p:nvSpPr>
        <p:spPr>
          <a:xfrm>
            <a:off x="10811239" y="9779170"/>
            <a:ext cx="5268515" cy="461665"/>
          </a:xfrm>
          <a:prstGeom prst="rect">
            <a:avLst/>
          </a:prstGeom>
          <a:noFill/>
        </p:spPr>
        <p:txBody>
          <a:bodyPr wrap="square" rtlCol="0">
            <a:spAutoFit/>
          </a:bodyPr>
          <a:lstStyle/>
          <a:p>
            <a:pPr defTabSz="1371600"/>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huongthaogadt03@gmail.com</a:t>
            </a:r>
          </a:p>
        </p:txBody>
      </p:sp>
    </p:spTree>
    <p:extLst>
      <p:ext uri="{BB962C8B-B14F-4D97-AF65-F5344CB8AC3E}">
        <p14:creationId xmlns:p14="http://schemas.microsoft.com/office/powerpoint/2010/main" val="2430225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9D2E2-0879-49D3-8DCB-9259D5097C46}"/>
              </a:ext>
            </a:extLst>
          </p:cNvPr>
          <p:cNvPicPr>
            <a:picLocks noChangeAspect="1"/>
          </p:cNvPicPr>
          <p:nvPr/>
        </p:nvPicPr>
        <p:blipFill rotWithShape="1">
          <a:blip r:embed="rId3"/>
          <a:srcRect b="10894"/>
          <a:stretch/>
        </p:blipFill>
        <p:spPr>
          <a:xfrm>
            <a:off x="0" y="13118"/>
            <a:ext cx="18288000" cy="10388183"/>
          </a:xfrm>
          <a:prstGeom prst="rect">
            <a:avLst/>
          </a:prstGeom>
        </p:spPr>
      </p:pic>
      <p:grpSp>
        <p:nvGrpSpPr>
          <p:cNvPr id="30" name="Group 29">
            <a:extLst>
              <a:ext uri="{FF2B5EF4-FFF2-40B4-BE49-F238E27FC236}">
                <a16:creationId xmlns:a16="http://schemas.microsoft.com/office/drawing/2014/main" id="{52506F75-2B8E-1D79-9127-A27A17669FB1}"/>
              </a:ext>
            </a:extLst>
          </p:cNvPr>
          <p:cNvGrpSpPr/>
          <p:nvPr/>
        </p:nvGrpSpPr>
        <p:grpSpPr>
          <a:xfrm>
            <a:off x="1066800" y="793749"/>
            <a:ext cx="16535400" cy="2133600"/>
            <a:chOff x="131176" y="177727"/>
            <a:chExt cx="8057783" cy="2133600"/>
          </a:xfrm>
        </p:grpSpPr>
        <p:pic>
          <p:nvPicPr>
            <p:cNvPr id="31" name="Picture 30">
              <a:extLst>
                <a:ext uri="{FF2B5EF4-FFF2-40B4-BE49-F238E27FC236}">
                  <a16:creationId xmlns:a16="http://schemas.microsoft.com/office/drawing/2014/main" id="{ED5C9656-4A60-3CDB-2E09-6B792C4FED27}"/>
                </a:ext>
              </a:extLst>
            </p:cNvPr>
            <p:cNvPicPr>
              <a:picLocks noChangeAspect="1"/>
            </p:cNvPicPr>
            <p:nvPr/>
          </p:nvPicPr>
          <p:blipFill>
            <a:blip r:embed="rId4">
              <a:lum/>
            </a:blip>
            <a:stretch>
              <a:fillRect/>
            </a:stretch>
          </p:blipFill>
          <p:spPr>
            <a:xfrm>
              <a:off x="131176" y="177727"/>
              <a:ext cx="8057783" cy="2133600"/>
            </a:xfrm>
            <a:prstGeom prst="rect">
              <a:avLst/>
            </a:prstGeom>
          </p:spPr>
        </p:pic>
        <p:sp>
          <p:nvSpPr>
            <p:cNvPr id="32" name="TextBox 31">
              <a:extLst>
                <a:ext uri="{FF2B5EF4-FFF2-40B4-BE49-F238E27FC236}">
                  <a16:creationId xmlns:a16="http://schemas.microsoft.com/office/drawing/2014/main" id="{1EA211D5-4F83-006C-634D-C4F58AA847A7}"/>
                </a:ext>
              </a:extLst>
            </p:cNvPr>
            <p:cNvSpPr txBox="1"/>
            <p:nvPr/>
          </p:nvSpPr>
          <p:spPr>
            <a:xfrm>
              <a:off x="390576" y="426441"/>
              <a:ext cx="7374717" cy="1200329"/>
            </a:xfrm>
            <a:prstGeom prst="rect">
              <a:avLst/>
            </a:prstGeom>
            <a:noFill/>
          </p:spPr>
          <p:txBody>
            <a:bodyPr wrap="square" rtlCol="0">
              <a:spAutoFit/>
            </a:bodyPr>
            <a:lstStyle/>
            <a:p>
              <a:pPr algn="ctr" defTabSz="914445"/>
              <a:r>
                <a:rPr lang="en-US" sz="7200" dirty="0">
                  <a:solidFill>
                    <a:prstClr val="black"/>
                  </a:solidFill>
                  <a:latin typeface="Calibri"/>
                </a:rPr>
                <a:t>25% </a:t>
              </a:r>
              <a:r>
                <a:rPr lang="en-US" sz="7200" dirty="0" err="1">
                  <a:solidFill>
                    <a:prstClr val="black"/>
                  </a:solidFill>
                  <a:latin typeface="Calibri"/>
                </a:rPr>
                <a:t>của</a:t>
              </a:r>
              <a:r>
                <a:rPr lang="en-US" sz="7200" dirty="0">
                  <a:solidFill>
                    <a:prstClr val="black"/>
                  </a:solidFill>
                  <a:latin typeface="Calibri"/>
                </a:rPr>
                <a:t> 165 </a:t>
              </a:r>
              <a:r>
                <a:rPr lang="en-US" sz="7200" dirty="0" err="1">
                  <a:solidFill>
                    <a:prstClr val="black"/>
                  </a:solidFill>
                  <a:latin typeface="Calibri"/>
                </a:rPr>
                <a:t>là</a:t>
              </a:r>
              <a:r>
                <a:rPr lang="en-US" sz="7200" dirty="0">
                  <a:solidFill>
                    <a:prstClr val="black"/>
                  </a:solidFill>
                  <a:latin typeface="Calibri"/>
                </a:rPr>
                <a:t>:</a:t>
              </a:r>
            </a:p>
          </p:txBody>
        </p:sp>
      </p:grpSp>
      <p:sp>
        <p:nvSpPr>
          <p:cNvPr id="2" name="Speech Bubble: Rectangle with Corners Rounded 1">
            <a:extLst>
              <a:ext uri="{FF2B5EF4-FFF2-40B4-BE49-F238E27FC236}">
                <a16:creationId xmlns:a16="http://schemas.microsoft.com/office/drawing/2014/main" id="{43309E2A-5B2E-3207-875D-764E5A259B2D}"/>
              </a:ext>
            </a:extLst>
          </p:cNvPr>
          <p:cNvSpPr/>
          <p:nvPr/>
        </p:nvSpPr>
        <p:spPr>
          <a:xfrm>
            <a:off x="4690967" y="4730356"/>
            <a:ext cx="12989261" cy="3857624"/>
          </a:xfrm>
          <a:prstGeom prst="wedgeRoundRectCallout">
            <a:avLst>
              <a:gd name="adj1" fmla="val -57483"/>
              <a:gd name="adj2" fmla="val 15287"/>
              <a:gd name="adj3" fmla="val 16667"/>
            </a:avLst>
          </a:prstGeom>
          <a:solidFill>
            <a:srgbClr val="FFFFCC"/>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16600" dirty="0">
                <a:solidFill>
                  <a:srgbClr val="FF0000"/>
                </a:solidFill>
              </a:rPr>
              <a:t>41,25</a:t>
            </a:r>
          </a:p>
        </p:txBody>
      </p:sp>
      <p:pic>
        <p:nvPicPr>
          <p:cNvPr id="3" name="Picture 2">
            <a:extLst>
              <a:ext uri="{FF2B5EF4-FFF2-40B4-BE49-F238E27FC236}">
                <a16:creationId xmlns:a16="http://schemas.microsoft.com/office/drawing/2014/main" id="{9B21D7C7-2A71-7879-BE2A-49DCF728BAB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283710" y="4911563"/>
            <a:ext cx="3724410" cy="5375438"/>
          </a:xfrm>
          <a:prstGeom prst="rect">
            <a:avLst/>
          </a:prstGeom>
        </p:spPr>
      </p:pic>
      <p:sp>
        <p:nvSpPr>
          <p:cNvPr id="5" name="Arrow: Left 4">
            <a:hlinkClick r:id="rId7" action="ppaction://hlinksldjump"/>
            <a:extLst>
              <a:ext uri="{FF2B5EF4-FFF2-40B4-BE49-F238E27FC236}">
                <a16:creationId xmlns:a16="http://schemas.microsoft.com/office/drawing/2014/main" id="{3CE651CB-8521-6DF4-AE0E-AE3A145E51BF}"/>
              </a:ext>
            </a:extLst>
          </p:cNvPr>
          <p:cNvSpPr/>
          <p:nvPr/>
        </p:nvSpPr>
        <p:spPr>
          <a:xfrm>
            <a:off x="15103929" y="9388929"/>
            <a:ext cx="2514600" cy="8980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2700" dirty="0">
                <a:solidFill>
                  <a:prstClr val="white"/>
                </a:solidFill>
                <a:latin typeface="Calibri"/>
              </a:rPr>
              <a:t>QUAY VỀ</a:t>
            </a:r>
          </a:p>
        </p:txBody>
      </p:sp>
      <p:pic>
        <p:nvPicPr>
          <p:cNvPr id="6" name="Picture 5" descr="A round pink label with white text and a black background&#10;&#10;Description automatically generated">
            <a:extLst>
              <a:ext uri="{FF2B5EF4-FFF2-40B4-BE49-F238E27FC236}">
                <a16:creationId xmlns:a16="http://schemas.microsoft.com/office/drawing/2014/main" id="{03209036-8281-0644-9A5D-6ADC295D15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6831" y="0"/>
            <a:ext cx="2532789" cy="2532789"/>
          </a:xfrm>
          <a:prstGeom prst="rect">
            <a:avLst/>
          </a:prstGeom>
        </p:spPr>
      </p:pic>
      <p:pic>
        <p:nvPicPr>
          <p:cNvPr id="7" name="Picture 28" descr="Black And White YouTube icon PNG and SVG Vector Free Download">
            <a:extLst>
              <a:ext uri="{FF2B5EF4-FFF2-40B4-BE49-F238E27FC236}">
                <a16:creationId xmlns:a16="http://schemas.microsoft.com/office/drawing/2014/main" id="{F2B139EE-8F93-4B0E-05B4-EDC1620A684D}"/>
              </a:ext>
            </a:extLst>
          </p:cNvPr>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53781" y="9751420"/>
            <a:ext cx="465686" cy="4656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A8CEDBC-620A-5B0C-C6CB-F8F30BE1ADA0}"/>
              </a:ext>
            </a:extLst>
          </p:cNvPr>
          <p:cNvSpPr txBox="1"/>
          <p:nvPr/>
        </p:nvSpPr>
        <p:spPr>
          <a:xfrm>
            <a:off x="3378177" y="9753535"/>
            <a:ext cx="3747096" cy="461665"/>
          </a:xfrm>
          <a:prstGeom prst="rect">
            <a:avLst/>
          </a:prstGeom>
          <a:noFill/>
        </p:spPr>
        <p:txBody>
          <a:bodyPr wrap="square" rtlCol="0">
            <a:spAutoFit/>
          </a:bodyPr>
          <a:lstStyle/>
          <a:p>
            <a:pPr defTabSz="1371600"/>
            <a:r>
              <a:rPr lang="en-US" sz="2400" dirty="0" err="1">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Hương</a:t>
            </a:r>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en-US" sz="2400" dirty="0" err="1">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Thảo</a:t>
            </a:r>
            <a:endPar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endParaRPr>
          </a:p>
        </p:txBody>
      </p:sp>
      <p:pic>
        <p:nvPicPr>
          <p:cNvPr id="9" name="Picture 14">
            <a:extLst>
              <a:ext uri="{FF2B5EF4-FFF2-40B4-BE49-F238E27FC236}">
                <a16:creationId xmlns:a16="http://schemas.microsoft.com/office/drawing/2014/main" id="{E713334F-1E54-5F00-5176-146C34B1690D}"/>
              </a:ext>
            </a:extLst>
          </p:cNvPr>
          <p:cNvPicPr>
            <a:picLocks noChangeAspect="1" noChangeArrowheads="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7215" y="9778659"/>
            <a:ext cx="483843" cy="4838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A964A5D-2E3A-EF64-9E18-356F8B33D820}"/>
              </a:ext>
            </a:extLst>
          </p:cNvPr>
          <p:cNvSpPr txBox="1"/>
          <p:nvPr/>
        </p:nvSpPr>
        <p:spPr>
          <a:xfrm>
            <a:off x="7499054" y="9769897"/>
            <a:ext cx="3747096" cy="461665"/>
          </a:xfrm>
          <a:prstGeom prst="rect">
            <a:avLst/>
          </a:prstGeom>
          <a:noFill/>
        </p:spPr>
        <p:txBody>
          <a:bodyPr wrap="square" rtlCol="0">
            <a:spAutoFit/>
          </a:bodyPr>
          <a:lstStyle/>
          <a:p>
            <a:pPr defTabSz="1371600"/>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0972.115.126</a:t>
            </a:r>
          </a:p>
        </p:txBody>
      </p:sp>
      <p:pic>
        <p:nvPicPr>
          <p:cNvPr id="11" name="Picture 24" descr="Gmail - Free social media icons">
            <a:extLst>
              <a:ext uri="{FF2B5EF4-FFF2-40B4-BE49-F238E27FC236}">
                <a16:creationId xmlns:a16="http://schemas.microsoft.com/office/drawing/2014/main" id="{8A40BAD1-8E39-0298-8590-D9719EA60B1E}"/>
              </a:ext>
            </a:extLst>
          </p:cNvPr>
          <p:cNvPicPr>
            <a:picLocks noChangeAspect="1" noChangeArrowheads="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34596" y="9769896"/>
            <a:ext cx="483843" cy="4838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A422BD1-25EF-957C-ACDA-F93F67414003}"/>
              </a:ext>
            </a:extLst>
          </p:cNvPr>
          <p:cNvSpPr txBox="1"/>
          <p:nvPr/>
        </p:nvSpPr>
        <p:spPr>
          <a:xfrm>
            <a:off x="10811239" y="9779170"/>
            <a:ext cx="5268515" cy="461665"/>
          </a:xfrm>
          <a:prstGeom prst="rect">
            <a:avLst/>
          </a:prstGeom>
          <a:noFill/>
        </p:spPr>
        <p:txBody>
          <a:bodyPr wrap="square" rtlCol="0">
            <a:spAutoFit/>
          </a:bodyPr>
          <a:lstStyle/>
          <a:p>
            <a:pPr defTabSz="1371600"/>
            <a:r>
              <a:rPr lang="en-US" sz="2400" dirty="0">
                <a:solidFill>
                  <a:srgbClr val="234734"/>
                </a:solidFill>
                <a:latin typeface="Cascadia Mono SemiBold" panose="020B0609020000020004" pitchFamily="49" charset="0"/>
                <a:ea typeface="Cascadia Mono SemiBold" panose="020B0609020000020004" pitchFamily="49" charset="0"/>
                <a:cs typeface="Cascadia Mono SemiBold" panose="020B0609020000020004" pitchFamily="49" charset="0"/>
              </a:rPr>
              <a:t>huongthaogadt03@gmail.com</a:t>
            </a:r>
          </a:p>
        </p:txBody>
      </p:sp>
    </p:spTree>
    <p:extLst>
      <p:ext uri="{BB962C8B-B14F-4D97-AF65-F5344CB8AC3E}">
        <p14:creationId xmlns:p14="http://schemas.microsoft.com/office/powerpoint/2010/main" val="1614391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414B"/>
        </a:solidFill>
        <a:effectLst/>
      </p:bgPr>
    </p:bg>
    <p:spTree>
      <p:nvGrpSpPr>
        <p:cNvPr id="1" name=""/>
        <p:cNvGrpSpPr/>
        <p:nvPr/>
      </p:nvGrpSpPr>
      <p:grpSpPr>
        <a:xfrm>
          <a:off x="0" y="0"/>
          <a:ext cx="0" cy="0"/>
          <a:chOff x="0" y="0"/>
          <a:chExt cx="0" cy="0"/>
        </a:xfrm>
      </p:grpSpPr>
      <p:sp>
        <p:nvSpPr>
          <p:cNvPr id="5" name="Freeform 5"/>
          <p:cNvSpPr/>
          <p:nvPr/>
        </p:nvSpPr>
        <p:spPr>
          <a:xfrm rot="659014">
            <a:off x="13203960" y="5564716"/>
            <a:ext cx="4065353" cy="4614510"/>
          </a:xfrm>
          <a:custGeom>
            <a:avLst/>
            <a:gdLst/>
            <a:ahLst/>
            <a:cxnLst/>
            <a:rect l="l" t="t" r="r" b="b"/>
            <a:pathLst>
              <a:path w="7429736" h="10482872">
                <a:moveTo>
                  <a:pt x="0" y="0"/>
                </a:moveTo>
                <a:lnTo>
                  <a:pt x="7429735" y="0"/>
                </a:lnTo>
                <a:lnTo>
                  <a:pt x="7429735" y="10482872"/>
                </a:lnTo>
                <a:lnTo>
                  <a:pt x="0" y="104828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flipH="1">
            <a:off x="8891178" y="5912687"/>
            <a:ext cx="3528197" cy="4334026"/>
          </a:xfrm>
          <a:custGeom>
            <a:avLst/>
            <a:gdLst/>
            <a:ahLst/>
            <a:cxnLst/>
            <a:rect l="l" t="t" r="r" b="b"/>
            <a:pathLst>
              <a:path w="7788696" h="9969531">
                <a:moveTo>
                  <a:pt x="7788696" y="0"/>
                </a:moveTo>
                <a:lnTo>
                  <a:pt x="0" y="0"/>
                </a:lnTo>
                <a:lnTo>
                  <a:pt x="0" y="9969531"/>
                </a:lnTo>
                <a:lnTo>
                  <a:pt x="7788696" y="9969531"/>
                </a:lnTo>
                <a:lnTo>
                  <a:pt x="7788696"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278214">
            <a:off x="4646545" y="5801105"/>
            <a:ext cx="3466500" cy="4557190"/>
          </a:xfrm>
          <a:custGeom>
            <a:avLst/>
            <a:gdLst/>
            <a:ahLst/>
            <a:cxnLst/>
            <a:rect l="l" t="t" r="r" b="b"/>
            <a:pathLst>
              <a:path w="7652497" h="10482872">
                <a:moveTo>
                  <a:pt x="0" y="0"/>
                </a:moveTo>
                <a:lnTo>
                  <a:pt x="7652497" y="0"/>
                </a:lnTo>
                <a:lnTo>
                  <a:pt x="7652497" y="10482872"/>
                </a:lnTo>
                <a:lnTo>
                  <a:pt x="0" y="104828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2"/>
          <p:cNvSpPr/>
          <p:nvPr/>
        </p:nvSpPr>
        <p:spPr>
          <a:xfrm rot="458093">
            <a:off x="1151061" y="6053585"/>
            <a:ext cx="3419742" cy="4459211"/>
          </a:xfrm>
          <a:custGeom>
            <a:avLst/>
            <a:gdLst/>
            <a:ahLst/>
            <a:cxnLst/>
            <a:rect l="l" t="t" r="r" b="b"/>
            <a:pathLst>
              <a:path w="8896206" h="11314729">
                <a:moveTo>
                  <a:pt x="0" y="0"/>
                </a:moveTo>
                <a:lnTo>
                  <a:pt x="8896206" y="0"/>
                </a:lnTo>
                <a:lnTo>
                  <a:pt x="8896206" y="11314729"/>
                </a:lnTo>
                <a:lnTo>
                  <a:pt x="0" y="11314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Freeform 10"/>
          <p:cNvSpPr/>
          <p:nvPr/>
        </p:nvSpPr>
        <p:spPr>
          <a:xfrm>
            <a:off x="15126877" y="837189"/>
            <a:ext cx="1591119" cy="1708584"/>
          </a:xfrm>
          <a:custGeom>
            <a:avLst/>
            <a:gdLst/>
            <a:ahLst/>
            <a:cxnLst/>
            <a:rect l="l" t="t" r="r" b="b"/>
            <a:pathLst>
              <a:path w="1591119" h="1708584">
                <a:moveTo>
                  <a:pt x="0" y="0"/>
                </a:moveTo>
                <a:lnTo>
                  <a:pt x="1591119" y="0"/>
                </a:lnTo>
                <a:lnTo>
                  <a:pt x="1591119" y="1708584"/>
                </a:lnTo>
                <a:lnTo>
                  <a:pt x="0" y="17085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pic>
        <p:nvPicPr>
          <p:cNvPr id="2" name="Picture 1">
            <a:extLst>
              <a:ext uri="{FF2B5EF4-FFF2-40B4-BE49-F238E27FC236}">
                <a16:creationId xmlns:a16="http://schemas.microsoft.com/office/drawing/2014/main" id="{CC6F24A1-2C13-2B84-C00E-BAA2B7E51A2E}"/>
              </a:ext>
            </a:extLst>
          </p:cNvPr>
          <p:cNvPicPr>
            <a:picLocks noChangeAspect="1"/>
          </p:cNvPicPr>
          <p:nvPr/>
        </p:nvPicPr>
        <p:blipFill>
          <a:blip r:embed="rId13"/>
          <a:stretch>
            <a:fillRect/>
          </a:stretch>
        </p:blipFill>
        <p:spPr>
          <a:xfrm>
            <a:off x="6286087" y="452796"/>
            <a:ext cx="5715825" cy="2054385"/>
          </a:xfrm>
          <a:prstGeom prst="rect">
            <a:avLst/>
          </a:prstGeom>
        </p:spPr>
      </p:pic>
      <p:pic>
        <p:nvPicPr>
          <p:cNvPr id="4" name="Picture 3">
            <a:extLst>
              <a:ext uri="{FF2B5EF4-FFF2-40B4-BE49-F238E27FC236}">
                <a16:creationId xmlns:a16="http://schemas.microsoft.com/office/drawing/2014/main" id="{6EFF315D-E8C7-4AB7-B77B-218D6ED6D66D}"/>
              </a:ext>
            </a:extLst>
          </p:cNvPr>
          <p:cNvPicPr>
            <a:picLocks noChangeAspect="1"/>
          </p:cNvPicPr>
          <p:nvPr/>
        </p:nvPicPr>
        <p:blipFill>
          <a:blip r:embed="rId14"/>
          <a:stretch>
            <a:fillRect/>
          </a:stretch>
        </p:blipFill>
        <p:spPr>
          <a:xfrm>
            <a:off x="1600200" y="2857500"/>
            <a:ext cx="15143777" cy="3023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p:cNvSpPr/>
          <p:nvPr/>
        </p:nvSpPr>
        <p:spPr>
          <a:xfrm flipH="1">
            <a:off x="13639800" y="2130408"/>
            <a:ext cx="4812073" cy="8138812"/>
          </a:xfrm>
          <a:custGeom>
            <a:avLst/>
            <a:gdLst/>
            <a:ahLst/>
            <a:cxnLst/>
            <a:rect l="l" t="t" r="r" b="b"/>
            <a:pathLst>
              <a:path w="4812073" h="8138812">
                <a:moveTo>
                  <a:pt x="4812073" y="0"/>
                </a:moveTo>
                <a:lnTo>
                  <a:pt x="0" y="0"/>
                </a:lnTo>
                <a:lnTo>
                  <a:pt x="0" y="8138812"/>
                </a:lnTo>
                <a:lnTo>
                  <a:pt x="4812073" y="8138812"/>
                </a:lnTo>
                <a:lnTo>
                  <a:pt x="481207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16"/>
          <p:cNvSpPr/>
          <p:nvPr/>
        </p:nvSpPr>
        <p:spPr>
          <a:xfrm>
            <a:off x="-1524000" y="2163428"/>
            <a:ext cx="6399141" cy="8138812"/>
          </a:xfrm>
          <a:custGeom>
            <a:avLst/>
            <a:gdLst/>
            <a:ahLst/>
            <a:cxnLst/>
            <a:rect l="l" t="t" r="r" b="b"/>
            <a:pathLst>
              <a:path w="6399141" h="8138812">
                <a:moveTo>
                  <a:pt x="0" y="0"/>
                </a:moveTo>
                <a:lnTo>
                  <a:pt x="6399142" y="0"/>
                </a:lnTo>
                <a:lnTo>
                  <a:pt x="6399142" y="8138812"/>
                </a:lnTo>
                <a:lnTo>
                  <a:pt x="0" y="81388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4" name="Picture 3"/>
          <p:cNvPicPr>
            <a:picLocks noChangeAspect="1"/>
          </p:cNvPicPr>
          <p:nvPr/>
        </p:nvPicPr>
        <p:blipFill>
          <a:blip r:embed="rId7"/>
          <a:stretch>
            <a:fillRect/>
          </a:stretch>
        </p:blipFill>
        <p:spPr>
          <a:xfrm>
            <a:off x="3276600" y="0"/>
            <a:ext cx="11626080" cy="10583573"/>
          </a:xfrm>
          <a:prstGeom prst="rect">
            <a:avLst/>
          </a:prstGeom>
        </p:spPr>
      </p:pic>
    </p:spTree>
    <p:extLst>
      <p:ext uri="{BB962C8B-B14F-4D97-AF65-F5344CB8AC3E}">
        <p14:creationId xmlns:p14="http://schemas.microsoft.com/office/powerpoint/2010/main" val="3753009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762000" y="5715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dirty="0"/>
              <a:t>1</a:t>
            </a:r>
          </a:p>
        </p:txBody>
      </p:sp>
      <p:sp>
        <p:nvSpPr>
          <p:cNvPr id="3" name="TextBox 2">
            <a:extLst>
              <a:ext uri="{FF2B5EF4-FFF2-40B4-BE49-F238E27FC236}">
                <a16:creationId xmlns:a16="http://schemas.microsoft.com/office/drawing/2014/main" id="{BF336589-43FF-6085-052D-A8457C5DEC2C}"/>
              </a:ext>
            </a:extLst>
          </p:cNvPr>
          <p:cNvSpPr txBox="1"/>
          <p:nvPr/>
        </p:nvSpPr>
        <p:spPr>
          <a:xfrm>
            <a:off x="1981200" y="647700"/>
            <a:ext cx="16002000" cy="1569660"/>
          </a:xfrm>
          <a:prstGeom prst="rect">
            <a:avLst/>
          </a:prstGeom>
          <a:noFill/>
        </p:spPr>
        <p:txBody>
          <a:bodyPr wrap="square" rtlCol="0">
            <a:spAutoFit/>
          </a:bodyPr>
          <a:lstStyle/>
          <a:p>
            <a:r>
              <a:rPr lang="vi-VN" sz="4800" b="1">
                <a:latin typeface="Cambria" panose="02040503050406030204" pitchFamily="18" charset="0"/>
                <a:ea typeface="Cambria" panose="02040503050406030204" pitchFamily="18" charset="0"/>
              </a:rPr>
              <a:t>Cô Hường đã mua 7 chiếc vòng, mỗi chiếc có giá 25 000 đồng. Hỏi cô Hường cần trả chúng mình bao nhiêu tiền?</a:t>
            </a:r>
            <a:endParaRPr lang="en-US" sz="4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BFC4245-B545-66B7-C509-F5BD3BAEEDA9}"/>
              </a:ext>
            </a:extLst>
          </p:cNvPr>
          <p:cNvSpPr txBox="1"/>
          <p:nvPr/>
        </p:nvSpPr>
        <p:spPr>
          <a:xfrm>
            <a:off x="4038600" y="3009900"/>
            <a:ext cx="13792200" cy="3785652"/>
          </a:xfrm>
          <a:prstGeom prst="rect">
            <a:avLst/>
          </a:prstGeom>
          <a:noFill/>
        </p:spPr>
        <p:txBody>
          <a:bodyPr wrap="square" rtlCol="0">
            <a:spAutoFit/>
          </a:bodyPr>
          <a:lstStyle/>
          <a:p>
            <a:pPr algn="ctr"/>
            <a:r>
              <a:rPr lang="vi-VN" sz="6000" b="1" dirty="0">
                <a:solidFill>
                  <a:srgbClr val="FF0000"/>
                </a:solidFill>
                <a:latin typeface="Cambria" panose="02040503050406030204" pitchFamily="18" charset="0"/>
                <a:ea typeface="Cambria" panose="02040503050406030204" pitchFamily="18" charset="0"/>
              </a:rPr>
              <a:t>Bài giải</a:t>
            </a:r>
            <a:r>
              <a:rPr lang="en-US" sz="6000" b="1" dirty="0">
                <a:solidFill>
                  <a:srgbClr val="FF0000"/>
                </a:solidFill>
                <a:latin typeface="Cambria" panose="02040503050406030204" pitchFamily="18" charset="0"/>
                <a:ea typeface="Cambria" panose="02040503050406030204" pitchFamily="18" charset="0"/>
              </a:rPr>
              <a:t>:</a:t>
            </a:r>
            <a:endParaRPr lang="vi-VN" sz="6000" b="1" dirty="0">
              <a:solidFill>
                <a:srgbClr val="FF0000"/>
              </a:solidFill>
              <a:latin typeface="Cambria" panose="02040503050406030204" pitchFamily="18" charset="0"/>
              <a:ea typeface="Cambria" panose="02040503050406030204" pitchFamily="18" charset="0"/>
            </a:endParaRPr>
          </a:p>
          <a:p>
            <a:pPr algn="ctr"/>
            <a:r>
              <a:rPr lang="vi-VN" sz="6000" dirty="0">
                <a:solidFill>
                  <a:srgbClr val="FF0000"/>
                </a:solidFill>
                <a:latin typeface="Cambria" panose="02040503050406030204" pitchFamily="18" charset="0"/>
                <a:ea typeface="Cambria" panose="02040503050406030204" pitchFamily="18" charset="0"/>
              </a:rPr>
              <a:t> Cô Hường cần trả chúng mình  số tiền là:</a:t>
            </a:r>
          </a:p>
          <a:p>
            <a:pPr algn="ctr"/>
            <a:r>
              <a:rPr lang="vi-VN" sz="6000" dirty="0">
                <a:solidFill>
                  <a:srgbClr val="FF0000"/>
                </a:solidFill>
                <a:latin typeface="Cambria" panose="02040503050406030204" pitchFamily="18" charset="0"/>
                <a:ea typeface="Cambria" panose="02040503050406030204" pitchFamily="18" charset="0"/>
              </a:rPr>
              <a:t>25 000 x 7 = 175 000 (đồng)</a:t>
            </a:r>
          </a:p>
          <a:p>
            <a:pPr algn="r"/>
            <a:r>
              <a:rPr lang="vi-VN" sz="6000" dirty="0">
                <a:solidFill>
                  <a:srgbClr val="FF0000"/>
                </a:solidFill>
                <a:latin typeface="Cambria" panose="02040503050406030204" pitchFamily="18" charset="0"/>
                <a:ea typeface="Cambria" panose="02040503050406030204" pitchFamily="18" charset="0"/>
              </a:rPr>
              <a:t>Đáp số: 175 000 đồng</a:t>
            </a:r>
          </a:p>
        </p:txBody>
      </p:sp>
      <p:pic>
        <p:nvPicPr>
          <p:cNvPr id="6" name="Picture 5">
            <a:extLst>
              <a:ext uri="{FF2B5EF4-FFF2-40B4-BE49-F238E27FC236}">
                <a16:creationId xmlns:a16="http://schemas.microsoft.com/office/drawing/2014/main" id="{C8D3C350-6F28-606F-3111-03BFD87B10B4}"/>
              </a:ext>
            </a:extLst>
          </p:cNvPr>
          <p:cNvPicPr>
            <a:picLocks noChangeAspect="1"/>
          </p:cNvPicPr>
          <p:nvPr/>
        </p:nvPicPr>
        <p:blipFill>
          <a:blip r:embed="rId2"/>
          <a:stretch>
            <a:fillRect/>
          </a:stretch>
        </p:blipFill>
        <p:spPr>
          <a:xfrm>
            <a:off x="990600" y="6362700"/>
            <a:ext cx="7543800" cy="3314438"/>
          </a:xfrm>
          <a:prstGeom prst="rect">
            <a:avLst/>
          </a:prstGeom>
        </p:spPr>
      </p:pic>
    </p:spTree>
    <p:extLst>
      <p:ext uri="{BB962C8B-B14F-4D97-AF65-F5344CB8AC3E}">
        <p14:creationId xmlns:p14="http://schemas.microsoft.com/office/powerpoint/2010/main" val="27846861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531</Words>
  <Application>Microsoft Office PowerPoint</Application>
  <PresentationFormat>Custom</PresentationFormat>
  <Paragraphs>77</Paragraphs>
  <Slides>14</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Arial</vt:lpstr>
      <vt:lpstr>Calibri</vt:lpstr>
      <vt:lpstr>Cambria</vt:lpstr>
      <vt:lpstr>Cascadia Mono SemiBold</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luyen tap 128</dc:title>
  <dc:creator>thao</dc:creator>
  <cp:lastModifiedBy>Administrator</cp:lastModifiedBy>
  <cp:revision>57</cp:revision>
  <dcterms:created xsi:type="dcterms:W3CDTF">2006-08-16T00:00:00Z</dcterms:created>
  <dcterms:modified xsi:type="dcterms:W3CDTF">2025-02-09T13:25:10Z</dcterms:modified>
  <dc:identifier>DAGVUW82m_Q</dc:identifier>
</cp:coreProperties>
</file>