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26"/>
  </p:notesMasterIdLst>
  <p:sldIdLst>
    <p:sldId id="257" r:id="rId4"/>
    <p:sldId id="315" r:id="rId5"/>
    <p:sldId id="316" r:id="rId6"/>
    <p:sldId id="317" r:id="rId7"/>
    <p:sldId id="256" r:id="rId8"/>
    <p:sldId id="259" r:id="rId9"/>
    <p:sldId id="260" r:id="rId10"/>
    <p:sldId id="337" r:id="rId11"/>
    <p:sldId id="265" r:id="rId12"/>
    <p:sldId id="266" r:id="rId13"/>
    <p:sldId id="280" r:id="rId14"/>
    <p:sldId id="267" r:id="rId15"/>
    <p:sldId id="278" r:id="rId16"/>
    <p:sldId id="318" r:id="rId17"/>
    <p:sldId id="319" r:id="rId18"/>
    <p:sldId id="320" r:id="rId19"/>
    <p:sldId id="321" r:id="rId20"/>
    <p:sldId id="322" r:id="rId21"/>
    <p:sldId id="323" r:id="rId22"/>
    <p:sldId id="262" r:id="rId23"/>
    <p:sldId id="264" r:id="rId24"/>
    <p:sldId id="282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63D30"/>
    <a:srgbClr val="808954"/>
    <a:srgbClr val="F2C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7" d="100"/>
          <a:sy n="57" d="100"/>
        </p:scale>
        <p:origin x="846" y="42"/>
      </p:cViewPr>
      <p:guideLst>
        <p:guide orient="horz" pos="215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4190B-8782-42A1-AD97-82A5C3697868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5600C-E16B-4C6E-9666-B4E8F010E0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KHI TRẢ LỜI XONG, GV CLICK CHUỘT VÀO TÚI HẠT GIỐNG ĐỂ QUAY TRỞ VỀ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KHI TRẢ LỜI XONG, GV CLICK CHUỘT VÀO BÌNH TƯỚI ĐỂ QUAY TRỞ VỀ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KHI TRẢ LỜI XONG, GV CLICK CHUỘT VÀO TÚI PHÂN BÓN ĐỂ QUAY TRỞ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2750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3"/>
            <a:ext cx="13716000" cy="2482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40027"/>
            <a:ext cx="157734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401"/>
            <a:ext cx="15773400" cy="4279901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3402"/>
            <a:ext cx="15773400" cy="22510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40027"/>
            <a:ext cx="77343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740027"/>
            <a:ext cx="7734300" cy="6524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0951"/>
            <a:ext cx="7737474" cy="1238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9199"/>
            <a:ext cx="7737474" cy="552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0951"/>
            <a:ext cx="7775576" cy="12382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9199"/>
            <a:ext cx="7775576" cy="5524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2728"/>
            <a:ext cx="9258300" cy="7308851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8" y="3086101"/>
            <a:ext cx="5899151" cy="5718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8" y="685800"/>
            <a:ext cx="5899151" cy="24003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2728"/>
            <a:ext cx="9258300" cy="7308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8" y="3086101"/>
            <a:ext cx="5899151" cy="5718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9278"/>
            <a:ext cx="15773400" cy="19875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40027"/>
            <a:ext cx="15773400" cy="65246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9278"/>
            <a:ext cx="3943350" cy="871537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9278"/>
            <a:ext cx="11525250" cy="87153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9275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246" y="114300"/>
            <a:ext cx="2133600" cy="2133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246" y="114300"/>
            <a:ext cx="2133600" cy="2133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183" y="11288253"/>
            <a:ext cx="6185919" cy="61859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2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5.png"/><Relationship Id="rId9" Type="http://schemas.openxmlformats.org/officeDocument/2006/relationships/image" Target="../media/image27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5.png"/><Relationship Id="rId9" Type="http://schemas.openxmlformats.org/officeDocument/2006/relationships/image" Target="../media/image27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5.png"/><Relationship Id="rId9" Type="http://schemas.openxmlformats.org/officeDocument/2006/relationships/image" Target="../media/image27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5.png"/><Relationship Id="rId9" Type="http://schemas.openxmlformats.org/officeDocument/2006/relationships/image" Target="../media/image27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41.GIF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45.GIF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41.GIF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45.GIF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7.sv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0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3203086" y="5863722"/>
            <a:ext cx="2056759" cy="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3203086" y="2323314"/>
            <a:ext cx="822938" cy="822938"/>
          </a:xfrm>
          <a:custGeom>
            <a:avLst/>
            <a:gdLst/>
            <a:ahLst/>
            <a:cxnLst/>
            <a:rect l="l" t="t" r="r" b="b"/>
            <a:pathLst>
              <a:path w="822938" h="822938">
                <a:moveTo>
                  <a:pt x="0" y="0"/>
                </a:moveTo>
                <a:lnTo>
                  <a:pt x="822937" y="0"/>
                </a:lnTo>
                <a:lnTo>
                  <a:pt x="822937" y="822938"/>
                </a:lnTo>
                <a:lnTo>
                  <a:pt x="0" y="822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26023" y="3146252"/>
            <a:ext cx="492230" cy="492230"/>
          </a:xfrm>
          <a:custGeom>
            <a:avLst/>
            <a:gdLst/>
            <a:ahLst/>
            <a:cxnLst/>
            <a:rect l="l" t="t" r="r" b="b"/>
            <a:pathLst>
              <a:path w="492230" h="492230">
                <a:moveTo>
                  <a:pt x="0" y="0"/>
                </a:moveTo>
                <a:lnTo>
                  <a:pt x="492230" y="0"/>
                </a:lnTo>
                <a:lnTo>
                  <a:pt x="492230" y="492229"/>
                </a:lnTo>
                <a:lnTo>
                  <a:pt x="0" y="49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51452" y="3102805"/>
            <a:ext cx="3815858" cy="3815858"/>
          </a:xfrm>
          <a:custGeom>
            <a:avLst/>
            <a:gdLst/>
            <a:ahLst/>
            <a:cxnLst/>
            <a:rect l="l" t="t" r="r" b="b"/>
            <a:pathLst>
              <a:path w="3815858" h="3815858">
                <a:moveTo>
                  <a:pt x="0" y="0"/>
                </a:moveTo>
                <a:lnTo>
                  <a:pt x="3815858" y="0"/>
                </a:lnTo>
                <a:lnTo>
                  <a:pt x="3815858" y="3815858"/>
                </a:lnTo>
                <a:lnTo>
                  <a:pt x="0" y="381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48" y="495114"/>
            <a:ext cx="15907312" cy="75562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0"/>
          <p:cNvSpPr/>
          <p:nvPr/>
        </p:nvSpPr>
        <p:spPr>
          <a:xfrm>
            <a:off x="3581400" y="175037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1"/>
          <p:cNvSpPr/>
          <p:nvPr/>
        </p:nvSpPr>
        <p:spPr>
          <a:xfrm>
            <a:off x="11230398" y="266318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12"/>
          <p:cNvSpPr/>
          <p:nvPr/>
        </p:nvSpPr>
        <p:spPr>
          <a:xfrm>
            <a:off x="15942856" y="159525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13"/>
          <p:cNvSpPr/>
          <p:nvPr/>
        </p:nvSpPr>
        <p:spPr>
          <a:xfrm>
            <a:off x="-365897" y="159525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4" name="Group 14"/>
          <p:cNvGrpSpPr/>
          <p:nvPr/>
        </p:nvGrpSpPr>
        <p:grpSpPr>
          <a:xfrm>
            <a:off x="366013" y="-22860"/>
            <a:ext cx="17015084" cy="5943600"/>
            <a:chOff x="0" y="0"/>
            <a:chExt cx="4481339" cy="1626079"/>
          </a:xfrm>
        </p:grpSpPr>
        <p:sp>
          <p:nvSpPr>
            <p:cNvPr id="45" name="Freeform 15"/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46" name="TextBox 16"/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7" name="TextBox 22"/>
          <p:cNvSpPr txBox="1"/>
          <p:nvPr/>
        </p:nvSpPr>
        <p:spPr>
          <a:xfrm>
            <a:off x="594613" y="129540"/>
            <a:ext cx="16535400" cy="5160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 algn="just">
              <a:lnSpc>
                <a:spcPts val="5750"/>
              </a:lnSpc>
              <a:buAutoNum type="alphaLcPeriod"/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Ngày </a:t>
            </a:r>
            <a:r>
              <a:rPr lang="vi-VN" sz="4800" b="1" dirty="0">
                <a:solidFill>
                  <a:srgbClr val="FF0000"/>
                </a:solidFill>
                <a:latin typeface="Cambria Bold"/>
                <a:ea typeface="Cambria Bold"/>
                <a:cs typeface="Cambria Bold"/>
                <a:sym typeface="Cambria Bold"/>
              </a:rPr>
              <a:t>chưa</a:t>
            </a: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tắt hẳn, trăng </a:t>
            </a:r>
            <a:r>
              <a:rPr lang="vi-VN" sz="4800" b="1" dirty="0">
                <a:solidFill>
                  <a:srgbClr val="FF0000"/>
                </a:solidFill>
                <a:latin typeface="Cambria Bold"/>
                <a:ea typeface="Cambria Bold"/>
                <a:cs typeface="Cambria Bold"/>
                <a:sym typeface="Cambria Bold"/>
              </a:rPr>
              <a:t>đã</a:t>
            </a: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lên rồi.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marL="914400" indent="-914400" algn="just">
              <a:lnSpc>
                <a:spcPts val="5750"/>
              </a:lnSpc>
              <a:buAutoNum type="alphaLcPeriod"/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Thạch Lam)</a:t>
            </a:r>
          </a:p>
          <a:p>
            <a:pPr algn="just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b. Trăng đi đến </a:t>
            </a:r>
            <a:r>
              <a:rPr lang="vi-VN" sz="4800" b="1" dirty="0">
                <a:solidFill>
                  <a:srgbClr val="FF0000"/>
                </a:solidFill>
                <a:latin typeface="Cambria Bold"/>
                <a:ea typeface="Cambria Bold"/>
                <a:cs typeface="Cambria Bold"/>
                <a:sym typeface="Cambria Bold"/>
              </a:rPr>
              <a:t>đâu</a:t>
            </a: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luỹ tre được tắm đẫm màu sữa đến </a:t>
            </a:r>
            <a:r>
              <a:rPr lang="vi-VN" sz="4800" b="1" dirty="0">
                <a:solidFill>
                  <a:srgbClr val="FF0000"/>
                </a:solidFill>
                <a:latin typeface="Cambria Bold"/>
                <a:ea typeface="Cambria Bold"/>
                <a:cs typeface="Cambria Bold"/>
                <a:sym typeface="Cambria Bold"/>
              </a:rPr>
              <a:t>đó</a:t>
            </a: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Phan Sĩ Châu)</a:t>
            </a:r>
          </a:p>
          <a:p>
            <a:pPr algn="just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c. Nước dâng lên cao </a:t>
            </a:r>
            <a:r>
              <a:rPr lang="vi-VN" sz="4800" b="1" dirty="0">
                <a:solidFill>
                  <a:srgbClr val="FF0000"/>
                </a:solidFill>
                <a:latin typeface="Cambria Bold"/>
                <a:ea typeface="Cambria Bold"/>
                <a:cs typeface="Cambria Bold"/>
                <a:sym typeface="Cambria Bold"/>
              </a:rPr>
              <a:t>bao nhiêu</a:t>
            </a: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Sơn Tinh lại làm cho đồi, núi mọc cao lên </a:t>
            </a:r>
            <a:r>
              <a:rPr lang="vi-VN" sz="4800" b="1" dirty="0">
                <a:solidFill>
                  <a:srgbClr val="FF0000"/>
                </a:solidFill>
                <a:latin typeface="Cambria Bold"/>
                <a:ea typeface="Cambria Bold"/>
                <a:cs typeface="Cambria Bold"/>
                <a:sym typeface="Cambria Bold"/>
              </a:rPr>
              <a:t>bấy nhiêu</a:t>
            </a: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r>
              <a:rPr lang="vi-VN" sz="48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(Truyện Sơn Thủy, Thủy Tinh)</a:t>
            </a:r>
            <a:endParaRPr lang="en-US" sz="48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947035" y="116205"/>
            <a:ext cx="1524000" cy="853440"/>
            <a:chOff x="10809358" y="1015880"/>
            <a:chExt cx="997131" cy="805401"/>
          </a:xfrm>
        </p:grpSpPr>
        <p:sp>
          <p:nvSpPr>
            <p:cNvPr id="49" name="Rectangle 48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1" name="Group 50"/>
          <p:cNvGrpSpPr/>
          <p:nvPr/>
        </p:nvGrpSpPr>
        <p:grpSpPr>
          <a:xfrm>
            <a:off x="4877435" y="1480185"/>
            <a:ext cx="1143000" cy="914400"/>
            <a:chOff x="10809358" y="1015880"/>
            <a:chExt cx="997131" cy="805401"/>
          </a:xfrm>
        </p:grpSpPr>
        <p:sp>
          <p:nvSpPr>
            <p:cNvPr id="52" name="Rectangle 51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4" name="Group 53"/>
          <p:cNvGrpSpPr/>
          <p:nvPr/>
        </p:nvGrpSpPr>
        <p:grpSpPr>
          <a:xfrm>
            <a:off x="16012160" y="1556385"/>
            <a:ext cx="990600" cy="838200"/>
            <a:chOff x="10809358" y="1015880"/>
            <a:chExt cx="997131" cy="805401"/>
          </a:xfrm>
        </p:grpSpPr>
        <p:sp>
          <p:nvSpPr>
            <p:cNvPr id="55" name="Rectangle 54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7" name="Group 56"/>
          <p:cNvGrpSpPr/>
          <p:nvPr/>
        </p:nvGrpSpPr>
        <p:grpSpPr>
          <a:xfrm>
            <a:off x="6736715" y="3007995"/>
            <a:ext cx="2971800" cy="990600"/>
            <a:chOff x="10809358" y="1015880"/>
            <a:chExt cx="997131" cy="805401"/>
          </a:xfrm>
        </p:grpSpPr>
        <p:sp>
          <p:nvSpPr>
            <p:cNvPr id="58" name="Rectangle 57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59"/>
          <p:cNvGrpSpPr/>
          <p:nvPr/>
        </p:nvGrpSpPr>
        <p:grpSpPr>
          <a:xfrm>
            <a:off x="4984115" y="3787775"/>
            <a:ext cx="2971800" cy="838200"/>
            <a:chOff x="10809358" y="1015880"/>
            <a:chExt cx="997131" cy="805401"/>
          </a:xfrm>
        </p:grpSpPr>
        <p:sp>
          <p:nvSpPr>
            <p:cNvPr id="61" name="Rectangle 60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3" name="Group 62"/>
          <p:cNvGrpSpPr/>
          <p:nvPr/>
        </p:nvGrpSpPr>
        <p:grpSpPr>
          <a:xfrm>
            <a:off x="6172200" y="5905500"/>
            <a:ext cx="6109669" cy="4814592"/>
            <a:chOff x="5621234" y="4715534"/>
            <a:chExt cx="6584435" cy="5547358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21234" y="4715534"/>
              <a:ext cx="6584435" cy="2344372"/>
            </a:xfrm>
            <a:prstGeom prst="rect">
              <a:avLst/>
            </a:prstGeom>
          </p:spPr>
        </p:pic>
        <p:sp>
          <p:nvSpPr>
            <p:cNvPr id="65" name="Freeform 49"/>
            <p:cNvSpPr/>
            <p:nvPr/>
          </p:nvSpPr>
          <p:spPr>
            <a:xfrm>
              <a:off x="7328274" y="6764621"/>
              <a:ext cx="3585361" cy="3498271"/>
            </a:xfrm>
            <a:custGeom>
              <a:avLst/>
              <a:gdLst/>
              <a:ahLst/>
              <a:cxnLst/>
              <a:rect l="l" t="t" r="r" b="b"/>
              <a:pathLst>
                <a:path w="4232711" h="4420586">
                  <a:moveTo>
                    <a:pt x="0" y="0"/>
                  </a:moveTo>
                  <a:lnTo>
                    <a:pt x="4232711" y="0"/>
                  </a:lnTo>
                  <a:lnTo>
                    <a:pt x="4232711" y="4420586"/>
                  </a:lnTo>
                  <a:lnTo>
                    <a:pt x="0" y="44205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grpSp>
        <p:nvGrpSpPr>
          <p:cNvPr id="66" name="Group 65"/>
          <p:cNvGrpSpPr/>
          <p:nvPr/>
        </p:nvGrpSpPr>
        <p:grpSpPr>
          <a:xfrm>
            <a:off x="8315960" y="-63500"/>
            <a:ext cx="990600" cy="876300"/>
            <a:chOff x="10809358" y="1015880"/>
            <a:chExt cx="997131" cy="805401"/>
          </a:xfrm>
        </p:grpSpPr>
        <p:sp>
          <p:nvSpPr>
            <p:cNvPr id="67" name="Rectangle 66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228600" y="2705101"/>
            <a:ext cx="17754600" cy="5181600"/>
            <a:chOff x="2153922" y="4175986"/>
            <a:chExt cx="13237349" cy="4416291"/>
          </a:xfrm>
        </p:grpSpPr>
        <p:grpSp>
          <p:nvGrpSpPr>
            <p:cNvPr id="42" name="Group 7"/>
            <p:cNvGrpSpPr/>
            <p:nvPr/>
          </p:nvGrpSpPr>
          <p:grpSpPr>
            <a:xfrm>
              <a:off x="2153922" y="4175986"/>
              <a:ext cx="13237349" cy="4416291"/>
              <a:chOff x="0" y="0"/>
              <a:chExt cx="2112964" cy="990306"/>
            </a:xfrm>
          </p:grpSpPr>
          <p:sp>
            <p:nvSpPr>
              <p:cNvPr id="43" name="Freeform 8"/>
              <p:cNvSpPr/>
              <p:nvPr/>
            </p:nvSpPr>
            <p:spPr>
              <a:xfrm>
                <a:off x="0" y="0"/>
                <a:ext cx="2112964" cy="990306"/>
              </a:xfrm>
              <a:custGeom>
                <a:avLst/>
                <a:gdLst/>
                <a:ahLst/>
                <a:cxnLst/>
                <a:rect l="l" t="t" r="r" b="b"/>
                <a:pathLst>
                  <a:path w="2112964" h="990306">
                    <a:moveTo>
                      <a:pt x="49215" y="0"/>
                    </a:moveTo>
                    <a:lnTo>
                      <a:pt x="2063748" y="0"/>
                    </a:lnTo>
                    <a:cubicBezTo>
                      <a:pt x="2090929" y="0"/>
                      <a:pt x="2112964" y="22034"/>
                      <a:pt x="2112964" y="49215"/>
                    </a:cubicBezTo>
                    <a:lnTo>
                      <a:pt x="2112964" y="941091"/>
                    </a:lnTo>
                    <a:cubicBezTo>
                      <a:pt x="2112964" y="968271"/>
                      <a:pt x="2090929" y="990306"/>
                      <a:pt x="2063748" y="990306"/>
                    </a:cubicBezTo>
                    <a:lnTo>
                      <a:pt x="49215" y="990306"/>
                    </a:lnTo>
                    <a:cubicBezTo>
                      <a:pt x="22034" y="990306"/>
                      <a:pt x="0" y="968271"/>
                      <a:pt x="0" y="941091"/>
                    </a:cubicBezTo>
                    <a:lnTo>
                      <a:pt x="0" y="49215"/>
                    </a:lnTo>
                    <a:cubicBezTo>
                      <a:pt x="0" y="22034"/>
                      <a:pt x="22034" y="0"/>
                      <a:pt x="4921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60750"/>
                    </a:srgbClr>
                  </a:gs>
                  <a:gs pos="100000">
                    <a:srgbClr val="E8E3DC">
                      <a:alpha val="90000"/>
                    </a:srgbClr>
                  </a:gs>
                </a:gsLst>
                <a:lin ang="0"/>
              </a:gradFill>
              <a:ln w="19050" cap="rnd">
                <a:solidFill>
                  <a:srgbClr val="333333">
                    <a:alpha val="89804"/>
                  </a:srgbClr>
                </a:solidFill>
                <a:prstDash val="solid"/>
                <a:round/>
              </a:ln>
            </p:spPr>
          </p:sp>
          <p:sp>
            <p:nvSpPr>
              <p:cNvPr id="44" name="TextBox 9"/>
              <p:cNvSpPr txBox="1"/>
              <p:nvPr/>
            </p:nvSpPr>
            <p:spPr>
              <a:xfrm>
                <a:off x="0" y="-38100"/>
                <a:ext cx="2112964" cy="1028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 sz="1200"/>
              </a:p>
            </p:txBody>
          </p:sp>
        </p:grpSp>
        <p:sp>
          <p:nvSpPr>
            <p:cNvPr id="45" name="TextBox 23"/>
            <p:cNvSpPr txBox="1"/>
            <p:nvPr/>
          </p:nvSpPr>
          <p:spPr>
            <a:xfrm>
              <a:off x="2334431" y="4452857"/>
              <a:ext cx="13000027" cy="3886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457200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4800" b="1" i="0" u="none" strike="noStrike" dirty="0">
                  <a:solidFill>
                    <a:srgbClr val="434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vế của câu ghép có thể nối với nhau bằng các cặp từ:</a:t>
              </a:r>
              <a:endParaRPr lang="vi-VN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457200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4800" b="1" i="1" u="none" strike="noStrike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cặp kết từ: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vì ... nên ..., bởi ... nên ..., nhờ ... nên (mà)..., nếu ... </a:t>
              </a:r>
              <a:r>
                <a:rPr lang="en-US" sz="48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</a:t>
              </a:r>
              <a:r>
                <a:rPr lang="en-US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…,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hễ...thì .....,</a:t>
              </a:r>
              <a:r>
                <a:rPr lang="en-US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giá...thì ..., tuy ... nhưng ..., mặc dù ...nhưng..., dù ... nhưng ..., chẳng những ... mà ..., không chỉ ... </a:t>
              </a:r>
              <a:r>
                <a:rPr lang="en-US" sz="48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</a:t>
              </a:r>
              <a:r>
                <a:rPr lang="en-US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lang="vi-VN" sz="4800" b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indent="457200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4800" b="1" i="1" u="none" strike="noStrike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cặp từ hô ứng:</a:t>
              </a:r>
              <a:r>
                <a:rPr lang="vi-VN" sz="4800" b="0" i="1" u="none" strike="noStrike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vừa ...đã ..., chưa...đã ..., càng ... càng .., đâu ... đó ..., bao nhiêu ... bấy nhiêu ...,</a:t>
              </a:r>
              <a:endParaRPr lang="vi-VN" sz="4800" b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83" y="273203"/>
            <a:ext cx="6014060" cy="2070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025357" y="448627"/>
            <a:ext cx="15117742" cy="1189674"/>
            <a:chOff x="0" y="0"/>
            <a:chExt cx="3981627" cy="465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636458" y="608054"/>
            <a:ext cx="1013895" cy="1448421"/>
          </a:xfrm>
          <a:custGeom>
            <a:avLst/>
            <a:gdLst/>
            <a:ahLst/>
            <a:cxnLst/>
            <a:rect l="l" t="t" r="r" b="b"/>
            <a:pathLst>
              <a:path w="1013895" h="1448421">
                <a:moveTo>
                  <a:pt x="0" y="0"/>
                </a:moveTo>
                <a:lnTo>
                  <a:pt x="1013895" y="0"/>
                </a:lnTo>
                <a:lnTo>
                  <a:pt x="1013895" y="1448421"/>
                </a:lnTo>
                <a:lnTo>
                  <a:pt x="0" y="14484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2231705" y="620784"/>
            <a:ext cx="1452645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80"/>
              </a:lnSpc>
            </a:pP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3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19" name="Group 14"/>
          <p:cNvGrpSpPr/>
          <p:nvPr/>
        </p:nvGrpSpPr>
        <p:grpSpPr>
          <a:xfrm>
            <a:off x="685800" y="2476500"/>
            <a:ext cx="17015084" cy="6858000"/>
            <a:chOff x="0" y="0"/>
            <a:chExt cx="4481339" cy="1626079"/>
          </a:xfrm>
        </p:grpSpPr>
        <p:sp>
          <p:nvSpPr>
            <p:cNvPr id="20" name="Freeform 15"/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2" name="TextBox 16"/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143000" y="3238500"/>
            <a:ext cx="15925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Vào dịp lễ Mừng xuân, chẳng những trẻ em được vui đùa thoả thích mà 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.</a:t>
            </a:r>
            <a:endParaRPr lang="vi-VN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Mặc dù thiên nhiên khắc nghiệt nhưng </a:t>
            </a:r>
            <a:r>
              <a:rPr lang="en-US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.</a:t>
            </a:r>
            <a:endParaRPr lang="vi-VN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Nhờ bố kể những câu chuyện cổ tích mà </a:t>
            </a:r>
            <a:r>
              <a:rPr lang="en-US" sz="5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3251978" y="4970554"/>
            <a:ext cx="990600" cy="914400"/>
            <a:chOff x="10809358" y="1015880"/>
            <a:chExt cx="997131" cy="805401"/>
          </a:xfrm>
        </p:grpSpPr>
        <p:sp>
          <p:nvSpPr>
            <p:cNvPr id="26" name="Rectangle 25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7"/>
          <p:cNvGrpSpPr/>
          <p:nvPr/>
        </p:nvGrpSpPr>
        <p:grpSpPr>
          <a:xfrm>
            <a:off x="7671175" y="4066477"/>
            <a:ext cx="990600" cy="914400"/>
            <a:chOff x="10809358" y="1015880"/>
            <a:chExt cx="997131" cy="805401"/>
          </a:xfrm>
        </p:grpSpPr>
        <p:sp>
          <p:nvSpPr>
            <p:cNvPr id="29" name="Rectangle 28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1" name="Group 30"/>
          <p:cNvGrpSpPr/>
          <p:nvPr/>
        </p:nvGrpSpPr>
        <p:grpSpPr>
          <a:xfrm>
            <a:off x="13581531" y="5831118"/>
            <a:ext cx="990600" cy="914400"/>
            <a:chOff x="10809358" y="1015880"/>
            <a:chExt cx="997131" cy="805401"/>
          </a:xfrm>
        </p:grpSpPr>
        <p:sp>
          <p:nvSpPr>
            <p:cNvPr id="32" name="Rectangle 31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9450" y="1348964"/>
            <a:ext cx="10804481" cy="3846909"/>
          </a:xfrm>
          <a:prstGeom prst="rect">
            <a:avLst/>
          </a:prstGeom>
        </p:spPr>
      </p:pic>
      <p:sp>
        <p:nvSpPr>
          <p:cNvPr id="19" name="Freeform 49"/>
          <p:cNvSpPr/>
          <p:nvPr/>
        </p:nvSpPr>
        <p:spPr>
          <a:xfrm>
            <a:off x="6615727" y="4412490"/>
            <a:ext cx="5883264" cy="5740357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025357" y="448627"/>
            <a:ext cx="15117742" cy="1189674"/>
            <a:chOff x="0" y="0"/>
            <a:chExt cx="3981627" cy="465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Freeform 46"/>
          <p:cNvSpPr/>
          <p:nvPr/>
        </p:nvSpPr>
        <p:spPr>
          <a:xfrm>
            <a:off x="636458" y="608054"/>
            <a:ext cx="1013895" cy="1448421"/>
          </a:xfrm>
          <a:custGeom>
            <a:avLst/>
            <a:gdLst/>
            <a:ahLst/>
            <a:cxnLst/>
            <a:rect l="l" t="t" r="r" b="b"/>
            <a:pathLst>
              <a:path w="1013895" h="1448421">
                <a:moveTo>
                  <a:pt x="0" y="0"/>
                </a:moveTo>
                <a:lnTo>
                  <a:pt x="1013895" y="0"/>
                </a:lnTo>
                <a:lnTo>
                  <a:pt x="1013895" y="1448421"/>
                </a:lnTo>
                <a:lnTo>
                  <a:pt x="0" y="14484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2231705" y="620784"/>
            <a:ext cx="1452645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5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vế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ghép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19" name="Group 14"/>
          <p:cNvGrpSpPr/>
          <p:nvPr/>
        </p:nvGrpSpPr>
        <p:grpSpPr>
          <a:xfrm>
            <a:off x="685800" y="2476500"/>
            <a:ext cx="17221200" cy="6858000"/>
            <a:chOff x="0" y="0"/>
            <a:chExt cx="4481339" cy="1626079"/>
          </a:xfrm>
        </p:grpSpPr>
        <p:sp>
          <p:nvSpPr>
            <p:cNvPr id="20" name="Freeform 15"/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2" name="TextBox 16"/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143000" y="3238500"/>
            <a:ext cx="1592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Vào dịp lễ Mừng xuân, chẳng những trẻ em được vui đùa thoả thích mà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Mặc dù thiên nhiên khắc nghiệt nhưng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Nhờ bố kể những câu chuyện cổ tích mà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1887200" y="4457700"/>
            <a:ext cx="990600" cy="914400"/>
            <a:chOff x="10809358" y="1015880"/>
            <a:chExt cx="997131" cy="805401"/>
          </a:xfrm>
        </p:grpSpPr>
        <p:sp>
          <p:nvSpPr>
            <p:cNvPr id="26" name="Rectangle 25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7"/>
          <p:cNvGrpSpPr/>
          <p:nvPr/>
        </p:nvGrpSpPr>
        <p:grpSpPr>
          <a:xfrm>
            <a:off x="4953000" y="3924300"/>
            <a:ext cx="990600" cy="914400"/>
            <a:chOff x="10809358" y="1015880"/>
            <a:chExt cx="997131" cy="805401"/>
          </a:xfrm>
        </p:grpSpPr>
        <p:sp>
          <p:nvSpPr>
            <p:cNvPr id="29" name="Rectangle 28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1" name="Group 30"/>
          <p:cNvGrpSpPr/>
          <p:nvPr/>
        </p:nvGrpSpPr>
        <p:grpSpPr>
          <a:xfrm>
            <a:off x="12115800" y="6057900"/>
            <a:ext cx="990600" cy="914400"/>
            <a:chOff x="10809358" y="1015880"/>
            <a:chExt cx="997131" cy="805401"/>
          </a:xfrm>
        </p:grpSpPr>
        <p:sp>
          <p:nvSpPr>
            <p:cNvPr id="32" name="Rectangle 31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6"/>
          <p:cNvSpPr txBox="1"/>
          <p:nvPr/>
        </p:nvSpPr>
        <p:spPr>
          <a:xfrm>
            <a:off x="4953000" y="40005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 em còn được tặng quà.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34800" y="46863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người đã tìm được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54483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39600" y="61341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thêm những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69723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 biết về cuộc sống.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" y="228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971799" y="448627"/>
            <a:ext cx="14171299" cy="1189674"/>
            <a:chOff x="0" y="0"/>
            <a:chExt cx="3981627" cy="465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2362199" y="620784"/>
            <a:ext cx="1439596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980"/>
              </a:lnSpc>
            </a:pP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19" name="Group 14"/>
          <p:cNvGrpSpPr/>
          <p:nvPr/>
        </p:nvGrpSpPr>
        <p:grpSpPr>
          <a:xfrm>
            <a:off x="685800" y="2476500"/>
            <a:ext cx="17221200" cy="6858000"/>
            <a:chOff x="0" y="0"/>
            <a:chExt cx="4481339" cy="1626079"/>
          </a:xfrm>
        </p:grpSpPr>
        <p:sp>
          <p:nvSpPr>
            <p:cNvPr id="20" name="Freeform 15"/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2" name="TextBox 16"/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6800" y="3314700"/>
            <a:ext cx="16306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...</a:t>
            </a:r>
            <a:endParaRPr lang="en-US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hễ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</a:t>
            </a:r>
            <a:endParaRPr lang="en-US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...,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 </a:t>
            </a:r>
            <a:r>
              <a:rPr lang="en-US" sz="54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5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...</a:t>
            </a:r>
            <a:endParaRPr lang="en-US" sz="5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0082" y="-205556"/>
            <a:ext cx="16763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/>
              <a:t>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9450" y="1348964"/>
            <a:ext cx="10804481" cy="3846909"/>
          </a:xfrm>
          <a:prstGeom prst="rect">
            <a:avLst/>
          </a:prstGeom>
        </p:spPr>
      </p:pic>
      <p:sp>
        <p:nvSpPr>
          <p:cNvPr id="19" name="Freeform 49"/>
          <p:cNvSpPr/>
          <p:nvPr/>
        </p:nvSpPr>
        <p:spPr>
          <a:xfrm>
            <a:off x="6615727" y="4412490"/>
            <a:ext cx="5883264" cy="5740357"/>
          </a:xfrm>
          <a:custGeom>
            <a:avLst/>
            <a:gdLst/>
            <a:ahLst/>
            <a:cxnLst/>
            <a:rect l="l" t="t" r="r" b="b"/>
            <a:pathLst>
              <a:path w="4232711" h="4420586">
                <a:moveTo>
                  <a:pt x="0" y="0"/>
                </a:moveTo>
                <a:lnTo>
                  <a:pt x="4232711" y="0"/>
                </a:lnTo>
                <a:lnTo>
                  <a:pt x="4232711" y="4420586"/>
                </a:lnTo>
                <a:lnTo>
                  <a:pt x="0" y="4420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4400" y="800100"/>
            <a:ext cx="16528873" cy="2064340"/>
            <a:chOff x="1028678" y="5940041"/>
            <a:chExt cx="16528873" cy="1911940"/>
          </a:xfrm>
        </p:grpSpPr>
        <p:grpSp>
          <p:nvGrpSpPr>
            <p:cNvPr id="18" name="Group 16"/>
            <p:cNvGrpSpPr/>
            <p:nvPr/>
          </p:nvGrpSpPr>
          <p:grpSpPr>
            <a:xfrm>
              <a:off x="1028678" y="5940041"/>
              <a:ext cx="16528873" cy="1911940"/>
              <a:chOff x="0" y="-38100"/>
              <a:chExt cx="3981628" cy="503556"/>
            </a:xfrm>
          </p:grpSpPr>
          <p:sp>
            <p:nvSpPr>
              <p:cNvPr id="21" name="Freeform 17"/>
              <p:cNvSpPr/>
              <p:nvPr/>
            </p:nvSpPr>
            <p:spPr>
              <a:xfrm>
                <a:off x="0" y="0"/>
                <a:ext cx="3981628" cy="383352"/>
              </a:xfrm>
              <a:custGeom>
                <a:avLst/>
                <a:gdLst/>
                <a:ahLst/>
                <a:cxnLst/>
                <a:rect l="l" t="t" r="r" b="b"/>
                <a:pathLst>
                  <a:path w="3981628" h="465456">
                    <a:moveTo>
                      <a:pt x="0" y="0"/>
                    </a:moveTo>
                    <a:lnTo>
                      <a:pt x="3981628" y="0"/>
                    </a:lnTo>
                    <a:lnTo>
                      <a:pt x="3981628" y="465456"/>
                    </a:lnTo>
                    <a:lnTo>
                      <a:pt x="0" y="465456"/>
                    </a:lnTo>
                    <a:close/>
                  </a:path>
                </a:pathLst>
              </a:custGeom>
              <a:solidFill>
                <a:srgbClr val="0070C0">
                  <a:alpha val="95686"/>
                </a:srgb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TextBox 18"/>
              <p:cNvSpPr txBox="1"/>
              <p:nvPr/>
            </p:nvSpPr>
            <p:spPr>
              <a:xfrm>
                <a:off x="0" y="-38100"/>
                <a:ext cx="3981627" cy="503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4000"/>
              </a:p>
            </p:txBody>
          </p:sp>
        </p:grpSp>
        <p:sp>
          <p:nvSpPr>
            <p:cNvPr id="20" name="TextBox 48"/>
            <p:cNvSpPr txBox="1"/>
            <p:nvPr/>
          </p:nvSpPr>
          <p:spPr>
            <a:xfrm>
              <a:off x="1333478" y="6151765"/>
              <a:ext cx="15882391" cy="12542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 quá bẩn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nên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 tôi mang đi rửa.</a:t>
              </a:r>
            </a:p>
            <a:p>
              <a:pPr algn="just"/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Bởi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hôm qua em thức khuya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nên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hôm nay hơi chóng mặt.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14400" y="3314701"/>
            <a:ext cx="16528873" cy="2458826"/>
            <a:chOff x="1028678" y="5940041"/>
            <a:chExt cx="16528873" cy="2046661"/>
          </a:xfrm>
        </p:grpSpPr>
        <p:grpSp>
          <p:nvGrpSpPr>
            <p:cNvPr id="26" name="Group 16"/>
            <p:cNvGrpSpPr/>
            <p:nvPr/>
          </p:nvGrpSpPr>
          <p:grpSpPr>
            <a:xfrm>
              <a:off x="1028678" y="5940041"/>
              <a:ext cx="16528873" cy="2046661"/>
              <a:chOff x="0" y="-38100"/>
              <a:chExt cx="3981628" cy="539038"/>
            </a:xfrm>
          </p:grpSpPr>
          <p:sp>
            <p:nvSpPr>
              <p:cNvPr id="28" name="Freeform 17"/>
              <p:cNvSpPr/>
              <p:nvPr/>
            </p:nvSpPr>
            <p:spPr>
              <a:xfrm>
                <a:off x="0" y="0"/>
                <a:ext cx="3981628" cy="500938"/>
              </a:xfrm>
              <a:custGeom>
                <a:avLst/>
                <a:gdLst/>
                <a:ahLst/>
                <a:cxnLst/>
                <a:rect l="l" t="t" r="r" b="b"/>
                <a:pathLst>
                  <a:path w="3981628" h="465456">
                    <a:moveTo>
                      <a:pt x="0" y="0"/>
                    </a:moveTo>
                    <a:lnTo>
                      <a:pt x="3981628" y="0"/>
                    </a:lnTo>
                    <a:lnTo>
                      <a:pt x="3981628" y="465456"/>
                    </a:lnTo>
                    <a:lnTo>
                      <a:pt x="0" y="46545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  <a:alpha val="95686"/>
                </a:scheme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TextBox 18"/>
              <p:cNvSpPr txBox="1"/>
              <p:nvPr/>
            </p:nvSpPr>
            <p:spPr>
              <a:xfrm>
                <a:off x="0" y="-38100"/>
                <a:ext cx="3981627" cy="503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40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" name="TextBox 48"/>
            <p:cNvSpPr txBox="1"/>
            <p:nvPr/>
          </p:nvSpPr>
          <p:spPr>
            <a:xfrm>
              <a:off x="1333478" y="6151765"/>
              <a:ext cx="15882391" cy="16908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 tập tốt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sẽ có cơ hội đỗ vào lớp ôn thi học sinh giỏi của trường.</a:t>
              </a:r>
            </a:p>
            <a:p>
              <a:pPr algn="just"/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Hễ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trời mưa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 lại trơn trượt hơn hẳn.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38200" y="6438901"/>
            <a:ext cx="16528873" cy="2458826"/>
            <a:chOff x="1028678" y="5940041"/>
            <a:chExt cx="16528873" cy="2046661"/>
          </a:xfrm>
        </p:grpSpPr>
        <p:grpSp>
          <p:nvGrpSpPr>
            <p:cNvPr id="31" name="Group 16"/>
            <p:cNvGrpSpPr/>
            <p:nvPr/>
          </p:nvGrpSpPr>
          <p:grpSpPr>
            <a:xfrm>
              <a:off x="1028678" y="5940041"/>
              <a:ext cx="16528873" cy="2046661"/>
              <a:chOff x="0" y="-38100"/>
              <a:chExt cx="3981628" cy="539038"/>
            </a:xfrm>
          </p:grpSpPr>
          <p:sp>
            <p:nvSpPr>
              <p:cNvPr id="33" name="Freeform 17"/>
              <p:cNvSpPr/>
              <p:nvPr/>
            </p:nvSpPr>
            <p:spPr>
              <a:xfrm>
                <a:off x="0" y="0"/>
                <a:ext cx="3981628" cy="500938"/>
              </a:xfrm>
              <a:custGeom>
                <a:avLst/>
                <a:gdLst/>
                <a:ahLst/>
                <a:cxnLst/>
                <a:rect l="l" t="t" r="r" b="b"/>
                <a:pathLst>
                  <a:path w="3981628" h="465456">
                    <a:moveTo>
                      <a:pt x="0" y="0"/>
                    </a:moveTo>
                    <a:lnTo>
                      <a:pt x="3981628" y="0"/>
                    </a:lnTo>
                    <a:lnTo>
                      <a:pt x="3981628" y="465456"/>
                    </a:lnTo>
                    <a:lnTo>
                      <a:pt x="0" y="4654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  <a:alpha val="95686"/>
                </a:scheme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TextBox 18"/>
              <p:cNvSpPr txBox="1"/>
              <p:nvPr/>
            </p:nvSpPr>
            <p:spPr>
              <a:xfrm>
                <a:off x="0" y="-38100"/>
                <a:ext cx="3981627" cy="5035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400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2" name="TextBox 48"/>
            <p:cNvSpPr txBox="1"/>
            <p:nvPr/>
          </p:nvSpPr>
          <p:spPr>
            <a:xfrm>
              <a:off x="1333478" y="6151765"/>
              <a:ext cx="15882391" cy="16908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Vừa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ngủ dậy mà mẹ em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vào bếp chuẩn bị đồ ăn sáng cho cả gia đình.</a:t>
              </a:r>
            </a:p>
            <a:p>
              <a:pPr algn="just"/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Càng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 kem em thấy mình </a:t>
              </a:r>
              <a:r>
                <a:rPr lang="vi-VN" sz="4400" b="0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càng </a:t>
              </a:r>
              <a:r>
                <a:rPr lang="vi-VN" sz="44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khát nước hơn.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3203086" y="5863722"/>
            <a:ext cx="2056759" cy="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3203086" y="2323314"/>
            <a:ext cx="822938" cy="822938"/>
          </a:xfrm>
          <a:custGeom>
            <a:avLst/>
            <a:gdLst/>
            <a:ahLst/>
            <a:cxnLst/>
            <a:rect l="l" t="t" r="r" b="b"/>
            <a:pathLst>
              <a:path w="822938" h="822938">
                <a:moveTo>
                  <a:pt x="0" y="0"/>
                </a:moveTo>
                <a:lnTo>
                  <a:pt x="822937" y="0"/>
                </a:lnTo>
                <a:lnTo>
                  <a:pt x="822937" y="822938"/>
                </a:lnTo>
                <a:lnTo>
                  <a:pt x="0" y="822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26023" y="3146252"/>
            <a:ext cx="492230" cy="492230"/>
          </a:xfrm>
          <a:custGeom>
            <a:avLst/>
            <a:gdLst/>
            <a:ahLst/>
            <a:cxnLst/>
            <a:rect l="l" t="t" r="r" b="b"/>
            <a:pathLst>
              <a:path w="492230" h="492230">
                <a:moveTo>
                  <a:pt x="0" y="0"/>
                </a:moveTo>
                <a:lnTo>
                  <a:pt x="492230" y="0"/>
                </a:lnTo>
                <a:lnTo>
                  <a:pt x="492230" y="492229"/>
                </a:lnTo>
                <a:lnTo>
                  <a:pt x="0" y="49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51452" y="3102805"/>
            <a:ext cx="3815858" cy="3815858"/>
          </a:xfrm>
          <a:custGeom>
            <a:avLst/>
            <a:gdLst/>
            <a:ahLst/>
            <a:cxnLst/>
            <a:rect l="l" t="t" r="r" b="b"/>
            <a:pathLst>
              <a:path w="3815858" h="3815858">
                <a:moveTo>
                  <a:pt x="0" y="0"/>
                </a:moveTo>
                <a:lnTo>
                  <a:pt x="3815858" y="0"/>
                </a:lnTo>
                <a:lnTo>
                  <a:pt x="3815858" y="3815858"/>
                </a:lnTo>
                <a:lnTo>
                  <a:pt x="0" y="381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2600" y="2579576"/>
            <a:ext cx="14326842" cy="49808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36458" y="372426"/>
            <a:ext cx="17015084" cy="9542149"/>
            <a:chOff x="0" y="0"/>
            <a:chExt cx="4481339" cy="25131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2513159"/>
            </a:xfrm>
            <a:custGeom>
              <a:avLst/>
              <a:gdLst/>
              <a:ahLst/>
              <a:cxnLst/>
              <a:rect l="l" t="t" r="r" b="b"/>
              <a:pathLst>
                <a:path w="4481339" h="2513159">
                  <a:moveTo>
                    <a:pt x="0" y="0"/>
                  </a:moveTo>
                  <a:lnTo>
                    <a:pt x="4481339" y="0"/>
                  </a:lnTo>
                  <a:lnTo>
                    <a:pt x="4481339" y="2513159"/>
                  </a:lnTo>
                  <a:lnTo>
                    <a:pt x="0" y="251315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2551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 descr="A group of kids sitting at a table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>
            <a:fillRect/>
          </a:stretch>
        </p:blipFill>
        <p:spPr>
          <a:xfrm>
            <a:off x="5715000" y="5219700"/>
            <a:ext cx="7416444" cy="38464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5800" y="723900"/>
            <a:ext cx="10210800" cy="4895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3815410" y="647701"/>
            <a:ext cx="11036087" cy="2078406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6400" b="1">
                <a:solidFill>
                  <a:prstClr val="black"/>
                </a:solidFill>
                <a:latin typeface="Calibri Light" panose="020F0302020204030204"/>
              </a:rPr>
              <a:t>Các vế trong câu ghép có thể nối với nhau bằng những cách nào?</a:t>
            </a:r>
            <a:endParaRPr lang="en-US" sz="6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23122" y="583905"/>
            <a:ext cx="2052875" cy="2127934"/>
            <a:chOff x="367387" y="5286110"/>
            <a:chExt cx="1164198" cy="1206765"/>
          </a:xfrm>
        </p:grpSpPr>
        <p:pic>
          <p:nvPicPr>
            <p:cNvPr id="9" name="Picture 2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387" y="5286110"/>
              <a:ext cx="1164198" cy="1206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08976" y="6146480"/>
              <a:ext cx="998156" cy="248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2250" b="1" dirty="0" err="1">
                  <a:solidFill>
                    <a:prstClr val="white"/>
                  </a:solidFill>
                  <a:latin typeface="Calibri" panose="020F0502020204030204"/>
                </a:rPr>
                <a:t>Hạt</a:t>
              </a:r>
              <a:r>
                <a:rPr lang="en-US" sz="2250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2250" b="1" dirty="0" err="1">
                  <a:solidFill>
                    <a:prstClr val="white"/>
                  </a:solidFill>
                  <a:latin typeface="Calibri" panose="020F0502020204030204"/>
                </a:rPr>
                <a:t>giống</a:t>
              </a:r>
              <a:endParaRPr lang="en-US" sz="225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Rectangle: Diagonal Corners Rounded 9"/>
          <p:cNvSpPr/>
          <p:nvPr/>
        </p:nvSpPr>
        <p:spPr>
          <a:xfrm>
            <a:off x="738053" y="3461178"/>
            <a:ext cx="16559347" cy="5187521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6400" b="1" dirty="0">
                <a:solidFill>
                  <a:srgbClr val="0070C0"/>
                </a:solidFill>
                <a:cs typeface="Arial" panose="020B0604020202020204" pitchFamily="34" charset="0"/>
              </a:rPr>
              <a:t>   </a:t>
            </a:r>
            <a:r>
              <a:rPr lang="vi-VN" sz="6400" b="1" dirty="0">
                <a:solidFill>
                  <a:srgbClr val="0070C0"/>
                </a:solidFill>
                <a:cs typeface="Arial" panose="020B0604020202020204" pitchFamily="34" charset="0"/>
              </a:rPr>
              <a:t>Các vế trong câu ghép có thể nối với nhau bằng một kết từ ( và, rồi, hoặc, còn, hay, nhưng…) hoặc nối trực tiếp bằng dấu câu (dấu phẩy, dấu chấm phẩy,…)</a:t>
            </a:r>
            <a:endParaRPr lang="en-US" sz="6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600200" y="828873"/>
            <a:ext cx="16052799" cy="3085308"/>
          </a:xfrm>
          <a:prstGeom prst="roundRect">
            <a:avLst>
              <a:gd name="adj" fmla="val 238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hlinkClick r:id="rId6" action="ppaction://hlinksldjump"/>
          </p:cNvPr>
          <p:cNvSpPr txBox="1"/>
          <p:nvPr/>
        </p:nvSpPr>
        <p:spPr>
          <a:xfrm>
            <a:off x="3314701" y="1063757"/>
            <a:ext cx="13220699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vi-VN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Câu ghép được nối bằng cặp kết từ là:</a:t>
            </a:r>
            <a:endParaRPr lang="en-US" sz="8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Mali SemiBold" panose="00000700000000000000" pitchFamily="2" charset="-34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635000" y="4743054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9461499" y="4743054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635000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9461499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61" y="0"/>
            <a:ext cx="3316692" cy="40978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092" y="1175744"/>
            <a:ext cx="2701452" cy="2701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261" y="291328"/>
            <a:ext cx="3350685" cy="3714386"/>
          </a:xfrm>
          <a:prstGeom prst="rect">
            <a:avLst/>
          </a:prstGeom>
        </p:spPr>
      </p:pic>
      <p:pic>
        <p:nvPicPr>
          <p:cNvPr id="6" name="Am-thanh-oh-noo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4337234"/>
            <a:ext cx="609600" cy="609600"/>
          </a:xfrm>
          <a:prstGeom prst="rect">
            <a:avLst/>
          </a:prstGeom>
        </p:spPr>
      </p:pic>
      <p:pic>
        <p:nvPicPr>
          <p:cNvPr id="8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5340267"/>
            <a:ext cx="609600" cy="6096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717402" y="4774168"/>
            <a:ext cx="535979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Ngoài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sân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nam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đá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cầu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nữ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nhảy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dây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438400" y="7886700"/>
            <a:ext cx="63246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Trời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càng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nắng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gắt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hoa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giấy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càng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bồng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lên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rực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rỡ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430000" y="5067300"/>
            <a:ext cx="515574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vi-VN" sz="4200" b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Tuy trời mưa nhưng em vẫn đi học</a:t>
            </a:r>
            <a:endParaRPr lang="en-US" sz="4200" b="1" dirty="0">
              <a:solidFill>
                <a:srgbClr val="FCECD0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506200" y="7658100"/>
            <a:ext cx="515574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Trong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vườn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hoa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lan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hoa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huệ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đua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nhau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khoe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sắc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thắm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5580" y="4529453"/>
            <a:ext cx="2530335" cy="2286503"/>
            <a:chOff x="49530" y="5118819"/>
            <a:chExt cx="1600200" cy="1445999"/>
          </a:xfrm>
        </p:grpSpPr>
        <p:pic>
          <p:nvPicPr>
            <p:cNvPr id="14" name="Picture 2" descr="Minion clip art cartoon cartoons minions image - Clipartix | Minions  cartoon, Minion art, Minion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/>
            <p:cNvSpPr/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45580" y="7290710"/>
            <a:ext cx="2530335" cy="2286503"/>
            <a:chOff x="49530" y="5118819"/>
            <a:chExt cx="1600200" cy="1445999"/>
          </a:xfrm>
        </p:grpSpPr>
        <p:pic>
          <p:nvPicPr>
            <p:cNvPr id="25" name="Picture 2" descr="Minion clip art cartoon cartoons minions image - Clipartix | Minions  cartoon, Minion art, Minion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15400" y="4457701"/>
            <a:ext cx="2530335" cy="2286503"/>
            <a:chOff x="49530" y="5118819"/>
            <a:chExt cx="1600200" cy="1445999"/>
          </a:xfrm>
        </p:grpSpPr>
        <p:pic>
          <p:nvPicPr>
            <p:cNvPr id="28" name="Picture 2" descr="Minion clip art cartoon cartoons minions image - Clipartix | Minions  cartoon, Minion art, Minion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915400" y="7288052"/>
            <a:ext cx="2530335" cy="2286503"/>
            <a:chOff x="49530" y="5118819"/>
            <a:chExt cx="1600200" cy="1445999"/>
          </a:xfrm>
        </p:grpSpPr>
        <p:pic>
          <p:nvPicPr>
            <p:cNvPr id="31" name="Picture 2" descr="Minion clip art cartoon cartoons minions image - Clipartix | Minions  cartoon, Minion art, Minion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4412669"/>
            <a:ext cx="1350000" cy="23765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4" y="7193713"/>
            <a:ext cx="1350000" cy="237656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97" y="4339377"/>
            <a:ext cx="1481682" cy="2376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97" y="7114222"/>
            <a:ext cx="1350000" cy="2376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D5F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600200" y="828873"/>
            <a:ext cx="16052799" cy="3085308"/>
          </a:xfrm>
          <a:prstGeom prst="roundRect">
            <a:avLst>
              <a:gd name="adj" fmla="val 2381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hlinkClick r:id="rId6" action="ppaction://hlinksldjump"/>
          </p:cNvPr>
          <p:cNvSpPr txBox="1"/>
          <p:nvPr/>
        </p:nvSpPr>
        <p:spPr>
          <a:xfrm>
            <a:off x="3314701" y="1063757"/>
            <a:ext cx="13830299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vi-VN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ali SemiBold" panose="00000700000000000000" pitchFamily="2" charset="-34"/>
              </a:rPr>
              <a:t>Câu ghép được nối với nhau bằng cặp từ hô ứng là: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Mali SemiBold" panose="00000700000000000000" pitchFamily="2" charset="-34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635000" y="4743054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601704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9488945" y="4737383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9461499" y="7515027"/>
            <a:ext cx="8191500" cy="19431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3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61" y="0"/>
            <a:ext cx="3316692" cy="40978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092" y="1175744"/>
            <a:ext cx="2701452" cy="2701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261" y="291328"/>
            <a:ext cx="3350685" cy="3714386"/>
          </a:xfrm>
          <a:prstGeom prst="rect">
            <a:avLst/>
          </a:prstGeom>
        </p:spPr>
      </p:pic>
      <p:pic>
        <p:nvPicPr>
          <p:cNvPr id="6" name="Am-thanh-oh-noo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4337234"/>
            <a:ext cx="609600" cy="609600"/>
          </a:xfrm>
          <a:prstGeom prst="rect">
            <a:avLst/>
          </a:prstGeom>
        </p:spPr>
      </p:pic>
      <p:pic>
        <p:nvPicPr>
          <p:cNvPr id="8" name="Tieng-yeah-tre-co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3100" y="5340267"/>
            <a:ext cx="609600" cy="6096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717402" y="4774168"/>
            <a:ext cx="543599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Chẳng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những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Lan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học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giỏi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mà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bạn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ấy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còn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hát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rất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hay.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582400" y="4991100"/>
            <a:ext cx="515574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Sóng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chồm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dữ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dội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bọt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tung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trắng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xóa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85940" y="7515028"/>
            <a:ext cx="549126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Trời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vừa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trở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lạnh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,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mẹ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đã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lo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áo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ấm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cho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hai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chị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em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tôi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06200" y="7658100"/>
            <a:ext cx="515574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spcBef>
                <a:spcPts val="900"/>
              </a:spcBef>
            </a:pP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Tuy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em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bị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ốm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nhưng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vẫn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cố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gắng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đi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200" b="1" dirty="0" err="1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học</a:t>
            </a:r>
            <a:r>
              <a:rPr lang="en-US" sz="4200" b="1" dirty="0">
                <a:solidFill>
                  <a:srgbClr val="FCECD0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5580" y="4529453"/>
            <a:ext cx="2530335" cy="2286503"/>
            <a:chOff x="49530" y="5118819"/>
            <a:chExt cx="1600200" cy="1445999"/>
          </a:xfrm>
        </p:grpSpPr>
        <p:pic>
          <p:nvPicPr>
            <p:cNvPr id="14" name="Picture 2" descr="Minion clip art cartoon cartoons minions image - Clipartix | Minions  cartoon, Minion art, Minion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/>
            <p:cNvSpPr/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999525" y="4513066"/>
            <a:ext cx="2530335" cy="2286503"/>
            <a:chOff x="49530" y="5118819"/>
            <a:chExt cx="1600200" cy="1445999"/>
          </a:xfrm>
        </p:grpSpPr>
        <p:pic>
          <p:nvPicPr>
            <p:cNvPr id="25" name="Picture 2" descr="Minion clip art cartoon cartoons minions image - Clipartix | Minions  cartoon, Minion art, Minions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grpSp>
        <p:nvGrpSpPr>
          <p:cNvPr id="27" name="Group 26"/>
          <p:cNvGrpSpPr>
            <a:grpSpLocks noGrp="1" noUngrp="1" noRot="1" noMove="1" noResize="1"/>
          </p:cNvGrpSpPr>
          <p:nvPr/>
        </p:nvGrpSpPr>
        <p:grpSpPr>
          <a:xfrm>
            <a:off x="55605" y="7229674"/>
            <a:ext cx="2530335" cy="2286503"/>
            <a:chOff x="49530" y="5118819"/>
            <a:chExt cx="1600200" cy="1445999"/>
          </a:xfrm>
        </p:grpSpPr>
        <p:pic>
          <p:nvPicPr>
            <p:cNvPr id="28" name="Picture 2" descr="Minion clip art cartoon cartoons minions image - Clipartix | Minions  cartoon, Minion art, Minions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30" name="Group 29"/>
          <p:cNvGrpSpPr>
            <a:grpSpLocks noGrp="1" noUngrp="1" noRot="1" noMove="1" noResize="1"/>
          </p:cNvGrpSpPr>
          <p:nvPr/>
        </p:nvGrpSpPr>
        <p:grpSpPr>
          <a:xfrm>
            <a:off x="8915400" y="7288052"/>
            <a:ext cx="2530335" cy="2286503"/>
            <a:chOff x="49530" y="5118819"/>
            <a:chExt cx="1600200" cy="1445999"/>
          </a:xfrm>
        </p:grpSpPr>
        <p:pic>
          <p:nvPicPr>
            <p:cNvPr id="31" name="Picture 2" descr="Minion clip art cartoon cartoons minions image - Clipartix | Minions  cartoon, Minion art, Minions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" y="5118819"/>
              <a:ext cx="1600200" cy="144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60908" y="5931175"/>
              <a:ext cx="429692" cy="429692"/>
            </a:xfrm>
            <a:prstGeom prst="ellipse">
              <a:avLst/>
            </a:prstGeom>
            <a:solidFill>
              <a:srgbClr val="53799D">
                <a:lumMod val="30000"/>
                <a:lumOff val="70000"/>
              </a:srgbClr>
            </a:solidFill>
            <a:ln>
              <a:solidFill>
                <a:srgbClr val="5379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>
                  <a:solidFill>
                    <a:srgbClr val="53799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34" name="Picture 3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4412669"/>
            <a:ext cx="1350000" cy="2376563"/>
          </a:xfrm>
          <a:prstGeom prst="rect">
            <a:avLst/>
          </a:prstGeom>
        </p:spPr>
      </p:pic>
      <p:pic>
        <p:nvPicPr>
          <p:cNvPr id="32" name="Picture 3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059" y="4416068"/>
            <a:ext cx="1350000" cy="2376563"/>
          </a:xfrm>
          <a:prstGeom prst="rect">
            <a:avLst/>
          </a:prstGeom>
        </p:spPr>
      </p:pic>
      <p:pic>
        <p:nvPicPr>
          <p:cNvPr id="38" name="Picture 37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97" y="7114222"/>
            <a:ext cx="1350000" cy="2376563"/>
          </a:xfrm>
          <a:prstGeom prst="rect">
            <a:avLst/>
          </a:prstGeom>
        </p:spPr>
      </p:pic>
      <p:pic>
        <p:nvPicPr>
          <p:cNvPr id="35" name="Picture 3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2" y="7111350"/>
            <a:ext cx="1481682" cy="237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96D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1D5F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3264" y="2634201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7"/>
                </a:lnTo>
                <a:lnTo>
                  <a:pt x="0" y="615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5942" y="2399671"/>
            <a:ext cx="17340688" cy="39255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2458" y="-67943"/>
            <a:ext cx="2807898" cy="280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/>
          <p:cNvSpPr/>
          <p:nvPr/>
        </p:nvSpPr>
        <p:spPr>
          <a:xfrm>
            <a:off x="2655570" y="238760"/>
            <a:ext cx="15426055" cy="2247265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5400" b="1" dirty="0">
                <a:solidFill>
                  <a:prstClr val="black"/>
                </a:solidFill>
                <a:latin typeface="Calibri Light" panose="020F0302020204030204"/>
              </a:rPr>
              <a:t>Tìm kết từ thích hợp thay cho chỗ trống dưới đây:</a:t>
            </a:r>
          </a:p>
          <a:p>
            <a:pPr algn="ctr" defTabSz="1371600">
              <a:defRPr/>
            </a:pPr>
            <a:r>
              <a:rPr lang="en-US" altLang="vi-VN" sz="5400" b="1" dirty="0">
                <a:solidFill>
                  <a:prstClr val="black"/>
                </a:solidFill>
                <a:latin typeface="Calibri Light" panose="020F0302020204030204"/>
              </a:rPr>
              <a:t>“</a:t>
            </a:r>
            <a:r>
              <a:rPr lang="vi-VN" sz="5400" b="1" dirty="0">
                <a:solidFill>
                  <a:prstClr val="black"/>
                </a:solidFill>
                <a:latin typeface="Calibri Light" panose="020F0302020204030204"/>
              </a:rPr>
              <a:t>Tấm chăm chỉ, hiền lành … Cám thì lười biếng, độc ác.</a:t>
            </a:r>
            <a:r>
              <a:rPr lang="en-US" altLang="vi-VN" sz="5400" b="1" dirty="0">
                <a:solidFill>
                  <a:prstClr val="black"/>
                </a:solidFill>
                <a:latin typeface="Calibri Light" panose="020F0302020204030204"/>
              </a:rPr>
              <a:t>”</a:t>
            </a:r>
          </a:p>
        </p:txBody>
      </p:sp>
      <p:sp>
        <p:nvSpPr>
          <p:cNvPr id="19" name="Rectangle: Diagonal Corners Rounded 18"/>
          <p:cNvSpPr/>
          <p:nvPr/>
        </p:nvSpPr>
        <p:spPr>
          <a:xfrm>
            <a:off x="1611538" y="5616491"/>
            <a:ext cx="14454620" cy="1524599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còn</a:t>
            </a:r>
          </a:p>
        </p:txBody>
      </p:sp>
      <p:sp>
        <p:nvSpPr>
          <p:cNvPr id="20" name="Rectangle: Diagonal Corners Rounded 19"/>
          <p:cNvSpPr/>
          <p:nvPr/>
        </p:nvSpPr>
        <p:spPr>
          <a:xfrm>
            <a:off x="1511153" y="7896443"/>
            <a:ext cx="14977664" cy="1524596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Diagonal Corners Rounded 20"/>
          <p:cNvSpPr/>
          <p:nvPr/>
        </p:nvSpPr>
        <p:spPr>
          <a:xfrm>
            <a:off x="1513468" y="3314700"/>
            <a:ext cx="14454620" cy="1524599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31449" y="581075"/>
            <a:ext cx="2541564" cy="2213928"/>
            <a:chOff x="275946" y="681404"/>
            <a:chExt cx="1624516" cy="1415096"/>
          </a:xfrm>
        </p:grpSpPr>
        <p:pic>
          <p:nvPicPr>
            <p:cNvPr id="35" name="Picture 6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46" y="681404"/>
              <a:ext cx="1624516" cy="1374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641885" y="1801413"/>
              <a:ext cx="990514" cy="295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Calibri" panose="020F0502020204030204"/>
                </a:rPr>
                <a:t>Phân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/>
                </a:rPr>
                <a:t>bón</a:t>
              </a:r>
              <a:endParaRPr lang="en-US" sz="24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Rectangle: Rounded Corners 11"/>
          <p:cNvSpPr/>
          <p:nvPr/>
        </p:nvSpPr>
        <p:spPr>
          <a:xfrm>
            <a:off x="2773013" y="712735"/>
            <a:ext cx="15134844" cy="2150273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5400" b="1" dirty="0">
                <a:solidFill>
                  <a:prstClr val="black"/>
                </a:solidFill>
                <a:latin typeface="Calibri Light" panose="020F0302020204030204"/>
              </a:rPr>
              <a:t>Tìm kết từ thích hợp thay cho chỗ trống dưới đây:</a:t>
            </a:r>
          </a:p>
          <a:p>
            <a:pPr algn="ctr" defTabSz="1371600"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Tuấn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tuy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có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vóc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người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nhỏ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bé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…. cậu ấy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rất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 Light" panose="020F0302020204030204"/>
              </a:rPr>
              <a:t>khoẻ</a:t>
            </a: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.</a:t>
            </a:r>
            <a:endParaRPr lang="vi-VN" sz="54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3" name="Rectangle: Diagonal Corners Rounded 12"/>
          <p:cNvSpPr/>
          <p:nvPr/>
        </p:nvSpPr>
        <p:spPr>
          <a:xfrm>
            <a:off x="828785" y="8281259"/>
            <a:ext cx="16504920" cy="1567541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803963" y="5776946"/>
            <a:ext cx="16504920" cy="1567541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6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Diagonal Corners Rounded 14"/>
          <p:cNvSpPr/>
          <p:nvPr/>
        </p:nvSpPr>
        <p:spPr>
          <a:xfrm>
            <a:off x="738053" y="3461177"/>
            <a:ext cx="16504920" cy="1567541"/>
          </a:xfrm>
          <a:prstGeom prst="round2DiagRect">
            <a:avLst/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6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6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9144000" y="1854688"/>
            <a:ext cx="8022659" cy="5911997"/>
            <a:chOff x="0" y="0"/>
            <a:chExt cx="2112964" cy="15570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12964" cy="1557069"/>
            </a:xfrm>
            <a:custGeom>
              <a:avLst/>
              <a:gdLst/>
              <a:ahLst/>
              <a:cxnLst/>
              <a:rect l="l" t="t" r="r" b="b"/>
              <a:pathLst>
                <a:path w="2112964" h="1557069">
                  <a:moveTo>
                    <a:pt x="49215" y="0"/>
                  </a:moveTo>
                  <a:lnTo>
                    <a:pt x="2063748" y="0"/>
                  </a:lnTo>
                  <a:cubicBezTo>
                    <a:pt x="2090929" y="0"/>
                    <a:pt x="2112964" y="22034"/>
                    <a:pt x="2112964" y="49215"/>
                  </a:cubicBezTo>
                  <a:lnTo>
                    <a:pt x="2112964" y="1507854"/>
                  </a:lnTo>
                  <a:cubicBezTo>
                    <a:pt x="2112964" y="1535035"/>
                    <a:pt x="2090929" y="1557069"/>
                    <a:pt x="2063748" y="1557069"/>
                  </a:cubicBezTo>
                  <a:lnTo>
                    <a:pt x="49215" y="1557069"/>
                  </a:lnTo>
                  <a:cubicBezTo>
                    <a:pt x="22034" y="1557069"/>
                    <a:pt x="0" y="1535035"/>
                    <a:pt x="0" y="1507854"/>
                  </a:cubicBezTo>
                  <a:lnTo>
                    <a:pt x="0" y="49215"/>
                  </a:lnTo>
                  <a:cubicBezTo>
                    <a:pt x="0" y="22034"/>
                    <a:pt x="22034" y="0"/>
                    <a:pt x="492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60750"/>
                  </a:srgbClr>
                </a:gs>
                <a:gs pos="100000">
                  <a:srgbClr val="E8E3DC">
                    <a:alpha val="90000"/>
                  </a:srgbClr>
                </a:gs>
              </a:gsLst>
              <a:lin ang="0"/>
            </a:gradFill>
            <a:ln w="19050" cap="rnd">
              <a:solidFill>
                <a:srgbClr val="333333">
                  <a:alpha val="89804"/>
                </a:srgbClr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12964" cy="1595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25207" y="2312137"/>
            <a:ext cx="7315200" cy="4056611"/>
          </a:xfrm>
          <a:custGeom>
            <a:avLst/>
            <a:gdLst/>
            <a:ahLst/>
            <a:cxnLst/>
            <a:rect l="l" t="t" r="r" b="b"/>
            <a:pathLst>
              <a:path w="7315200" h="4056611">
                <a:moveTo>
                  <a:pt x="0" y="0"/>
                </a:moveTo>
                <a:lnTo>
                  <a:pt x="7315200" y="0"/>
                </a:lnTo>
                <a:lnTo>
                  <a:pt x="7315200" y="4056611"/>
                </a:lnTo>
                <a:lnTo>
                  <a:pt x="0" y="405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12703" y="5337797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8" y="0"/>
                </a:lnTo>
                <a:lnTo>
                  <a:pt x="2071468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68702" y="2555748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3"/>
                </a:lnTo>
                <a:lnTo>
                  <a:pt x="0" y="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47936" y="2934981"/>
            <a:ext cx="226834" cy="226834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4" y="1033994"/>
            <a:ext cx="2316681" cy="23166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9216" y="1688051"/>
            <a:ext cx="8783276" cy="10579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" y="3238500"/>
            <a:ext cx="9041152" cy="45784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29800" y="1638300"/>
            <a:ext cx="6980525" cy="58038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58600" y="6210300"/>
            <a:ext cx="3981033" cy="1457070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246" y="114300"/>
            <a:ext cx="21336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3203086" y="5863722"/>
            <a:ext cx="2056759" cy="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3203086" y="2323314"/>
            <a:ext cx="822938" cy="822938"/>
          </a:xfrm>
          <a:custGeom>
            <a:avLst/>
            <a:gdLst/>
            <a:ahLst/>
            <a:cxnLst/>
            <a:rect l="l" t="t" r="r" b="b"/>
            <a:pathLst>
              <a:path w="822938" h="822938">
                <a:moveTo>
                  <a:pt x="0" y="0"/>
                </a:moveTo>
                <a:lnTo>
                  <a:pt x="822937" y="0"/>
                </a:lnTo>
                <a:lnTo>
                  <a:pt x="822937" y="822938"/>
                </a:lnTo>
                <a:lnTo>
                  <a:pt x="0" y="822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26023" y="3146252"/>
            <a:ext cx="492230" cy="492230"/>
          </a:xfrm>
          <a:custGeom>
            <a:avLst/>
            <a:gdLst/>
            <a:ahLst/>
            <a:cxnLst/>
            <a:rect l="l" t="t" r="r" b="b"/>
            <a:pathLst>
              <a:path w="492230" h="492230">
                <a:moveTo>
                  <a:pt x="0" y="0"/>
                </a:moveTo>
                <a:lnTo>
                  <a:pt x="492230" y="0"/>
                </a:lnTo>
                <a:lnTo>
                  <a:pt x="492230" y="492229"/>
                </a:lnTo>
                <a:lnTo>
                  <a:pt x="0" y="492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51452" y="3102805"/>
            <a:ext cx="3815858" cy="3815858"/>
          </a:xfrm>
          <a:custGeom>
            <a:avLst/>
            <a:gdLst/>
            <a:ahLst/>
            <a:cxnLst/>
            <a:rect l="l" t="t" r="r" b="b"/>
            <a:pathLst>
              <a:path w="3815858" h="3815858">
                <a:moveTo>
                  <a:pt x="0" y="0"/>
                </a:moveTo>
                <a:lnTo>
                  <a:pt x="3815858" y="0"/>
                </a:lnTo>
                <a:lnTo>
                  <a:pt x="3815858" y="3815858"/>
                </a:lnTo>
                <a:lnTo>
                  <a:pt x="0" y="381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43100"/>
            <a:ext cx="13639800" cy="4636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51825" y="585681"/>
            <a:ext cx="520809" cy="1548351"/>
          </a:xfrm>
          <a:custGeom>
            <a:avLst/>
            <a:gdLst/>
            <a:ahLst/>
            <a:cxnLst/>
            <a:rect l="l" t="t" r="r" b="b"/>
            <a:pathLst>
              <a:path w="520809" h="1548351">
                <a:moveTo>
                  <a:pt x="0" y="0"/>
                </a:moveTo>
                <a:lnTo>
                  <a:pt x="520809" y="0"/>
                </a:lnTo>
                <a:lnTo>
                  <a:pt x="520809" y="1548351"/>
                </a:lnTo>
                <a:lnTo>
                  <a:pt x="0" y="1548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1995405" y="345023"/>
            <a:ext cx="15998198" cy="2090325"/>
            <a:chOff x="1144901" y="372426"/>
            <a:chExt cx="15998198" cy="2090325"/>
          </a:xfrm>
        </p:grpSpPr>
        <p:grpSp>
          <p:nvGrpSpPr>
            <p:cNvPr id="14" name="Group 14"/>
            <p:cNvGrpSpPr/>
            <p:nvPr/>
          </p:nvGrpSpPr>
          <p:grpSpPr>
            <a:xfrm>
              <a:off x="1144901" y="372426"/>
              <a:ext cx="15998198" cy="2090325"/>
              <a:chOff x="0" y="0"/>
              <a:chExt cx="4213517" cy="55053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213517" cy="550538"/>
              </a:xfrm>
              <a:custGeom>
                <a:avLst/>
                <a:gdLst/>
                <a:ahLst/>
                <a:cxnLst/>
                <a:rect l="l" t="t" r="r" b="b"/>
                <a:pathLst>
                  <a:path w="4213517" h="550538">
                    <a:moveTo>
                      <a:pt x="0" y="0"/>
                    </a:moveTo>
                    <a:lnTo>
                      <a:pt x="4213517" y="0"/>
                    </a:lnTo>
                    <a:lnTo>
                      <a:pt x="4213517" y="550538"/>
                    </a:lnTo>
                    <a:lnTo>
                      <a:pt x="0" y="550538"/>
                    </a:lnTo>
                    <a:close/>
                  </a:path>
                </a:pathLst>
              </a:custGeom>
              <a:solidFill>
                <a:srgbClr val="357527">
                  <a:alpha val="95686"/>
                </a:srgb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4213517" cy="5886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1363271" y="668457"/>
              <a:ext cx="15779828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980"/>
                </a:lnSpc>
              </a:pPr>
              <a:r>
                <a:rPr lang="vi-VN" sz="60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cặp kết từ nối các vế câu trong mỗi câu ghép dưới đây:</a:t>
              </a:r>
              <a:endPara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012229" y="2716161"/>
            <a:ext cx="16230600" cy="740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Bởi tôi ăn uống điều độ và làm việc có chừng mực nên tôi chóng lớn lắm.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(Tô Hoài)</a:t>
            </a:r>
            <a:endParaRPr lang="en-US" sz="4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endParaRPr lang="vi-VN" sz="35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Mặc dù chúng tôi vẫn chơi với nhau, nhưng thời gian Pam dành cho tôi không còn nhiều như trước.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Minh Hương)</a:t>
            </a:r>
            <a:endParaRPr lang="en-US" sz="4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endParaRPr lang="vi-VN" sz="35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Nếu hoa mua có màu tím hồng thì hoa sim tím nhạt, phơn phớt như má con gái.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(Băng Sơn)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734435" y="1324610"/>
            <a:ext cx="14096365" cy="889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51825" y="585681"/>
            <a:ext cx="520809" cy="1548351"/>
          </a:xfrm>
          <a:custGeom>
            <a:avLst/>
            <a:gdLst/>
            <a:ahLst/>
            <a:cxnLst/>
            <a:rect l="l" t="t" r="r" b="b"/>
            <a:pathLst>
              <a:path w="520809" h="1548351">
                <a:moveTo>
                  <a:pt x="0" y="0"/>
                </a:moveTo>
                <a:lnTo>
                  <a:pt x="520809" y="0"/>
                </a:lnTo>
                <a:lnTo>
                  <a:pt x="520809" y="1548351"/>
                </a:lnTo>
                <a:lnTo>
                  <a:pt x="0" y="1548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4" name="Group 53"/>
          <p:cNvGrpSpPr/>
          <p:nvPr/>
        </p:nvGrpSpPr>
        <p:grpSpPr>
          <a:xfrm>
            <a:off x="1995405" y="345023"/>
            <a:ext cx="15998198" cy="2090325"/>
            <a:chOff x="1144901" y="372426"/>
            <a:chExt cx="15998198" cy="2090325"/>
          </a:xfrm>
        </p:grpSpPr>
        <p:grpSp>
          <p:nvGrpSpPr>
            <p:cNvPr id="14" name="Group 14"/>
            <p:cNvGrpSpPr/>
            <p:nvPr/>
          </p:nvGrpSpPr>
          <p:grpSpPr>
            <a:xfrm>
              <a:off x="1144901" y="372426"/>
              <a:ext cx="15998198" cy="2090325"/>
              <a:chOff x="0" y="0"/>
              <a:chExt cx="4213517" cy="55053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213517" cy="550538"/>
              </a:xfrm>
              <a:custGeom>
                <a:avLst/>
                <a:gdLst/>
                <a:ahLst/>
                <a:cxnLst/>
                <a:rect l="l" t="t" r="r" b="b"/>
                <a:pathLst>
                  <a:path w="4213517" h="550538">
                    <a:moveTo>
                      <a:pt x="0" y="0"/>
                    </a:moveTo>
                    <a:lnTo>
                      <a:pt x="4213517" y="0"/>
                    </a:lnTo>
                    <a:lnTo>
                      <a:pt x="4213517" y="550538"/>
                    </a:lnTo>
                    <a:lnTo>
                      <a:pt x="0" y="550538"/>
                    </a:lnTo>
                    <a:close/>
                  </a:path>
                </a:pathLst>
              </a:custGeom>
              <a:solidFill>
                <a:srgbClr val="357527">
                  <a:alpha val="95686"/>
                </a:srgbClr>
              </a:solidFill>
              <a:ln w="38100" cap="sq">
                <a:solidFill>
                  <a:srgbClr val="FFFFFF">
                    <a:alpha val="95686"/>
                  </a:srgbClr>
                </a:solidFill>
                <a:prstDash val="dash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4213517" cy="5886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1363271" y="668457"/>
              <a:ext cx="15779828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980"/>
                </a:lnSpc>
              </a:pPr>
              <a:r>
                <a:rPr lang="vi-VN" sz="6000" b="0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cặp kết từ nối các vế câu trong mỗi câu ghép dưới đây:</a:t>
              </a:r>
              <a:endPara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Bold"/>
                <a:sym typeface="Cambria Bold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012229" y="2716161"/>
            <a:ext cx="16230600" cy="726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Bởi tôi ăn uống điều độ và làm việc có chừng mực nên tôi chóng lớn lắm.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(Tô Hoài)</a:t>
            </a:r>
            <a:endParaRPr lang="en-US" sz="4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endParaRPr lang="vi-VN" sz="35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Mặc dù chúng tôi vẫn chơi với nhau nhưng thời gian Pam dành cho tôi không còn nhiều như trước.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Minh Hương)</a:t>
            </a:r>
            <a:endParaRPr lang="en-US" sz="4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endParaRPr lang="vi-VN" sz="35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Nếu hoa mua có màu tím hồng thì hoa sim tím nhạt, phơn phớt như má con gái.</a:t>
            </a:r>
          </a:p>
          <a:p>
            <a:pPr algn="r"/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(Băng Sơn)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47800" y="2628900"/>
            <a:ext cx="1143000" cy="8382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3792200" y="2628900"/>
            <a:ext cx="1143000" cy="8382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600200" y="5219700"/>
            <a:ext cx="1973580" cy="8382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515600" y="5219700"/>
            <a:ext cx="1774190" cy="8382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0" y="7734300"/>
            <a:ext cx="1143000" cy="8382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0" y="7810500"/>
            <a:ext cx="922655" cy="7620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96057" y="1625943"/>
            <a:ext cx="10095886" cy="5598628"/>
          </a:xfrm>
          <a:custGeom>
            <a:avLst/>
            <a:gdLst/>
            <a:ahLst/>
            <a:cxnLst/>
            <a:rect l="l" t="t" r="r" b="b"/>
            <a:pathLst>
              <a:path w="10095886" h="5598628">
                <a:moveTo>
                  <a:pt x="0" y="0"/>
                </a:moveTo>
                <a:lnTo>
                  <a:pt x="10095886" y="0"/>
                </a:lnTo>
                <a:lnTo>
                  <a:pt x="10095886" y="5598628"/>
                </a:lnTo>
                <a:lnTo>
                  <a:pt x="0" y="5598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81000" y="2529237"/>
            <a:ext cx="17319884" cy="7453798"/>
            <a:chOff x="0" y="0"/>
            <a:chExt cx="4481339" cy="16260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1339" cy="1626079"/>
            </a:xfrm>
            <a:custGeom>
              <a:avLst/>
              <a:gdLst/>
              <a:ahLst/>
              <a:cxnLst/>
              <a:rect l="l" t="t" r="r" b="b"/>
              <a:pathLst>
                <a:path w="4481339" h="1626079">
                  <a:moveTo>
                    <a:pt x="0" y="0"/>
                  </a:moveTo>
                  <a:lnTo>
                    <a:pt x="4481339" y="0"/>
                  </a:lnTo>
                  <a:lnTo>
                    <a:pt x="4481339" y="1626079"/>
                  </a:lnTo>
                  <a:lnTo>
                    <a:pt x="0" y="1626079"/>
                  </a:lnTo>
                  <a:close/>
                </a:path>
              </a:pathLst>
            </a:custGeom>
            <a:solidFill>
              <a:srgbClr val="FFFFFF">
                <a:alpha val="95686"/>
              </a:srgbClr>
            </a:solidFill>
            <a:ln w="38100" cap="sq">
              <a:solidFill>
                <a:srgbClr val="4877BA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481339" cy="1664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636458" y="448626"/>
            <a:ext cx="1120022" cy="1339157"/>
          </a:xfrm>
          <a:custGeom>
            <a:avLst/>
            <a:gdLst/>
            <a:ahLst/>
            <a:cxnLst/>
            <a:rect l="l" t="t" r="r" b="b"/>
            <a:pathLst>
              <a:path w="1120022" h="1339157">
                <a:moveTo>
                  <a:pt x="0" y="0"/>
                </a:moveTo>
                <a:lnTo>
                  <a:pt x="1120022" y="0"/>
                </a:lnTo>
                <a:lnTo>
                  <a:pt x="1120022" y="1339156"/>
                </a:lnTo>
                <a:lnTo>
                  <a:pt x="0" y="13391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025357" y="448626"/>
            <a:ext cx="15117742" cy="1767279"/>
            <a:chOff x="0" y="0"/>
            <a:chExt cx="3981627" cy="4654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981628" cy="465456"/>
            </a:xfrm>
            <a:custGeom>
              <a:avLst/>
              <a:gdLst/>
              <a:ahLst/>
              <a:cxnLst/>
              <a:rect l="l" t="t" r="r" b="b"/>
              <a:pathLst>
                <a:path w="3981628" h="465456">
                  <a:moveTo>
                    <a:pt x="0" y="0"/>
                  </a:moveTo>
                  <a:lnTo>
                    <a:pt x="3981628" y="0"/>
                  </a:lnTo>
                  <a:lnTo>
                    <a:pt x="3981628" y="465456"/>
                  </a:lnTo>
                  <a:lnTo>
                    <a:pt x="0" y="465456"/>
                  </a:lnTo>
                  <a:close/>
                </a:path>
              </a:pathLst>
            </a:custGeom>
            <a:solidFill>
              <a:srgbClr val="357527">
                <a:alpha val="95686"/>
              </a:srgbClr>
            </a:solidFill>
            <a:ln w="38100" cap="sq">
              <a:solidFill>
                <a:srgbClr val="FFFFFF">
                  <a:alpha val="95686"/>
                </a:srgbClr>
              </a:solidFill>
              <a:prstDash val="dash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981627" cy="503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76300" y="2818342"/>
            <a:ext cx="16535400" cy="6694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a. Ngày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tắt hẳn, trăng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lên rồi.</a:t>
            </a:r>
          </a:p>
          <a:p>
            <a:pPr algn="r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Thạch Lam)</a:t>
            </a:r>
            <a:endParaRPr lang="en-US" sz="5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endParaRPr lang="vi-VN" sz="3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just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b. Trăng đi đến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luỹ tre được tắm đẫm màu sữa đến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  <a:endParaRPr lang="en-US" sz="5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just">
              <a:lnSpc>
                <a:spcPts val="5750"/>
              </a:lnSpc>
            </a:pPr>
            <a:endParaRPr lang="vi-VN" sz="3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  <a:p>
            <a:pPr algn="r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(Theo Phan Sĩ Châu)</a:t>
            </a:r>
          </a:p>
          <a:p>
            <a:pPr algn="just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c. Nước dâng lên cao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Sơn Tinh lại làm cho đồi, núi mọc cao lên </a:t>
            </a:r>
            <a:r>
              <a:rPr lang="en-US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    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  <a:p>
            <a:pPr algn="r">
              <a:lnSpc>
                <a:spcPts val="5750"/>
              </a:lnSpc>
            </a:pP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(Truyện </a:t>
            </a:r>
            <a:r>
              <a:rPr lang="vi-VN" sz="5000" b="1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Sơn T</a:t>
            </a:r>
            <a:r>
              <a:rPr lang="en-US" sz="5000" b="1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inh</a:t>
            </a:r>
            <a:r>
              <a:rPr lang="vi-VN" sz="5000" b="1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vi-VN" sz="5000" b="1" dirty="0">
                <a:solidFill>
                  <a:srgbClr val="357527"/>
                </a:solidFill>
                <a:latin typeface="Cambria Bold"/>
                <a:ea typeface="Cambria Bold"/>
                <a:cs typeface="Cambria Bold"/>
                <a:sym typeface="Cambria Bold"/>
              </a:rPr>
              <a:t>Thủy Tinh)</a:t>
            </a:r>
            <a:endParaRPr lang="en-US" sz="5000" b="1" dirty="0">
              <a:solidFill>
                <a:srgbClr val="357527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981200" y="723900"/>
            <a:ext cx="148590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cặp từ (</a:t>
            </a:r>
            <a:r>
              <a:rPr lang="vi-V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 ... đó ...; chưa ... đã ...; bao nhiêu ... bấy nhiêu ...</a:t>
            </a:r>
            <a:r>
              <a:rPr lang="vi-VN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thay cho bông hoa.</a:t>
            </a:r>
            <a:endParaRPr lang="en-US" sz="9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 Bold"/>
              <a:sym typeface="Cambria Bold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062987" y="2887293"/>
            <a:ext cx="838200" cy="685800"/>
            <a:chOff x="10809358" y="1015880"/>
            <a:chExt cx="997131" cy="805401"/>
          </a:xfrm>
        </p:grpSpPr>
        <p:sp>
          <p:nvSpPr>
            <p:cNvPr id="52" name="Rectangle 51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4" name="Group 53"/>
          <p:cNvGrpSpPr/>
          <p:nvPr/>
        </p:nvGrpSpPr>
        <p:grpSpPr>
          <a:xfrm>
            <a:off x="5181600" y="5067300"/>
            <a:ext cx="762000" cy="609600"/>
            <a:chOff x="10809358" y="1015880"/>
            <a:chExt cx="997131" cy="805401"/>
          </a:xfrm>
        </p:grpSpPr>
        <p:sp>
          <p:nvSpPr>
            <p:cNvPr id="55" name="Rectangle 54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7" name="Group 56"/>
          <p:cNvGrpSpPr/>
          <p:nvPr/>
        </p:nvGrpSpPr>
        <p:grpSpPr>
          <a:xfrm>
            <a:off x="16383000" y="4991100"/>
            <a:ext cx="838200" cy="685800"/>
            <a:chOff x="10809358" y="1015880"/>
            <a:chExt cx="997131" cy="805401"/>
          </a:xfrm>
        </p:grpSpPr>
        <p:sp>
          <p:nvSpPr>
            <p:cNvPr id="58" name="Rectangle 57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59"/>
          <p:cNvGrpSpPr/>
          <p:nvPr/>
        </p:nvGrpSpPr>
        <p:grpSpPr>
          <a:xfrm>
            <a:off x="4320542" y="8002815"/>
            <a:ext cx="838200" cy="685800"/>
            <a:chOff x="10809358" y="1015880"/>
            <a:chExt cx="997131" cy="805401"/>
          </a:xfrm>
        </p:grpSpPr>
        <p:sp>
          <p:nvSpPr>
            <p:cNvPr id="61" name="Rectangle 60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3" name="Group 62"/>
          <p:cNvGrpSpPr/>
          <p:nvPr/>
        </p:nvGrpSpPr>
        <p:grpSpPr>
          <a:xfrm>
            <a:off x="7329948" y="7228310"/>
            <a:ext cx="838200" cy="685800"/>
            <a:chOff x="10809358" y="1015880"/>
            <a:chExt cx="997131" cy="805401"/>
          </a:xfrm>
        </p:grpSpPr>
        <p:sp>
          <p:nvSpPr>
            <p:cNvPr id="64" name="Rectangle 63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6" name="Group 65"/>
          <p:cNvGrpSpPr/>
          <p:nvPr/>
        </p:nvGrpSpPr>
        <p:grpSpPr>
          <a:xfrm>
            <a:off x="7772400" y="2887293"/>
            <a:ext cx="838200" cy="685800"/>
            <a:chOff x="10809358" y="1015880"/>
            <a:chExt cx="997131" cy="805401"/>
          </a:xfrm>
        </p:grpSpPr>
        <p:sp>
          <p:nvSpPr>
            <p:cNvPr id="67" name="Rectangle 66"/>
            <p:cNvSpPr/>
            <p:nvPr/>
          </p:nvSpPr>
          <p:spPr>
            <a:xfrm>
              <a:off x="10809358" y="1015880"/>
              <a:ext cx="997131" cy="691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18"/>
            <p:cNvSpPr/>
            <p:nvPr/>
          </p:nvSpPr>
          <p:spPr>
            <a:xfrm>
              <a:off x="10875542" y="1073992"/>
              <a:ext cx="802458" cy="747289"/>
            </a:xfrm>
            <a:prstGeom prst="rect">
              <a:avLst/>
            </a:pr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1070</Words>
  <Application>Microsoft Office PowerPoint</Application>
  <PresentationFormat>Custom</PresentationFormat>
  <Paragraphs>99</Paragraphs>
  <Slides>22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#9Slide02 Noi dung dai</vt:lpstr>
      <vt:lpstr>#9Slide02 Tieu de dai</vt:lpstr>
      <vt:lpstr>Arial</vt:lpstr>
      <vt:lpstr>Calibri</vt:lpstr>
      <vt:lpstr>Calibri Light</vt:lpstr>
      <vt:lpstr>Cambria</vt:lpstr>
      <vt:lpstr>Cambria Bold</vt:lpstr>
      <vt:lpstr>Office Theme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về</dc:title>
  <dc:creator>thao</dc:creator>
  <cp:lastModifiedBy>SingPC</cp:lastModifiedBy>
  <cp:revision>91</cp:revision>
  <dcterms:created xsi:type="dcterms:W3CDTF">2006-08-16T00:00:00Z</dcterms:created>
  <dcterms:modified xsi:type="dcterms:W3CDTF">2025-02-18T03:45:47Z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36582C68108D412A8309E1EE58BBF44F_12</vt:lpwstr>
  </property>
  <property fmtid="{D5CDD505-2E9C-101B-9397-08002B2CF9AE}" pid="3" name="KSOProductBuildVer">
    <vt:lpwstr>1033-12.2.0.19805</vt:lpwstr>
  </property>
</Properties>
</file>