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9" r:id="rId3"/>
    <p:sldId id="277" r:id="rId4"/>
    <p:sldId id="278" r:id="rId5"/>
    <p:sldId id="279" r:id="rId6"/>
    <p:sldId id="257" r:id="rId7"/>
    <p:sldId id="261" r:id="rId8"/>
    <p:sldId id="320" r:id="rId9"/>
    <p:sldId id="321" r:id="rId10"/>
    <p:sldId id="322" r:id="rId11"/>
    <p:sldId id="323" r:id="rId12"/>
    <p:sldId id="324" r:id="rId13"/>
    <p:sldId id="325" r:id="rId14"/>
    <p:sldId id="326" r:id="rId15"/>
    <p:sldId id="327" r:id="rId16"/>
    <p:sldId id="328" r:id="rId17"/>
    <p:sldId id="303" r:id="rId18"/>
    <p:sldId id="269"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0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30536F-4FBC-F111-7556-C86D7F1111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A7A7F88-C51D-58F6-6EF3-EA6D2C6176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2C75836-96D6-BBD8-5594-3F4ACE6B696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5" name="Chỗ dành sẵn cho Chân trang 4">
            <a:extLst>
              <a:ext uri="{FF2B5EF4-FFF2-40B4-BE49-F238E27FC236}">
                <a16:creationId xmlns:a16="http://schemas.microsoft.com/office/drawing/2014/main" id="{2104CF6D-38A7-2E0B-DC34-C5C34F890A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199210E-30FA-036C-D5A3-34A7DDF39B6E}"/>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5334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4E2312-7FE0-BEA6-74A4-8431C0CA2F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09D5C9B-6986-167D-CCB2-DBF8002BA205}"/>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F92931-8FD6-5F9C-EBDE-91FE1C1D65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5" name="Chỗ dành sẵn cho Chân trang 4">
            <a:extLst>
              <a:ext uri="{FF2B5EF4-FFF2-40B4-BE49-F238E27FC236}">
                <a16:creationId xmlns:a16="http://schemas.microsoft.com/office/drawing/2014/main" id="{049B5DC2-574D-AE35-ADA0-1D655E4BD20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6AB76F-86D4-7B01-AF54-9E14F3ADBE3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0303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A2CB97B-F2F7-5F8C-9B8B-229F5B5D124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6906B44-B39C-6F9B-27D2-026BD152D6C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898642D-9C25-716A-0E72-F0CE7B0FB9F2}"/>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5" name="Chỗ dành sẵn cho Chân trang 4">
            <a:extLst>
              <a:ext uri="{FF2B5EF4-FFF2-40B4-BE49-F238E27FC236}">
                <a16:creationId xmlns:a16="http://schemas.microsoft.com/office/drawing/2014/main" id="{3B75661F-5675-8D1A-E7B0-F53B6993A2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49A17AF-C187-CB38-00D9-EA6DE252D5D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2219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06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54F92-953B-4083-B0C2-33C2C97CE7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2297E-FE11-4B15-906E-567D40359B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36EBF1-9347-4B68-A4C9-C6D5E22C2E51}"/>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D692569-28EA-46A1-8D34-2CD2617DA668}"/>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88E2FF9-BF09-41C0-B6F0-A90C24ACBD3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91682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2E9EB-C63A-4DCC-AB5F-5A765D1D7A7B}"/>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06DB5F-1719-4DE6-BCBB-9ECFF0C708E0}"/>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54595E-A2BF-4354-AE55-25E266E30F0B}"/>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16E182A-D9BD-45B8-B274-27D748095E9B}"/>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CA58A53-FE56-4488-B1F8-4B0823553705}"/>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336791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C05CA-F60D-43E8-9D75-4F3E7BC0646D}"/>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6B9B39-7811-4B45-BB97-FF83865AA4CF}"/>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ADD28D-A131-4D13-ABDB-F5C7A375F3E9}"/>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775CDED-072D-4843-80F1-4F9F600F92E3}"/>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779E360-18D0-4CE8-A4CA-FB18938A791A}"/>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966465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69B10-F42A-4E82-9C41-CFD491E6343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9D7A5D-0188-477A-80B9-14A883F2F1C5}"/>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A2A1CF6-B91B-4B06-98A7-A38AABF44E70}"/>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8532A4E-7954-4AEC-9E0B-02DA3C4384C0}"/>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DEBB75-5660-43FB-ABD8-32AC9251C49A}"/>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D5180DC-3D6B-49C3-A17F-552C8019EC2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0" name="Picture 9">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1"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69395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4C7C9-11A8-499B-8764-6CC5574EE6E4}"/>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D108F8E-476B-45FF-9F64-81BA6873D0C5}"/>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A449E0-20D4-40C4-B27D-2D84933F89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09D281-92C5-47C8-BCF3-C42A611A21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E11EE0-5D3C-4FA3-B188-287379D531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753C63C-A499-4547-9E71-9227B310642F}"/>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C8FCD438-FF5A-4095-9057-1721060E317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AA8B1635-26D2-4BCB-9983-DCFD491A43FD}"/>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47016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18494D-C60D-4888-B4B3-FE3564E2252A}"/>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1AF661-862E-4199-81FD-E511A3451D26}"/>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2025/2/14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71AB2D70-47B6-4FA0-A56D-B83A474437D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28B43BC7-48E6-4F29-9F84-B0C52CE04600}"/>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6363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674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C2CDA3-AEBF-4A1E-79D8-48DB40B6000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E36C581-B683-01FE-15E8-1E649493CC7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FBAEDCB-DE38-7256-8766-448ECEFB12F1}"/>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5" name="Chỗ dành sẵn cho Chân trang 4">
            <a:extLst>
              <a:ext uri="{FF2B5EF4-FFF2-40B4-BE49-F238E27FC236}">
                <a16:creationId xmlns:a16="http://schemas.microsoft.com/office/drawing/2014/main" id="{54410735-FFB9-8CBF-986E-184EC6CD20B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DE2A02B-A423-0B99-8972-EB72C9904958}"/>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68555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5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9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80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331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0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D23DF8-16BE-51C2-BB51-49FDE1FB0E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AF53D568-A8FC-DD75-062E-102C6A15714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F338657-82A1-1A0F-3597-F2DF1C40573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5" name="Chỗ dành sẵn cho Chân trang 4">
            <a:extLst>
              <a:ext uri="{FF2B5EF4-FFF2-40B4-BE49-F238E27FC236}">
                <a16:creationId xmlns:a16="http://schemas.microsoft.com/office/drawing/2014/main" id="{10A51949-B185-A609-BE09-8265029684F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349FF5B-BDC0-BCA4-27EA-DA02DE4EB36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647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11373D-58A6-400F-F0C0-DED5DE6542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6E866B-7F9D-DC7F-F9B2-C32BD5B4B181}"/>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020A7A-1A0A-E061-EAEE-8827DC49B370}"/>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969D95E-9201-13B2-C241-87F3EBC8908E}"/>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6" name="Chỗ dành sẵn cho Chân trang 5">
            <a:extLst>
              <a:ext uri="{FF2B5EF4-FFF2-40B4-BE49-F238E27FC236}">
                <a16:creationId xmlns:a16="http://schemas.microsoft.com/office/drawing/2014/main" id="{2FCC4810-1698-C7C0-F938-7538426D56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E7C218C-EC4D-679C-D8AD-3800C95303F9}"/>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0490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31FD06-20B6-4A31-C931-6CAC103D2AA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CE1D019-EC98-FE17-3755-B2598E0B2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8A77E60-D4D2-356A-9043-1FA23E16E6B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832CE94-16DA-FBE5-7228-103A58F5EF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6F3FEBF-2BD9-D86F-1E1C-7DBC016BF53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489DD7C-6FC1-FF3F-E3C3-F89572DA108A}"/>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8" name="Chỗ dành sẵn cho Chân trang 7">
            <a:extLst>
              <a:ext uri="{FF2B5EF4-FFF2-40B4-BE49-F238E27FC236}">
                <a16:creationId xmlns:a16="http://schemas.microsoft.com/office/drawing/2014/main" id="{CB70C1D4-DCDE-51DE-A0E1-0F2A882A88F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35687847-4883-8359-9D90-0AB83FF1CF32}"/>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9179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3130F8-F456-8346-76D7-E1A74B29574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3DF42FF-E66F-AF37-4F13-93161EC15309}"/>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4" name="Chỗ dành sẵn cho Chân trang 3">
            <a:extLst>
              <a:ext uri="{FF2B5EF4-FFF2-40B4-BE49-F238E27FC236}">
                <a16:creationId xmlns:a16="http://schemas.microsoft.com/office/drawing/2014/main" id="{A0089F2E-D1B9-5538-8CF8-22521FDFB6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A48777DF-D299-E3F7-1F69-0A92FB33DAAB}"/>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261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0192A9-D5DE-6D61-011B-13FB8936F6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3" name="Chỗ dành sẵn cho Chân trang 2">
            <a:extLst>
              <a:ext uri="{FF2B5EF4-FFF2-40B4-BE49-F238E27FC236}">
                <a16:creationId xmlns:a16="http://schemas.microsoft.com/office/drawing/2014/main" id="{C8F687C3-DB2C-0808-84E5-378712B6C07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1ED75EE8-321D-61E9-428A-7283298364FF}"/>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202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3C21DC-A04E-569F-E57E-EBC7AD86A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C219B5-8738-3B58-0581-02468CACD7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EB0C3B7-072A-A1D6-1522-E3FD37654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8764A2-1011-7A7E-2694-53965C731B75}"/>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6" name="Chỗ dành sẵn cho Chân trang 5">
            <a:extLst>
              <a:ext uri="{FF2B5EF4-FFF2-40B4-BE49-F238E27FC236}">
                <a16:creationId xmlns:a16="http://schemas.microsoft.com/office/drawing/2014/main" id="{28017AE5-B78E-9E99-422B-1676D10D8D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DCD95E4-656E-05A8-C935-D18D88B30A1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2111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28228E-5A9D-0C19-A5C8-3C29EDAB80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AEF47F4-0E77-8969-DB90-F5B88988C5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8B8FAC5-8253-D0B7-11F0-F20EF955EE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1E5C9E2-ADC9-945A-A012-FC64B550661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14/02/2025</a:t>
            </a:fld>
            <a:endParaRPr lang="vi-VN"/>
          </a:p>
        </p:txBody>
      </p:sp>
      <p:sp>
        <p:nvSpPr>
          <p:cNvPr id="6" name="Chỗ dành sẵn cho Chân trang 5">
            <a:extLst>
              <a:ext uri="{FF2B5EF4-FFF2-40B4-BE49-F238E27FC236}">
                <a16:creationId xmlns:a16="http://schemas.microsoft.com/office/drawing/2014/main" id="{CE2E85C7-40B0-60A4-457F-7FD91CBFEE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12A4B3C-3D38-A6D7-ECB0-5B66796285FA}"/>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55736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34C35250-2FB3-4A6D-4FC3-7EB17D6A9B1C}"/>
              </a:ext>
            </a:extLst>
          </p:cNvPr>
          <p:cNvGrpSpPr/>
          <p:nvPr userDrawn="1"/>
        </p:nvGrpSpPr>
        <p:grpSpPr>
          <a:xfrm>
            <a:off x="0" y="0"/>
            <a:ext cx="12192000" cy="6858000"/>
            <a:chOff x="0" y="0"/>
            <a:chExt cx="18310194" cy="10287000"/>
          </a:xfrm>
        </p:grpSpPr>
        <p:sp>
          <p:nvSpPr>
            <p:cNvPr id="7" name="Freeform 2">
              <a:extLst>
                <a:ext uri="{FF2B5EF4-FFF2-40B4-BE49-F238E27FC236}">
                  <a16:creationId xmlns:a16="http://schemas.microsoft.com/office/drawing/2014/main" id="{55B81296-E331-EFB6-D1A7-CE4DDCC714BC}"/>
                </a:ext>
              </a:extLst>
            </p:cNvPr>
            <p:cNvSpPr/>
            <p:nvPr userDrawn="1"/>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8" name="Group 3">
              <a:extLst>
                <a:ext uri="{FF2B5EF4-FFF2-40B4-BE49-F238E27FC236}">
                  <a16:creationId xmlns:a16="http://schemas.microsoft.com/office/drawing/2014/main" id="{7D9346DD-C095-AC97-320F-53313D9D2575}"/>
                </a:ext>
              </a:extLst>
            </p:cNvPr>
            <p:cNvGrpSpPr/>
            <p:nvPr userDrawn="1"/>
          </p:nvGrpSpPr>
          <p:grpSpPr>
            <a:xfrm>
              <a:off x="672147" y="749521"/>
              <a:ext cx="16965903" cy="8787960"/>
              <a:chOff x="-93907" y="-74100"/>
              <a:chExt cx="4468386" cy="2314524"/>
            </a:xfrm>
          </p:grpSpPr>
          <p:sp>
            <p:nvSpPr>
              <p:cNvPr id="9" name="Freeform 4">
                <a:extLst>
                  <a:ext uri="{FF2B5EF4-FFF2-40B4-BE49-F238E27FC236}">
                    <a16:creationId xmlns:a16="http://schemas.microsoft.com/office/drawing/2014/main" id="{8571274C-9DB4-F503-0826-1A46DA7E5EA6}"/>
                  </a:ext>
                </a:extLst>
              </p:cNvPr>
              <p:cNvSpPr/>
              <p:nvPr/>
            </p:nvSpPr>
            <p:spPr>
              <a:xfrm>
                <a:off x="-93907" y="-74100"/>
                <a:ext cx="4468386" cy="2314524"/>
              </a:xfrm>
              <a:custGeom>
                <a:avLst/>
                <a:gdLst/>
                <a:ahLst/>
                <a:cxnLst/>
                <a:rect l="l" t="t" r="r" b="b"/>
                <a:pathLst>
                  <a:path w="4274726" h="2166324">
                    <a:moveTo>
                      <a:pt x="24327" y="0"/>
                    </a:moveTo>
                    <a:lnTo>
                      <a:pt x="4250399" y="0"/>
                    </a:lnTo>
                    <a:cubicBezTo>
                      <a:pt x="4263834" y="0"/>
                      <a:pt x="4274726" y="10891"/>
                      <a:pt x="4274726" y="24327"/>
                    </a:cubicBezTo>
                    <a:lnTo>
                      <a:pt x="4274726" y="2141998"/>
                    </a:lnTo>
                    <a:cubicBezTo>
                      <a:pt x="4274726" y="2155433"/>
                      <a:pt x="4263834" y="2166324"/>
                      <a:pt x="4250399" y="2166324"/>
                    </a:cubicBezTo>
                    <a:lnTo>
                      <a:pt x="24327" y="2166324"/>
                    </a:lnTo>
                    <a:cubicBezTo>
                      <a:pt x="10891" y="2166324"/>
                      <a:pt x="0" y="2155433"/>
                      <a:pt x="0" y="2141998"/>
                    </a:cubicBezTo>
                    <a:lnTo>
                      <a:pt x="0" y="24327"/>
                    </a:lnTo>
                    <a:cubicBezTo>
                      <a:pt x="0" y="10891"/>
                      <a:pt x="10891" y="0"/>
                      <a:pt x="24327" y="0"/>
                    </a:cubicBezTo>
                    <a:close/>
                  </a:path>
                </a:pathLst>
              </a:custGeom>
              <a:solidFill>
                <a:srgbClr val="FFFFFF"/>
              </a:solidFill>
              <a:ln w="38100" cap="rnd">
                <a:solidFill>
                  <a:srgbClr val="FC8181">
                    <a:alpha val="89804"/>
                  </a:srgbClr>
                </a:solidFill>
                <a:prstDash val="lgDash"/>
                <a:round/>
              </a:ln>
            </p:spPr>
          </p:sp>
          <p:sp>
            <p:nvSpPr>
              <p:cNvPr id="10" name="TextBox 5">
                <a:extLst>
                  <a:ext uri="{FF2B5EF4-FFF2-40B4-BE49-F238E27FC236}">
                    <a16:creationId xmlns:a16="http://schemas.microsoft.com/office/drawing/2014/main" id="{17CE5E0F-573F-7DF9-AB4E-864977B6BEFE}"/>
                  </a:ext>
                </a:extLst>
              </p:cNvPr>
              <p:cNvSpPr txBox="1"/>
              <p:nvPr/>
            </p:nvSpPr>
            <p:spPr>
              <a:xfrm>
                <a:off x="0" y="-28575"/>
                <a:ext cx="4274726" cy="2194899"/>
              </a:xfrm>
              <a:prstGeom prst="rect">
                <a:avLst/>
              </a:prstGeom>
            </p:spPr>
            <p:txBody>
              <a:bodyPr lIns="50800" tIns="50800" rIns="50800" bIns="50800" rtlCol="0" anchor="ctr"/>
              <a:lstStyle/>
              <a:p>
                <a:pPr algn="ctr">
                  <a:lnSpc>
                    <a:spcPts val="3022"/>
                  </a:lnSpc>
                </a:pPr>
                <a:endParaRPr/>
              </a:p>
            </p:txBody>
          </p:sp>
        </p:grpSp>
      </p:grpSp>
      <p:pic>
        <p:nvPicPr>
          <p:cNvPr id="23" name="Picture 22" descr="A round pink label with white text and a black background&#10;&#10;Description automatically generated">
            <a:extLst>
              <a:ext uri="{FF2B5EF4-FFF2-40B4-BE49-F238E27FC236}">
                <a16:creationId xmlns:a16="http://schemas.microsoft.com/office/drawing/2014/main" id="{9EDA2EE9-101C-BCD7-C317-EFE0B346D5A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18860" y="83951"/>
            <a:ext cx="1648769" cy="1648769"/>
          </a:xfrm>
          <a:prstGeom prst="rect">
            <a:avLst/>
          </a:prstGeom>
        </p:spPr>
      </p:pic>
    </p:spTree>
    <p:extLst>
      <p:ext uri="{BB962C8B-B14F-4D97-AF65-F5344CB8AC3E}">
        <p14:creationId xmlns:p14="http://schemas.microsoft.com/office/powerpoint/2010/main" val="300754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487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19.xml"/><Relationship Id="rId16" Type="http://schemas.openxmlformats.org/officeDocument/2006/relationships/image" Target="../media/image22.png"/><Relationship Id="rId1" Type="http://schemas.openxmlformats.org/officeDocument/2006/relationships/themeOverride" Target="../theme/themeOverride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19.xml"/><Relationship Id="rId16" Type="http://schemas.openxmlformats.org/officeDocument/2006/relationships/image" Target="../media/image22.png"/><Relationship Id="rId1" Type="http://schemas.openxmlformats.org/officeDocument/2006/relationships/themeOverride" Target="../theme/themeOverride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19.xml"/><Relationship Id="rId1" Type="http://schemas.openxmlformats.org/officeDocument/2006/relationships/themeOverride" Target="../theme/themeOverride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751415" y="2206048"/>
            <a:ext cx="2525451" cy="2696862"/>
          </a:xfrm>
          <a:custGeom>
            <a:avLst/>
            <a:gdLst/>
            <a:ahLst/>
            <a:cxnLst/>
            <a:rect l="l" t="t" r="r" b="b"/>
            <a:pathLst>
              <a:path w="3788177" h="4045293">
                <a:moveTo>
                  <a:pt x="0" y="0"/>
                </a:moveTo>
                <a:lnTo>
                  <a:pt x="3788177" y="0"/>
                </a:lnTo>
                <a:lnTo>
                  <a:pt x="3788177" y="4045293"/>
                </a:lnTo>
                <a:lnTo>
                  <a:pt x="0" y="4045293"/>
                </a:lnTo>
                <a:lnTo>
                  <a:pt x="0" y="0"/>
                </a:lnTo>
                <a:close/>
              </a:path>
            </a:pathLst>
          </a:custGeom>
          <a:blipFill>
            <a:blip r:embed="rId2"/>
            <a:stretch>
              <a:fillRect/>
            </a:stretch>
          </a:blipFill>
        </p:spPr>
      </p:sp>
      <p:sp>
        <p:nvSpPr>
          <p:cNvPr id="7" name="Freeform 7"/>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sp>
      <p:sp>
        <p:nvSpPr>
          <p:cNvPr id="8" name="Freeform 8"/>
          <p:cNvSpPr/>
          <p:nvPr/>
        </p:nvSpPr>
        <p:spPr>
          <a:xfrm>
            <a:off x="8511302" y="1877413"/>
            <a:ext cx="1344942" cy="2947818"/>
          </a:xfrm>
          <a:custGeom>
            <a:avLst/>
            <a:gdLst/>
            <a:ahLst/>
            <a:cxnLst/>
            <a:rect l="l" t="t" r="r" b="b"/>
            <a:pathLst>
              <a:path w="2017413" h="4421727">
                <a:moveTo>
                  <a:pt x="0" y="0"/>
                </a:moveTo>
                <a:lnTo>
                  <a:pt x="2017413" y="0"/>
                </a:lnTo>
                <a:lnTo>
                  <a:pt x="2017413" y="4421728"/>
                </a:lnTo>
                <a:lnTo>
                  <a:pt x="0" y="4421728"/>
                </a:lnTo>
                <a:lnTo>
                  <a:pt x="0" y="0"/>
                </a:lnTo>
                <a:close/>
              </a:path>
            </a:pathLst>
          </a:custGeom>
          <a:blipFill>
            <a:blip r:embed="rId4"/>
            <a:stretch>
              <a:fillRect/>
            </a:stretch>
          </a:blipFill>
        </p:spPr>
      </p:sp>
      <p:pic>
        <p:nvPicPr>
          <p:cNvPr id="10" name="Hình ảnh 9">
            <a:extLst>
              <a:ext uri="{FF2B5EF4-FFF2-40B4-BE49-F238E27FC236}">
                <a16:creationId xmlns:a16="http://schemas.microsoft.com/office/drawing/2014/main" id="{61E90AD7-1428-9BB0-EA86-C9EE1EC29B6C}"/>
              </a:ext>
            </a:extLst>
          </p:cNvPr>
          <p:cNvPicPr>
            <a:picLocks noChangeAspect="1"/>
          </p:cNvPicPr>
          <p:nvPr/>
        </p:nvPicPr>
        <p:blipFill>
          <a:blip r:embed="rId5"/>
          <a:stretch>
            <a:fillRect/>
          </a:stretch>
        </p:blipFill>
        <p:spPr>
          <a:xfrm>
            <a:off x="4276866" y="1295215"/>
            <a:ext cx="4438273" cy="4267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046CC-ED81-5126-3989-26F517010148}"/>
              </a:ext>
            </a:extLst>
          </p:cNvPr>
          <p:cNvSpPr txBox="1"/>
          <p:nvPr/>
        </p:nvSpPr>
        <p:spPr>
          <a:xfrm>
            <a:off x="762000" y="802640"/>
            <a:ext cx="5953760" cy="646331"/>
          </a:xfrm>
          <a:prstGeom prst="rect">
            <a:avLst/>
          </a:prstGeom>
          <a:noFill/>
        </p:spPr>
        <p:txBody>
          <a:bodyPr wrap="square" rtlCol="0">
            <a:spAutoFit/>
          </a:bodyPr>
          <a:lstStyle/>
          <a:p>
            <a:r>
              <a:rPr lang="en-US" sz="3600" b="0" i="0" dirty="0">
                <a:solidFill>
                  <a:srgbClr val="FF0000"/>
                </a:solidFill>
                <a:effectLst/>
                <a:latin typeface="Cambria" panose="02040503050406030204" pitchFamily="18" charset="0"/>
                <a:ea typeface="Cambria" panose="02040503050406030204" pitchFamily="18" charset="0"/>
              </a:rPr>
              <a:t>a) 57% + 43,5% = 100,5%</a:t>
            </a:r>
            <a:endParaRPr lang="en-US" sz="3600"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C20E87D-A10C-42CE-E46D-747FE427D5F3}"/>
              </a:ext>
            </a:extLst>
          </p:cNvPr>
          <p:cNvSpPr txBox="1"/>
          <p:nvPr/>
        </p:nvSpPr>
        <p:spPr>
          <a:xfrm>
            <a:off x="802640" y="16560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57% = 43,5%</a:t>
            </a:r>
          </a:p>
        </p:txBody>
      </p:sp>
      <p:sp>
        <p:nvSpPr>
          <p:cNvPr id="4" name="TextBox 3">
            <a:extLst>
              <a:ext uri="{FF2B5EF4-FFF2-40B4-BE49-F238E27FC236}">
                <a16:creationId xmlns:a16="http://schemas.microsoft.com/office/drawing/2014/main" id="{78CE62EA-6DFC-9F73-7F9A-68353E1DBFF0}"/>
              </a:ext>
            </a:extLst>
          </p:cNvPr>
          <p:cNvSpPr txBox="1"/>
          <p:nvPr/>
        </p:nvSpPr>
        <p:spPr>
          <a:xfrm>
            <a:off x="833120" y="24892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43,5% = 57%</a:t>
            </a:r>
          </a:p>
        </p:txBody>
      </p:sp>
      <p:sp>
        <p:nvSpPr>
          <p:cNvPr id="5" name="TextBox 4">
            <a:extLst>
              <a:ext uri="{FF2B5EF4-FFF2-40B4-BE49-F238E27FC236}">
                <a16:creationId xmlns:a16="http://schemas.microsoft.com/office/drawing/2014/main" id="{9F4BE20D-1FAE-CA95-D918-1FA66D44DAEB}"/>
              </a:ext>
            </a:extLst>
          </p:cNvPr>
          <p:cNvSpPr txBox="1"/>
          <p:nvPr/>
        </p:nvSpPr>
        <p:spPr>
          <a:xfrm>
            <a:off x="5608320" y="33324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 12% × 6 = 72%</a:t>
            </a:r>
          </a:p>
        </p:txBody>
      </p:sp>
      <p:sp>
        <p:nvSpPr>
          <p:cNvPr id="6" name="TextBox 5">
            <a:extLst>
              <a:ext uri="{FF2B5EF4-FFF2-40B4-BE49-F238E27FC236}">
                <a16:creationId xmlns:a16="http://schemas.microsoft.com/office/drawing/2014/main" id="{0F0D727B-8DE2-23CF-269C-07448D741687}"/>
              </a:ext>
            </a:extLst>
          </p:cNvPr>
          <p:cNvSpPr txBox="1"/>
          <p:nvPr/>
        </p:nvSpPr>
        <p:spPr>
          <a:xfrm>
            <a:off x="5638800" y="41656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6 = 12%</a:t>
            </a:r>
          </a:p>
        </p:txBody>
      </p:sp>
      <p:sp>
        <p:nvSpPr>
          <p:cNvPr id="7" name="TextBox 6">
            <a:extLst>
              <a:ext uri="{FF2B5EF4-FFF2-40B4-BE49-F238E27FC236}">
                <a16:creationId xmlns:a16="http://schemas.microsoft.com/office/drawing/2014/main" id="{7F1D4F07-0E6E-FC62-5D4E-A9B758867CA9}"/>
              </a:ext>
            </a:extLst>
          </p:cNvPr>
          <p:cNvSpPr txBox="1"/>
          <p:nvPr/>
        </p:nvSpPr>
        <p:spPr>
          <a:xfrm>
            <a:off x="5730240" y="506984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12 = 6%</a:t>
            </a:r>
          </a:p>
        </p:txBody>
      </p:sp>
    </p:spTree>
    <p:extLst>
      <p:ext uri="{BB962C8B-B14F-4D97-AF65-F5344CB8AC3E}">
        <p14:creationId xmlns:p14="http://schemas.microsoft.com/office/powerpoint/2010/main" val="2216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501675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Hưởng ứng Tết trồng cây, nhà trường đã tổ chức một đợt trồng cây xung quanh trường. Theo kế hoạch, trong thời gian quy định thì nhà trường phải trồng được 600 cây. Đến nửa thời gian đó, nhà trường đã trồng được 360 cây và đến hết thời gian quy định, nhà trường đã trồng được tất cả 690 cây. Hỏi:</a:t>
            </a:r>
          </a:p>
          <a:p>
            <a:pPr lvl="0" algn="just"/>
            <a:r>
              <a:rPr lang="vi-VN" sz="3200" dirty="0">
                <a:solidFill>
                  <a:prstClr val="black"/>
                </a:solidFill>
                <a:latin typeface="Cambria" panose="02040503050406030204" pitchFamily="18" charset="0"/>
                <a:ea typeface="Cambria" panose="02040503050406030204" pitchFamily="18" charset="0"/>
              </a:rPr>
              <a:t>a) Đến hết nửa thời gian quy định, nhà trường đã thực hiện được bao nhiêu phần trăm kế hoạch?</a:t>
            </a:r>
          </a:p>
          <a:p>
            <a:pPr lvl="0" algn="just"/>
            <a:r>
              <a:rPr lang="vi-VN" sz="3200" dirty="0">
                <a:solidFill>
                  <a:prstClr val="black"/>
                </a:solidFill>
                <a:latin typeface="Cambria" panose="02040503050406030204" pitchFamily="18" charset="0"/>
                <a:ea typeface="Cambria" panose="02040503050406030204" pitchFamily="18" charset="0"/>
              </a:rPr>
              <a:t>b) Đến hết thời gian quy định, nhà trường đã vượt kế hoạch bao nhiêu phần trăm?</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Tree>
    <p:extLst>
      <p:ext uri="{BB962C8B-B14F-4D97-AF65-F5344CB8AC3E}">
        <p14:creationId xmlns:p14="http://schemas.microsoft.com/office/powerpoint/2010/main" val="30648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17FAF-B5E3-E47E-8A5E-E7B266D5C151}"/>
              </a:ext>
            </a:extLst>
          </p:cNvPr>
          <p:cNvSpPr txBox="1"/>
          <p:nvPr/>
        </p:nvSpPr>
        <p:spPr>
          <a:xfrm>
            <a:off x="1158240" y="1056640"/>
            <a:ext cx="9276080" cy="483209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Đến hết nửa thời gian quy định, nhà trường đã thực hiện được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360 : 600 = 0,6 = 60%</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b) Đến hết thời gian quy định, nhà trường đã thực hiện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690 : 600 = 1,15 = 115%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Đến hết thời gian quy định, nhà trường đã vượt kế hoạch số phần trăm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115% - 100% = 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Đáp số: a) 60%</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b) 15%</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55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954107"/>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Biểu đồ dưới đây cho biết kết quả điều tra về sở thích bốn môn thể thao của một số học sinh.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2" name="Hộp Văn bản 2">
            <a:extLst>
              <a:ext uri="{FF2B5EF4-FFF2-40B4-BE49-F238E27FC236}">
                <a16:creationId xmlns:a16="http://schemas.microsoft.com/office/drawing/2014/main" id="{DA9AEE20-1EAE-0663-994A-0B72DC6160FA}"/>
              </a:ext>
            </a:extLst>
          </p:cNvPr>
          <p:cNvSpPr txBox="1"/>
          <p:nvPr/>
        </p:nvSpPr>
        <p:spPr>
          <a:xfrm>
            <a:off x="1168400" y="1468140"/>
            <a:ext cx="10261600" cy="523220"/>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SỐ HỌC SINH ƯA THÍCH BỐN MÔN THỂ THAO</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7DB196D-C2DE-ADFB-B60F-10F1250EBF03}"/>
              </a:ext>
            </a:extLst>
          </p:cNvPr>
          <p:cNvPicPr>
            <a:picLocks noChangeAspect="1"/>
          </p:cNvPicPr>
          <p:nvPr/>
        </p:nvPicPr>
        <p:blipFill>
          <a:blip r:embed="rId2"/>
          <a:stretch>
            <a:fillRect/>
          </a:stretch>
        </p:blipFill>
        <p:spPr>
          <a:xfrm>
            <a:off x="3210560" y="1977073"/>
            <a:ext cx="5999797" cy="3152436"/>
          </a:xfrm>
          <a:prstGeom prst="rect">
            <a:avLst/>
          </a:prstGeom>
        </p:spPr>
      </p:pic>
      <p:sp>
        <p:nvSpPr>
          <p:cNvPr id="7" name="Hộp Văn bản 2">
            <a:extLst>
              <a:ext uri="{FF2B5EF4-FFF2-40B4-BE49-F238E27FC236}">
                <a16:creationId xmlns:a16="http://schemas.microsoft.com/office/drawing/2014/main" id="{469C4513-66A4-7C64-348D-FC2567C2883D}"/>
              </a:ext>
            </a:extLst>
          </p:cNvPr>
          <p:cNvSpPr txBox="1"/>
          <p:nvPr/>
        </p:nvSpPr>
        <p:spPr>
          <a:xfrm>
            <a:off x="833120" y="5013980"/>
            <a:ext cx="10261600" cy="1384995"/>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a) Mỗi môn thể thao có bao nhiêu học sinh ưa thích?</a:t>
            </a:r>
          </a:p>
          <a:p>
            <a:pPr lvl="0" algn="just"/>
            <a:r>
              <a:rPr lang="vi-VN" sz="2800" dirty="0">
                <a:solidFill>
                  <a:prstClr val="black"/>
                </a:solidFill>
                <a:latin typeface="Cambria" panose="02040503050406030204" pitchFamily="18" charset="0"/>
                <a:ea typeface="Cambria" panose="02040503050406030204" pitchFamily="18" charset="0"/>
              </a:rPr>
              <a:t>b) Tìm tỉ số phần trăm của số học sinh ưa thích mỗi môn và tổng số học sinh được điều tra.</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6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14199F-F8C8-1829-0724-FA30EB0EB7FA}"/>
              </a:ext>
            </a:extLst>
          </p:cNvPr>
          <p:cNvGraphicFramePr>
            <a:graphicFrameLocks noGrp="1"/>
          </p:cNvGraphicFramePr>
          <p:nvPr>
            <p:extLst>
              <p:ext uri="{D42A27DB-BD31-4B8C-83A1-F6EECF244321}">
                <p14:modId xmlns:p14="http://schemas.microsoft.com/office/powerpoint/2010/main" val="1029273564"/>
              </p:ext>
            </p:extLst>
          </p:nvPr>
        </p:nvGraphicFramePr>
        <p:xfrm>
          <a:off x="1336040" y="1547654"/>
          <a:ext cx="9809480" cy="1889760"/>
        </p:xfrm>
        <a:graphic>
          <a:graphicData uri="http://schemas.openxmlformats.org/drawingml/2006/table">
            <a:tbl>
              <a:tblPr/>
              <a:tblGrid>
                <a:gridCol w="1961896">
                  <a:extLst>
                    <a:ext uri="{9D8B030D-6E8A-4147-A177-3AD203B41FA5}">
                      <a16:colId xmlns:a16="http://schemas.microsoft.com/office/drawing/2014/main" val="67492560"/>
                    </a:ext>
                  </a:extLst>
                </a:gridCol>
                <a:gridCol w="1961896">
                  <a:extLst>
                    <a:ext uri="{9D8B030D-6E8A-4147-A177-3AD203B41FA5}">
                      <a16:colId xmlns:a16="http://schemas.microsoft.com/office/drawing/2014/main" val="2987753416"/>
                    </a:ext>
                  </a:extLst>
                </a:gridCol>
                <a:gridCol w="1961896">
                  <a:extLst>
                    <a:ext uri="{9D8B030D-6E8A-4147-A177-3AD203B41FA5}">
                      <a16:colId xmlns:a16="http://schemas.microsoft.com/office/drawing/2014/main" val="2529828404"/>
                    </a:ext>
                  </a:extLst>
                </a:gridCol>
                <a:gridCol w="1961896">
                  <a:extLst>
                    <a:ext uri="{9D8B030D-6E8A-4147-A177-3AD203B41FA5}">
                      <a16:colId xmlns:a16="http://schemas.microsoft.com/office/drawing/2014/main" val="2041236464"/>
                    </a:ext>
                  </a:extLst>
                </a:gridCol>
                <a:gridCol w="1961896">
                  <a:extLst>
                    <a:ext uri="{9D8B030D-6E8A-4147-A177-3AD203B41FA5}">
                      <a16:colId xmlns:a16="http://schemas.microsoft.com/office/drawing/2014/main" val="778044504"/>
                    </a:ext>
                  </a:extLst>
                </a:gridCol>
              </a:tblGrid>
              <a:tr h="0">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Môn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thao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Cờ</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vua</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Bóng đá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Bơi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Võ dân tộc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78262"/>
                  </a:ext>
                </a:extLst>
              </a:tr>
              <a:tr h="0">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Số học sinh ưa thích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47139"/>
                  </a:ext>
                </a:extLst>
              </a:tr>
            </a:tbl>
          </a:graphicData>
        </a:graphic>
      </p:graphicFrame>
      <p:sp>
        <p:nvSpPr>
          <p:cNvPr id="3" name="TextBox 2">
            <a:extLst>
              <a:ext uri="{FF2B5EF4-FFF2-40B4-BE49-F238E27FC236}">
                <a16:creationId xmlns:a16="http://schemas.microsoft.com/office/drawing/2014/main" id="{78E0D21E-106A-B2B5-0E2D-D81B9149489A}"/>
              </a:ext>
            </a:extLst>
          </p:cNvPr>
          <p:cNvSpPr txBox="1"/>
          <p:nvPr/>
        </p:nvSpPr>
        <p:spPr>
          <a:xfrm>
            <a:off x="883920" y="660400"/>
            <a:ext cx="8737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Tree>
    <p:extLst>
      <p:ext uri="{BB962C8B-B14F-4D97-AF65-F5344CB8AC3E}">
        <p14:creationId xmlns:p14="http://schemas.microsoft.com/office/powerpoint/2010/main" val="17754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DE6DA-C772-6BD1-7056-8A9D9AC61343}"/>
              </a:ext>
            </a:extLst>
          </p:cNvPr>
          <p:cNvSpPr txBox="1"/>
          <p:nvPr/>
        </p:nvSpPr>
        <p:spPr>
          <a:xfrm>
            <a:off x="1148080" y="599440"/>
            <a:ext cx="9164320" cy="5693866"/>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b)</a:t>
            </a:r>
            <a:r>
              <a:rPr lang="en-US" sz="2600" dirty="0">
                <a:solidFill>
                  <a:srgbClr val="FF0000"/>
                </a:solidFill>
                <a:latin typeface="Cambria" panose="02040503050406030204" pitchFamily="18" charset="0"/>
                <a:ea typeface="Cambria" panose="02040503050406030204" pitchFamily="18" charset="0"/>
              </a:rPr>
              <a:t> </a:t>
            </a:r>
            <a:r>
              <a:rPr lang="vi-VN" sz="2600" dirty="0">
                <a:solidFill>
                  <a:srgbClr val="FF0000"/>
                </a:solidFill>
                <a:latin typeface="Cambria" panose="02040503050406030204" pitchFamily="18" charset="0"/>
                <a:ea typeface="Cambria" panose="02040503050406030204" pitchFamily="18" charset="0"/>
              </a:rPr>
              <a:t>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6 + 18 + 12 + 12 = 48 (học sinh)</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cờ vua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6 : 48 = 0,125 = 12,5%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bóng đá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18 : 48 = 0,375 = 37,5%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bơi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12 : 48 = 0,25 = 25%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võ dân tộc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12 : 48 = 0,25 = 25%</a:t>
            </a:r>
            <a:endParaRPr lang="en-US" sz="2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8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425471DC-858B-8E12-2547-59D2DC2AD218}"/>
              </a:ext>
            </a:extLst>
          </p:cNvPr>
          <p:cNvGrpSpPr/>
          <p:nvPr/>
        </p:nvGrpSpPr>
        <p:grpSpPr>
          <a:xfrm>
            <a:off x="1074593" y="2738509"/>
            <a:ext cx="4929234" cy="584775"/>
            <a:chOff x="1453063" y="2567303"/>
            <a:chExt cx="4929234" cy="584775"/>
          </a:xfrm>
        </p:grpSpPr>
        <p:sp>
          <p:nvSpPr>
            <p:cNvPr id="4" name="Hộp Văn bản 3">
              <a:extLst>
                <a:ext uri="{FF2B5EF4-FFF2-40B4-BE49-F238E27FC236}">
                  <a16:creationId xmlns:a16="http://schemas.microsoft.com/office/drawing/2014/main" id="{022A4000-C339-A328-8381-B313E1CFB300}"/>
                </a:ext>
              </a:extLst>
            </p:cNvPr>
            <p:cNvSpPr txBox="1"/>
            <p:nvPr/>
          </p:nvSpPr>
          <p:spPr>
            <a:xfrm>
              <a:off x="2037838" y="2567303"/>
              <a:ext cx="4344459" cy="584775"/>
            </a:xfrm>
            <a:prstGeom prst="rect">
              <a:avLst/>
            </a:prstGeom>
            <a:noFill/>
          </p:spPr>
          <p:txBody>
            <a:bodyPr wrap="none" rtlCol="0">
              <a:spAutoFit/>
            </a:bodyPr>
            <a:lstStyle/>
            <a:p>
              <a:r>
                <a:rPr lang="en-US" sz="3200" b="1" dirty="0" err="1">
                  <a:latin typeface="Cambria" panose="02040503050406030204" pitchFamily="18" charset="0"/>
                  <a:ea typeface="Cambria" panose="02040503050406030204" pitchFamily="18" charset="0"/>
                </a:rPr>
                <a:t>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endParaRPr lang="vi-VN" sz="3200" b="1" dirty="0">
                <a:latin typeface="Cambria" panose="02040503050406030204" pitchFamily="18" charset="0"/>
                <a:ea typeface="Cambria" panose="02040503050406030204" pitchFamily="18" charset="0"/>
              </a:endParaRPr>
            </a:p>
          </p:txBody>
        </p:sp>
        <p:pic>
          <p:nvPicPr>
            <p:cNvPr id="5" name="Hình ảnh 4">
              <a:extLst>
                <a:ext uri="{FF2B5EF4-FFF2-40B4-BE49-F238E27FC236}">
                  <a16:creationId xmlns:a16="http://schemas.microsoft.com/office/drawing/2014/main" id="{64B741F8-7A94-FFDD-EDB2-E7E5B57601CE}"/>
                </a:ext>
              </a:extLst>
            </p:cNvPr>
            <p:cNvPicPr>
              <a:picLocks noChangeAspect="1"/>
            </p:cNvPicPr>
            <p:nvPr/>
          </p:nvPicPr>
          <p:blipFill>
            <a:blip r:embed="rId2"/>
            <a:stretch>
              <a:fillRect/>
            </a:stretch>
          </p:blipFill>
          <p:spPr>
            <a:xfrm>
              <a:off x="1453063" y="2567303"/>
              <a:ext cx="584775" cy="584775"/>
            </a:xfrm>
            <a:prstGeom prst="rect">
              <a:avLst/>
            </a:prstGeom>
          </p:spPr>
        </p:pic>
      </p:grpSp>
      <p:grpSp>
        <p:nvGrpSpPr>
          <p:cNvPr id="6" name="Nhóm 5">
            <a:extLst>
              <a:ext uri="{FF2B5EF4-FFF2-40B4-BE49-F238E27FC236}">
                <a16:creationId xmlns:a16="http://schemas.microsoft.com/office/drawing/2014/main" id="{E241AB7A-439A-5E57-C8B8-7600CE2C25A6}"/>
              </a:ext>
            </a:extLst>
          </p:cNvPr>
          <p:cNvGrpSpPr/>
          <p:nvPr/>
        </p:nvGrpSpPr>
        <p:grpSpPr>
          <a:xfrm>
            <a:off x="1074593" y="3611878"/>
            <a:ext cx="8496052" cy="584775"/>
            <a:chOff x="1479221" y="3428999"/>
            <a:chExt cx="8496052" cy="584775"/>
          </a:xfrm>
        </p:grpSpPr>
        <p:sp>
          <p:nvSpPr>
            <p:cNvPr id="7" name="Hộp Văn bản 6">
              <a:extLst>
                <a:ext uri="{FF2B5EF4-FFF2-40B4-BE49-F238E27FC236}">
                  <a16:creationId xmlns:a16="http://schemas.microsoft.com/office/drawing/2014/main" id="{AD196282-5AE0-E7EA-B352-A551E527049F}"/>
                </a:ext>
              </a:extLst>
            </p:cNvPr>
            <p:cNvSpPr txBox="1"/>
            <p:nvPr/>
          </p:nvSpPr>
          <p:spPr>
            <a:xfrm>
              <a:off x="2037838" y="3428999"/>
              <a:ext cx="7937435"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Chuẩn bị nội dung bài mới</a:t>
              </a:r>
              <a:endParaRPr lang="vi-VN" sz="3200" b="1">
                <a:latin typeface="Cambria" panose="02040503050406030204" pitchFamily="18" charset="0"/>
                <a:ea typeface="Cambria" panose="02040503050406030204" pitchFamily="18" charset="0"/>
              </a:endParaRPr>
            </a:p>
          </p:txBody>
        </p:sp>
        <p:pic>
          <p:nvPicPr>
            <p:cNvPr id="8" name="Hình ảnh 7">
              <a:extLst>
                <a:ext uri="{FF2B5EF4-FFF2-40B4-BE49-F238E27FC236}">
                  <a16:creationId xmlns:a16="http://schemas.microsoft.com/office/drawing/2014/main" id="{4080BB1E-A261-B384-7356-C9D717E62B6A}"/>
                </a:ext>
              </a:extLst>
            </p:cNvPr>
            <p:cNvPicPr>
              <a:picLocks noChangeAspect="1"/>
            </p:cNvPicPr>
            <p:nvPr/>
          </p:nvPicPr>
          <p:blipFill>
            <a:blip r:embed="rId2"/>
            <a:stretch>
              <a:fillRect/>
            </a:stretch>
          </p:blipFill>
          <p:spPr>
            <a:xfrm>
              <a:off x="1479221" y="3428999"/>
              <a:ext cx="584775" cy="584775"/>
            </a:xfrm>
            <a:prstGeom prst="rect">
              <a:avLst/>
            </a:prstGeom>
          </p:spPr>
        </p:pic>
      </p:grpSp>
      <p:pic>
        <p:nvPicPr>
          <p:cNvPr id="10" name="Hình ảnh 9">
            <a:extLst>
              <a:ext uri="{FF2B5EF4-FFF2-40B4-BE49-F238E27FC236}">
                <a16:creationId xmlns:a16="http://schemas.microsoft.com/office/drawing/2014/main" id="{1E7CD5CE-25E0-833E-054A-5D98ADB111D1}"/>
              </a:ext>
            </a:extLst>
          </p:cNvPr>
          <p:cNvPicPr>
            <a:picLocks noChangeAspect="1"/>
          </p:cNvPicPr>
          <p:nvPr/>
        </p:nvPicPr>
        <p:blipFill>
          <a:blip r:embed="rId3"/>
          <a:stretch>
            <a:fillRect/>
          </a:stretch>
        </p:blipFill>
        <p:spPr>
          <a:xfrm>
            <a:off x="3431812" y="533163"/>
            <a:ext cx="5450296" cy="2139881"/>
          </a:xfrm>
          <a:prstGeom prst="rect">
            <a:avLst/>
          </a:prstGeom>
        </p:spPr>
      </p:pic>
    </p:spTree>
    <p:extLst>
      <p:ext uri="{BB962C8B-B14F-4D97-AF65-F5344CB8AC3E}">
        <p14:creationId xmlns:p14="http://schemas.microsoft.com/office/powerpoint/2010/main" val="25903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FD7F8E96-A2CC-55BF-0F4B-A6A5486277AD}"/>
              </a:ext>
            </a:extLst>
          </p:cNvPr>
          <p:cNvSpPr/>
          <p:nvPr/>
        </p:nvSpPr>
        <p:spPr>
          <a:xfrm>
            <a:off x="9022080" y="3576195"/>
            <a:ext cx="2373497" cy="2534593"/>
          </a:xfrm>
          <a:custGeom>
            <a:avLst/>
            <a:gdLst/>
            <a:ahLst/>
            <a:cxnLst/>
            <a:rect l="l" t="t" r="r" b="b"/>
            <a:pathLst>
              <a:path w="4568533" h="4878614">
                <a:moveTo>
                  <a:pt x="0" y="0"/>
                </a:moveTo>
                <a:lnTo>
                  <a:pt x="4568533" y="0"/>
                </a:lnTo>
                <a:lnTo>
                  <a:pt x="4568533" y="4878614"/>
                </a:lnTo>
                <a:lnTo>
                  <a:pt x="0" y="4878614"/>
                </a:lnTo>
                <a:lnTo>
                  <a:pt x="0" y="0"/>
                </a:lnTo>
                <a:close/>
              </a:path>
            </a:pathLst>
          </a:custGeom>
          <a:blipFill>
            <a:blip r:embed="rId2"/>
            <a:stretch>
              <a:fillRect/>
            </a:stretch>
          </a:blipFill>
        </p:spPr>
      </p:sp>
      <p:sp>
        <p:nvSpPr>
          <p:cNvPr id="12" name="Freeform 10">
            <a:extLst>
              <a:ext uri="{FF2B5EF4-FFF2-40B4-BE49-F238E27FC236}">
                <a16:creationId xmlns:a16="http://schemas.microsoft.com/office/drawing/2014/main" id="{7C88C1FA-B9BF-6045-2943-5B7BC93B5BCC}"/>
              </a:ext>
            </a:extLst>
          </p:cNvPr>
          <p:cNvSpPr/>
          <p:nvPr/>
        </p:nvSpPr>
        <p:spPr>
          <a:xfrm>
            <a:off x="685800" y="3576320"/>
            <a:ext cx="2834464" cy="216482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3"/>
            <a:stretch>
              <a:fillRect/>
            </a:stretch>
          </a:blipFill>
        </p:spPr>
      </p:sp>
      <p:pic>
        <p:nvPicPr>
          <p:cNvPr id="18" name="Hình ảnh 17">
            <a:extLst>
              <a:ext uri="{FF2B5EF4-FFF2-40B4-BE49-F238E27FC236}">
                <a16:creationId xmlns:a16="http://schemas.microsoft.com/office/drawing/2014/main" id="{2A8216CA-A01A-BD4C-7C28-351D4A3B7B37}"/>
              </a:ext>
            </a:extLst>
          </p:cNvPr>
          <p:cNvPicPr>
            <a:picLocks noChangeAspect="1"/>
          </p:cNvPicPr>
          <p:nvPr/>
        </p:nvPicPr>
        <p:blipFill>
          <a:blip r:embed="rId4"/>
          <a:stretch>
            <a:fillRect/>
          </a:stretch>
        </p:blipFill>
        <p:spPr>
          <a:xfrm>
            <a:off x="1608955" y="1896601"/>
            <a:ext cx="8974090" cy="3359187"/>
          </a:xfrm>
          <a:prstGeom prst="rect">
            <a:avLst/>
          </a:prstGeom>
        </p:spPr>
      </p:pic>
      <p:pic>
        <p:nvPicPr>
          <p:cNvPr id="19" name="Hình ảnh 18">
            <a:extLst>
              <a:ext uri="{FF2B5EF4-FFF2-40B4-BE49-F238E27FC236}">
                <a16:creationId xmlns:a16="http://schemas.microsoft.com/office/drawing/2014/main" id="{5D9970F9-0CF4-0566-26CA-4B5B0EB7C32E}"/>
              </a:ext>
            </a:extLst>
          </p:cNvPr>
          <p:cNvPicPr>
            <a:picLocks noChangeAspect="1"/>
          </p:cNvPicPr>
          <p:nvPr/>
        </p:nvPicPr>
        <p:blipFill>
          <a:blip r:embed="rId5"/>
          <a:stretch>
            <a:fillRect/>
          </a:stretch>
        </p:blipFill>
        <p:spPr>
          <a:xfrm>
            <a:off x="4608446" y="1323260"/>
            <a:ext cx="2975106" cy="859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2"/>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19276" y="-62483"/>
                        <a:pt x="3348187" y="78926"/>
                        <a:pt x="3510439" y="0"/>
                      </a:cubicBezTo>
                      <a:cubicBezTo>
                        <a:pt x="3712672" y="-87505"/>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789" y="570187"/>
                        <a:pt x="7801336" y="628366"/>
                        <a:pt x="7820286" y="801694"/>
                      </a:cubicBezTo>
                      <a:cubicBezTo>
                        <a:pt x="7813356" y="975297"/>
                        <a:pt x="7794046" y="1022414"/>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6" y="711957"/>
                        <a:pt x="9582" y="555181"/>
                        <a:pt x="0" y="443577"/>
                      </a:cubicBezTo>
                      <a:cubicBezTo>
                        <a:pt x="-3270" y="323303"/>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7"/>
                            <a:gd name="connsiteX1" fmla="*/ 370739 w 10427047"/>
                            <a:gd name="connsiteY1" fmla="*/ 0 h 1470297"/>
                            <a:gd name="connsiteX2" fmla="*/ 1054290 w 10427047"/>
                            <a:gd name="connsiteY2" fmla="*/ 0 h 1470297"/>
                            <a:gd name="connsiteX3" fmla="*/ 1842112 w 10427047"/>
                            <a:gd name="connsiteY3" fmla="*/ 0 h 1470297"/>
                            <a:gd name="connsiteX4" fmla="*/ 2629933 w 10427047"/>
                            <a:gd name="connsiteY4" fmla="*/ 0 h 1470297"/>
                            <a:gd name="connsiteX5" fmla="*/ 3313484 w 10427047"/>
                            <a:gd name="connsiteY5" fmla="*/ 0 h 1470297"/>
                            <a:gd name="connsiteX6" fmla="*/ 3892764 w 10427047"/>
                            <a:gd name="connsiteY6" fmla="*/ 0 h 1470297"/>
                            <a:gd name="connsiteX7" fmla="*/ 4680586 w 10427047"/>
                            <a:gd name="connsiteY7" fmla="*/ 0 h 1470297"/>
                            <a:gd name="connsiteX8" fmla="*/ 5051325 w 10427047"/>
                            <a:gd name="connsiteY8" fmla="*/ 0 h 1470297"/>
                            <a:gd name="connsiteX9" fmla="*/ 5526335 w 10427047"/>
                            <a:gd name="connsiteY9" fmla="*/ 0 h 1470297"/>
                            <a:gd name="connsiteX10" fmla="*/ 6001345 w 10427047"/>
                            <a:gd name="connsiteY10" fmla="*/ 0 h 1470297"/>
                            <a:gd name="connsiteX11" fmla="*/ 6372084 w 10427047"/>
                            <a:gd name="connsiteY11" fmla="*/ 0 h 1470297"/>
                            <a:gd name="connsiteX12" fmla="*/ 6951365 w 10427047"/>
                            <a:gd name="connsiteY12" fmla="*/ 0 h 1470297"/>
                            <a:gd name="connsiteX13" fmla="*/ 7322104 w 10427047"/>
                            <a:gd name="connsiteY13" fmla="*/ 0 h 1470297"/>
                            <a:gd name="connsiteX14" fmla="*/ 7901385 w 10427047"/>
                            <a:gd name="connsiteY14" fmla="*/ 0 h 1470297"/>
                            <a:gd name="connsiteX15" fmla="*/ 8584935 w 10427047"/>
                            <a:gd name="connsiteY15" fmla="*/ 0 h 1470297"/>
                            <a:gd name="connsiteX16" fmla="*/ 9372757 w 10427047"/>
                            <a:gd name="connsiteY16" fmla="*/ 0 h 1470297"/>
                            <a:gd name="connsiteX17" fmla="*/ 10427047 w 10427047"/>
                            <a:gd name="connsiteY17" fmla="*/ 0 h 1470297"/>
                            <a:gd name="connsiteX18" fmla="*/ 10427047 w 10427047"/>
                            <a:gd name="connsiteY18" fmla="*/ 504802 h 1470297"/>
                            <a:gd name="connsiteX19" fmla="*/ 10427047 w 10427047"/>
                            <a:gd name="connsiteY19" fmla="*/ 965495 h 1470297"/>
                            <a:gd name="connsiteX20" fmla="*/ 10427047 w 10427047"/>
                            <a:gd name="connsiteY20" fmla="*/ 1470297 h 1470297"/>
                            <a:gd name="connsiteX21" fmla="*/ 9952037 w 10427047"/>
                            <a:gd name="connsiteY21" fmla="*/ 1470297 h 1470297"/>
                            <a:gd name="connsiteX22" fmla="*/ 9268486 w 10427047"/>
                            <a:gd name="connsiteY22" fmla="*/ 1470297 h 1470297"/>
                            <a:gd name="connsiteX23" fmla="*/ 8793476 w 10427047"/>
                            <a:gd name="connsiteY23" fmla="*/ 1470297 h 1470297"/>
                            <a:gd name="connsiteX24" fmla="*/ 8214196 w 10427047"/>
                            <a:gd name="connsiteY24" fmla="*/ 1470297 h 1470297"/>
                            <a:gd name="connsiteX25" fmla="*/ 7530645 w 10427047"/>
                            <a:gd name="connsiteY25" fmla="*/ 1470297 h 1470297"/>
                            <a:gd name="connsiteX26" fmla="*/ 7264176 w 10427047"/>
                            <a:gd name="connsiteY26" fmla="*/ 1470297 h 1470297"/>
                            <a:gd name="connsiteX27" fmla="*/ 6684896 w 10427047"/>
                            <a:gd name="connsiteY27" fmla="*/ 1470297 h 1470297"/>
                            <a:gd name="connsiteX28" fmla="*/ 6001345 w 10427047"/>
                            <a:gd name="connsiteY28" fmla="*/ 1470297 h 1470297"/>
                            <a:gd name="connsiteX29" fmla="*/ 5317794 w 10427047"/>
                            <a:gd name="connsiteY29" fmla="*/ 1470297 h 1470297"/>
                            <a:gd name="connsiteX30" fmla="*/ 4947055 w 10427047"/>
                            <a:gd name="connsiteY30" fmla="*/ 1470297 h 1470297"/>
                            <a:gd name="connsiteX31" fmla="*/ 4472045 w 10427047"/>
                            <a:gd name="connsiteY31" fmla="*/ 1470297 h 1470297"/>
                            <a:gd name="connsiteX32" fmla="*/ 3892764 w 10427047"/>
                            <a:gd name="connsiteY32" fmla="*/ 1470297 h 1470297"/>
                            <a:gd name="connsiteX33" fmla="*/ 3522025 w 10427047"/>
                            <a:gd name="connsiteY33" fmla="*/ 1470297 h 1470297"/>
                            <a:gd name="connsiteX34" fmla="*/ 2942744 w 10427047"/>
                            <a:gd name="connsiteY34" fmla="*/ 1470297 h 1470297"/>
                            <a:gd name="connsiteX35" fmla="*/ 2363464 w 10427047"/>
                            <a:gd name="connsiteY35" fmla="*/ 1470297 h 1470297"/>
                            <a:gd name="connsiteX36" fmla="*/ 1679913 w 10427047"/>
                            <a:gd name="connsiteY36" fmla="*/ 1470297 h 1470297"/>
                            <a:gd name="connsiteX37" fmla="*/ 996362 w 10427047"/>
                            <a:gd name="connsiteY37" fmla="*/ 1470297 h 1470297"/>
                            <a:gd name="connsiteX38" fmla="*/ 625623 w 10427047"/>
                            <a:gd name="connsiteY38" fmla="*/ 1470297 h 1470297"/>
                            <a:gd name="connsiteX39" fmla="*/ 0 w 10427047"/>
                            <a:gd name="connsiteY39" fmla="*/ 1470297 h 1470297"/>
                            <a:gd name="connsiteX40" fmla="*/ 0 w 10427047"/>
                            <a:gd name="connsiteY40" fmla="*/ 994901 h 1470297"/>
                            <a:gd name="connsiteX41" fmla="*/ 0 w 10427047"/>
                            <a:gd name="connsiteY41" fmla="*/ 534208 h 1470297"/>
                            <a:gd name="connsiteX42" fmla="*/ 0 w 10427047"/>
                            <a:gd name="connsiteY42" fmla="*/ 0 h 147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8331" y="763639"/>
                                <a:pt x="10427047" y="965495"/>
                              </a:cubicBezTo>
                              <a:cubicBezTo>
                                <a:pt x="10435763" y="1167351"/>
                                <a:pt x="10383395" y="1242175"/>
                                <a:pt x="10427047" y="1470297"/>
                              </a:cubicBezTo>
                              <a:cubicBezTo>
                                <a:pt x="10297866" y="1480131"/>
                                <a:pt x="10167323" y="1453918"/>
                                <a:pt x="9952037" y="1470297"/>
                              </a:cubicBezTo>
                              <a:cubicBezTo>
                                <a:pt x="9736751" y="1486676"/>
                                <a:pt x="9472863" y="1453429"/>
                                <a:pt x="9268486" y="1470297"/>
                              </a:cubicBezTo>
                              <a:cubicBezTo>
                                <a:pt x="9064109" y="1487165"/>
                                <a:pt x="9016708" y="1439597"/>
                                <a:pt x="8793476" y="1470297"/>
                              </a:cubicBezTo>
                              <a:cubicBezTo>
                                <a:pt x="8570244" y="1500997"/>
                                <a:pt x="8380376" y="1451971"/>
                                <a:pt x="8214196" y="1470297"/>
                              </a:cubicBezTo>
                              <a:cubicBezTo>
                                <a:pt x="8048016" y="1488623"/>
                                <a:pt x="7804427" y="1431236"/>
                                <a:pt x="7530645" y="1470297"/>
                              </a:cubicBezTo>
                              <a:cubicBezTo>
                                <a:pt x="7256863" y="1509358"/>
                                <a:pt x="7332573" y="1459234"/>
                                <a:pt x="7264176" y="1470297"/>
                              </a:cubicBezTo>
                              <a:cubicBezTo>
                                <a:pt x="7195779" y="1481360"/>
                                <a:pt x="6853025" y="1447494"/>
                                <a:pt x="6684896" y="1470297"/>
                              </a:cubicBezTo>
                              <a:cubicBezTo>
                                <a:pt x="6516767" y="1493100"/>
                                <a:pt x="6157121" y="1390554"/>
                                <a:pt x="6001345" y="1470297"/>
                              </a:cubicBezTo>
                              <a:cubicBezTo>
                                <a:pt x="5845569" y="1550040"/>
                                <a:pt x="5628939" y="1463614"/>
                                <a:pt x="5317794" y="1470297"/>
                              </a:cubicBezTo>
                              <a:cubicBezTo>
                                <a:pt x="5006649" y="1476980"/>
                                <a:pt x="5113432" y="1436253"/>
                                <a:pt x="4947055" y="1470297"/>
                              </a:cubicBezTo>
                              <a:cubicBezTo>
                                <a:pt x="4780678" y="1504341"/>
                                <a:pt x="4653879" y="1427471"/>
                                <a:pt x="4472045" y="1470297"/>
                              </a:cubicBezTo>
                              <a:cubicBezTo>
                                <a:pt x="4290211" y="1513123"/>
                                <a:pt x="4009645" y="1454897"/>
                                <a:pt x="3892764" y="1470297"/>
                              </a:cubicBezTo>
                              <a:cubicBezTo>
                                <a:pt x="3775883" y="1485697"/>
                                <a:pt x="3641900" y="1467025"/>
                                <a:pt x="3522025" y="1470297"/>
                              </a:cubicBezTo>
                              <a:cubicBezTo>
                                <a:pt x="3402150" y="1473569"/>
                                <a:pt x="3171144" y="1452342"/>
                                <a:pt x="2942744" y="1470297"/>
                              </a:cubicBezTo>
                              <a:cubicBezTo>
                                <a:pt x="2714344" y="1488252"/>
                                <a:pt x="2527608" y="1426961"/>
                                <a:pt x="2363464" y="1470297"/>
                              </a:cubicBezTo>
                              <a:cubicBezTo>
                                <a:pt x="2199320" y="1513633"/>
                                <a:pt x="1818824" y="1428500"/>
                                <a:pt x="1679913" y="1470297"/>
                              </a:cubicBezTo>
                              <a:cubicBezTo>
                                <a:pt x="1541002" y="1512094"/>
                                <a:pt x="1139738" y="1439724"/>
                                <a:pt x="996362" y="1470297"/>
                              </a:cubicBezTo>
                              <a:cubicBezTo>
                                <a:pt x="852986" y="1500870"/>
                                <a:pt x="788007" y="1442179"/>
                                <a:pt x="625623" y="1470297"/>
                              </a:cubicBezTo>
                              <a:cubicBezTo>
                                <a:pt x="463239" y="1498415"/>
                                <a:pt x="162320" y="1395538"/>
                                <a:pt x="0" y="1470297"/>
                              </a:cubicBezTo>
                              <a:cubicBezTo>
                                <a:pt x="-17386" y="1332687"/>
                                <a:pt x="7347" y="1126614"/>
                                <a:pt x="0" y="994901"/>
                              </a:cubicBezTo>
                              <a:cubicBezTo>
                                <a:pt x="-7347" y="863188"/>
                                <a:pt x="17173" y="669713"/>
                                <a:pt x="0" y="534208"/>
                              </a:cubicBezTo>
                              <a:cubicBezTo>
                                <a:pt x="-17173" y="398703"/>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924078" y="416255"/>
                <a:ext cx="6297845" cy="536678"/>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81 và 900</a:t>
                </a:r>
                <a:endPar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81 %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mbria" panose="02040503050406030204" pitchFamily="18" charset="0"/>
                    <a:ea typeface="Cambria" panose="02040503050406030204" pitchFamily="18" charset="0"/>
                    <a:cs typeface="Arial"/>
                    <a:sym typeface="Arial"/>
                  </a:rPr>
                  <a:t>90</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53"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7044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699411" y="416255"/>
                <a:ext cx="694182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48 và 600</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48 %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60 %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7"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46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729891" y="416255"/>
                <a:ext cx="685038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25</a:t>
                </a: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 và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500</a:t>
                </a:r>
                <a:endPar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3"/>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25 %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15 %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6" name="图片 8">
            <a:extLst>
              <a:ext uri="{FF2B5EF4-FFF2-40B4-BE49-F238E27FC236}">
                <a16:creationId xmlns:a16="http://schemas.microsoft.com/office/drawing/2014/main" id="{24F7EC10-1FCA-41E5-98E1-06E53F0B5C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760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7"/>
                                        </p:tgtEl>
                                        <p:attrNameLst>
                                          <p:attrName>r</p:attrName>
                                        </p:attrNameLst>
                                      </p:cBhvr>
                                    </p:animRot>
                                    <p:animRot by="-240000">
                                      <p:cBhvr>
                                        <p:cTn id="36" dur="200" fill="hold">
                                          <p:stCondLst>
                                            <p:cond delay="200"/>
                                          </p:stCondLst>
                                        </p:cTn>
                                        <p:tgtEl>
                                          <p:spTgt spid="7"/>
                                        </p:tgtEl>
                                        <p:attrNameLst>
                                          <p:attrName>r</p:attrName>
                                        </p:attrNameLst>
                                      </p:cBhvr>
                                    </p:animRot>
                                    <p:animRot by="240000">
                                      <p:cBhvr>
                                        <p:cTn id="37" dur="200" fill="hold">
                                          <p:stCondLst>
                                            <p:cond delay="400"/>
                                          </p:stCondLst>
                                        </p:cTn>
                                        <p:tgtEl>
                                          <p:spTgt spid="7"/>
                                        </p:tgtEl>
                                        <p:attrNameLst>
                                          <p:attrName>r</p:attrName>
                                        </p:attrNameLst>
                                      </p:cBhvr>
                                    </p:animRot>
                                    <p:animRot by="-240000">
                                      <p:cBhvr>
                                        <p:cTn id="38" dur="200" fill="hold">
                                          <p:stCondLst>
                                            <p:cond delay="600"/>
                                          </p:stCondLst>
                                        </p:cTn>
                                        <p:tgtEl>
                                          <p:spTgt spid="7"/>
                                        </p:tgtEl>
                                        <p:attrNameLst>
                                          <p:attrName>r</p:attrName>
                                        </p:attrNameLst>
                                      </p:cBhvr>
                                    </p:animRot>
                                    <p:animRot by="120000">
                                      <p:cBhvr>
                                        <p:cTn id="39" dur="200" fill="hold">
                                          <p:stCondLst>
                                            <p:cond delay="800"/>
                                          </p:stCondLst>
                                        </p:cTn>
                                        <p:tgtEl>
                                          <p:spTgt spid="7"/>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685800" y="3007360"/>
            <a:ext cx="3398520" cy="273378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2"/>
            <a:stretch>
              <a:fillRect/>
            </a:stretch>
          </a:blipFill>
        </p:spPr>
      </p:sp>
      <p:sp>
        <p:nvSpPr>
          <p:cNvPr id="11" name="Freeform 11"/>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sp>
      <p:pic>
        <p:nvPicPr>
          <p:cNvPr id="18" name="Hình ảnh 17">
            <a:extLst>
              <a:ext uri="{FF2B5EF4-FFF2-40B4-BE49-F238E27FC236}">
                <a16:creationId xmlns:a16="http://schemas.microsoft.com/office/drawing/2014/main" id="{FF46C43A-1A7D-E10A-AC59-8EE5E1D76642}"/>
              </a:ext>
            </a:extLst>
          </p:cNvPr>
          <p:cNvPicPr>
            <a:picLocks noChangeAspect="1"/>
          </p:cNvPicPr>
          <p:nvPr/>
        </p:nvPicPr>
        <p:blipFill>
          <a:blip r:embed="rId4"/>
          <a:stretch>
            <a:fillRect/>
          </a:stretch>
        </p:blipFill>
        <p:spPr>
          <a:xfrm>
            <a:off x="5299326" y="591740"/>
            <a:ext cx="2975106" cy="859611"/>
          </a:xfrm>
          <a:prstGeom prst="rect">
            <a:avLst/>
          </a:prstGeom>
        </p:spPr>
      </p:pic>
      <p:pic>
        <p:nvPicPr>
          <p:cNvPr id="3" name="Picture 2">
            <a:extLst>
              <a:ext uri="{FF2B5EF4-FFF2-40B4-BE49-F238E27FC236}">
                <a16:creationId xmlns:a16="http://schemas.microsoft.com/office/drawing/2014/main" id="{320CEE92-36AE-2F8B-906F-EC7E0468F1D5}"/>
              </a:ext>
            </a:extLst>
          </p:cNvPr>
          <p:cNvPicPr>
            <a:picLocks noChangeAspect="1"/>
          </p:cNvPicPr>
          <p:nvPr/>
        </p:nvPicPr>
        <p:blipFill>
          <a:blip r:embed="rId5"/>
          <a:stretch>
            <a:fillRect/>
          </a:stretch>
        </p:blipFill>
        <p:spPr>
          <a:xfrm>
            <a:off x="2803779" y="2059311"/>
            <a:ext cx="8779001" cy="2780017"/>
          </a:xfrm>
          <a:prstGeom prst="rect">
            <a:avLst/>
          </a:prstGeom>
        </p:spPr>
      </p:pic>
      <p:pic>
        <p:nvPicPr>
          <p:cNvPr id="5" name="Picture 4">
            <a:extLst>
              <a:ext uri="{FF2B5EF4-FFF2-40B4-BE49-F238E27FC236}">
                <a16:creationId xmlns:a16="http://schemas.microsoft.com/office/drawing/2014/main" id="{152B6BBD-61FE-48D1-49DD-C0B7918A0689}"/>
              </a:ext>
            </a:extLst>
          </p:cNvPr>
          <p:cNvPicPr>
            <a:picLocks noChangeAspect="1"/>
          </p:cNvPicPr>
          <p:nvPr/>
        </p:nvPicPr>
        <p:blipFill>
          <a:blip r:embed="rId6"/>
          <a:stretch>
            <a:fillRect/>
          </a:stretch>
        </p:blipFill>
        <p:spPr>
          <a:xfrm>
            <a:off x="5927243" y="4137096"/>
            <a:ext cx="2328874"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2"/>
            <a:stretch>
              <a:fillRect/>
            </a:stretch>
          </a:blipFill>
        </p:spPr>
      </p:sp>
      <p:sp>
        <p:nvSpPr>
          <p:cNvPr id="7" name="Freeform 7"/>
          <p:cNvSpPr/>
          <p:nvPr/>
        </p:nvSpPr>
        <p:spPr>
          <a:xfrm>
            <a:off x="9662083" y="2511873"/>
            <a:ext cx="2654098" cy="2687695"/>
          </a:xfrm>
          <a:custGeom>
            <a:avLst/>
            <a:gdLst/>
            <a:ahLst/>
            <a:cxnLst/>
            <a:rect l="l" t="t" r="r" b="b"/>
            <a:pathLst>
              <a:path w="3981147" h="4031542">
                <a:moveTo>
                  <a:pt x="0" y="0"/>
                </a:moveTo>
                <a:lnTo>
                  <a:pt x="3981147" y="0"/>
                </a:lnTo>
                <a:lnTo>
                  <a:pt x="3981147" y="4031542"/>
                </a:lnTo>
                <a:lnTo>
                  <a:pt x="0" y="4031542"/>
                </a:lnTo>
                <a:lnTo>
                  <a:pt x="0" y="0"/>
                </a:lnTo>
                <a:close/>
              </a:path>
            </a:pathLst>
          </a:custGeom>
          <a:blipFill>
            <a:blip r:embed="rId3"/>
            <a:stretch>
              <a:fillRect/>
            </a:stretch>
          </a:blipFill>
        </p:spPr>
      </p:sp>
      <p:sp>
        <p:nvSpPr>
          <p:cNvPr id="8" name="Freeform 8"/>
          <p:cNvSpPr/>
          <p:nvPr/>
        </p:nvSpPr>
        <p:spPr>
          <a:xfrm>
            <a:off x="824704" y="2448118"/>
            <a:ext cx="2258177" cy="2680329"/>
          </a:xfrm>
          <a:custGeom>
            <a:avLst/>
            <a:gdLst/>
            <a:ahLst/>
            <a:cxnLst/>
            <a:rect l="l" t="t" r="r" b="b"/>
            <a:pathLst>
              <a:path w="3387266" h="4020494">
                <a:moveTo>
                  <a:pt x="0" y="0"/>
                </a:moveTo>
                <a:lnTo>
                  <a:pt x="3387266" y="0"/>
                </a:lnTo>
                <a:lnTo>
                  <a:pt x="3387266" y="4020494"/>
                </a:lnTo>
                <a:lnTo>
                  <a:pt x="0" y="4020494"/>
                </a:lnTo>
                <a:lnTo>
                  <a:pt x="0" y="0"/>
                </a:lnTo>
                <a:close/>
              </a:path>
            </a:pathLst>
          </a:custGeom>
          <a:blipFill>
            <a:blip r:embed="rId4"/>
            <a:stretch>
              <a:fillRect/>
            </a:stretch>
          </a:blipFill>
        </p:spPr>
      </p:sp>
      <p:pic>
        <p:nvPicPr>
          <p:cNvPr id="3" name="Picture 2" descr="A colorful letters and numbers&#10;&#10;Description automatically generated with medium confidence">
            <a:extLst>
              <a:ext uri="{FF2B5EF4-FFF2-40B4-BE49-F238E27FC236}">
                <a16:creationId xmlns:a16="http://schemas.microsoft.com/office/drawing/2014/main" id="{5D403ED9-E81A-9E8A-8D7F-B112943A3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298" y="2655751"/>
            <a:ext cx="6419644" cy="168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91F7CAC-126C-E530-97BD-C0DAC6E8BC08}"/>
              </a:ext>
            </a:extLst>
          </p:cNvPr>
          <p:cNvSpPr/>
          <p:nvPr/>
        </p:nvSpPr>
        <p:spPr>
          <a:xfrm>
            <a:off x="716319" y="859473"/>
            <a:ext cx="553682" cy="715327"/>
          </a:xfrm>
          <a:custGeom>
            <a:avLst/>
            <a:gdLst/>
            <a:ahLst/>
            <a:cxnLst/>
            <a:rect l="l" t="t" r="r" b="b"/>
            <a:pathLst>
              <a:path w="700743" h="1092777">
                <a:moveTo>
                  <a:pt x="0" y="0"/>
                </a:moveTo>
                <a:lnTo>
                  <a:pt x="700743" y="0"/>
                </a:lnTo>
                <a:lnTo>
                  <a:pt x="700743" y="1092777"/>
                </a:lnTo>
                <a:lnTo>
                  <a:pt x="0" y="1092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9900881"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a) </a:t>
            </a: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số</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số</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mẫu</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3B4374A-BADA-4D27-F407-71D5023367FD}"/>
              </a:ext>
            </a:extLst>
          </p:cNvPr>
          <p:cNvPicPr>
            <a:picLocks noChangeAspect="1"/>
          </p:cNvPicPr>
          <p:nvPr/>
        </p:nvPicPr>
        <p:blipFill>
          <a:blip r:embed="rId4"/>
          <a:stretch>
            <a:fillRect/>
          </a:stretch>
        </p:blipFill>
        <p:spPr>
          <a:xfrm>
            <a:off x="2834957" y="1419542"/>
            <a:ext cx="6562725" cy="828675"/>
          </a:xfrm>
          <a:prstGeom prst="rect">
            <a:avLst/>
          </a:prstGeom>
        </p:spPr>
      </p:pic>
      <p:sp>
        <p:nvSpPr>
          <p:cNvPr id="7" name="Rectangle: Rounded Corners 6">
            <a:extLst>
              <a:ext uri="{FF2B5EF4-FFF2-40B4-BE49-F238E27FC236}">
                <a16:creationId xmlns:a16="http://schemas.microsoft.com/office/drawing/2014/main" id="{DB2D3CFB-C31D-FCDA-F680-02317EEC8794}"/>
              </a:ext>
            </a:extLst>
          </p:cNvPr>
          <p:cNvSpPr/>
          <p:nvPr/>
        </p:nvSpPr>
        <p:spPr>
          <a:xfrm>
            <a:off x="975360" y="27127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27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41</a:t>
            </a:r>
          </a:p>
        </p:txBody>
      </p:sp>
      <p:sp>
        <p:nvSpPr>
          <p:cNvPr id="8" name="Rectangle: Rounded Corners 7">
            <a:extLst>
              <a:ext uri="{FF2B5EF4-FFF2-40B4-BE49-F238E27FC236}">
                <a16:creationId xmlns:a16="http://schemas.microsoft.com/office/drawing/2014/main" id="{607FB38B-9CD9-8172-3934-D16D441BEFA4}"/>
              </a:ext>
            </a:extLst>
          </p:cNvPr>
          <p:cNvSpPr/>
          <p:nvPr/>
        </p:nvSpPr>
        <p:spPr>
          <a:xfrm>
            <a:off x="5374640" y="273304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71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33</a:t>
            </a:r>
          </a:p>
        </p:txBody>
      </p:sp>
      <p:pic>
        <p:nvPicPr>
          <p:cNvPr id="10" name="Picture 9">
            <a:extLst>
              <a:ext uri="{FF2B5EF4-FFF2-40B4-BE49-F238E27FC236}">
                <a16:creationId xmlns:a16="http://schemas.microsoft.com/office/drawing/2014/main" id="{8CD7215D-7246-E13F-462D-C4F9BFE26B47}"/>
              </a:ext>
            </a:extLst>
          </p:cNvPr>
          <p:cNvPicPr>
            <a:picLocks noChangeAspect="1"/>
          </p:cNvPicPr>
          <p:nvPr/>
        </p:nvPicPr>
        <p:blipFill>
          <a:blip r:embed="rId5"/>
          <a:stretch>
            <a:fillRect/>
          </a:stretch>
        </p:blipFill>
        <p:spPr>
          <a:xfrm>
            <a:off x="8656950" y="2326640"/>
            <a:ext cx="3019112" cy="3932872"/>
          </a:xfrm>
          <a:prstGeom prst="rect">
            <a:avLst/>
          </a:prstGeom>
        </p:spPr>
      </p:pic>
      <p:sp>
        <p:nvSpPr>
          <p:cNvPr id="11" name="TextBox 10">
            <a:extLst>
              <a:ext uri="{FF2B5EF4-FFF2-40B4-BE49-F238E27FC236}">
                <a16:creationId xmlns:a16="http://schemas.microsoft.com/office/drawing/2014/main" id="{C1C07B25-13E9-F18C-0A3F-B289A72433D4}"/>
              </a:ext>
            </a:extLst>
          </p:cNvPr>
          <p:cNvSpPr txBox="1"/>
          <p:nvPr/>
        </p:nvSpPr>
        <p:spPr>
          <a:xfrm>
            <a:off x="1005840" y="4084320"/>
            <a:ext cx="7091680" cy="1824795"/>
          </a:xfrm>
          <a:prstGeom prst="rect">
            <a:avLst/>
          </a:prstGeom>
          <a:noFill/>
        </p:spPr>
        <p:txBody>
          <a:bodyPr wrap="square" rtlCol="0">
            <a:spAutoFit/>
          </a:bodyPr>
          <a:lstStyle/>
          <a:p>
            <a:pPr>
              <a:lnSpc>
                <a:spcPct val="150000"/>
              </a:lnSpc>
            </a:pPr>
            <a:r>
              <a:rPr lang="pt-BR" sz="4000" dirty="0">
                <a:solidFill>
                  <a:srgbClr val="FF0000"/>
                </a:solidFill>
                <a:latin typeface="Cambria" panose="02040503050406030204" pitchFamily="18" charset="0"/>
                <a:ea typeface="Cambria" panose="02040503050406030204" pitchFamily="18" charset="0"/>
              </a:rPr>
              <a:t>27 : 41 = 0,6585… = 65,85%</a:t>
            </a:r>
          </a:p>
          <a:p>
            <a:pPr>
              <a:lnSpc>
                <a:spcPct val="150000"/>
              </a:lnSpc>
            </a:pPr>
            <a:r>
              <a:rPr lang="pt-BR" sz="4000" dirty="0">
                <a:solidFill>
                  <a:srgbClr val="FF0000"/>
                </a:solidFill>
                <a:latin typeface="Cambria" panose="02040503050406030204" pitchFamily="18" charset="0"/>
                <a:ea typeface="Cambria" panose="02040503050406030204" pitchFamily="18" charset="0"/>
              </a:rPr>
              <a:t>71 : 33 = 2,1515… = 215,15</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97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13666-E29D-41BD-44C6-4DACF11AF640}"/>
              </a:ext>
            </a:extLst>
          </p:cNvPr>
          <p:cNvSpPr txBox="1"/>
          <p:nvPr/>
        </p:nvSpPr>
        <p:spPr>
          <a:xfrm>
            <a:off x="1432560" y="883920"/>
            <a:ext cx="8646160" cy="2800767"/>
          </a:xfrm>
          <a:prstGeom prst="rect">
            <a:avLst/>
          </a:prstGeom>
          <a:noFill/>
        </p:spPr>
        <p:txBody>
          <a:bodyPr wrap="square" rtlCol="0">
            <a:spAutoFit/>
          </a:bodyPr>
          <a:lstStyle/>
          <a:p>
            <a:r>
              <a:rPr lang="en-US" sz="4400" b="1" dirty="0">
                <a:latin typeface="Cambria" panose="02040503050406030204" pitchFamily="18" charset="0"/>
                <a:ea typeface="Cambria" panose="02040503050406030204" pitchFamily="18" charset="0"/>
              </a:rPr>
              <a:t>b) </a:t>
            </a:r>
            <a:r>
              <a:rPr lang="en-US" sz="4400" b="1" dirty="0" err="1">
                <a:latin typeface="Cambria" panose="02040503050406030204" pitchFamily="18" charset="0"/>
                <a:ea typeface="Cambria" panose="02040503050406030204" pitchFamily="18" charset="0"/>
              </a:rPr>
              <a:t>Chọn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đúng</a:t>
            </a:r>
            <a:r>
              <a:rPr lang="en-US" sz="4400" b="1" dirty="0">
                <a:latin typeface="Cambria" panose="02040503050406030204" pitchFamily="18" charset="0"/>
                <a:ea typeface="Cambria" panose="02040503050406030204" pitchFamily="18" charset="0"/>
              </a:rPr>
              <a:t>.</a:t>
            </a:r>
          </a:p>
          <a:p>
            <a:r>
              <a:rPr lang="en-US" sz="4400" dirty="0" err="1">
                <a:latin typeface="Cambria" panose="02040503050406030204" pitchFamily="18" charset="0"/>
                <a:ea typeface="Cambria" panose="02040503050406030204" pitchFamily="18" charset="0"/>
              </a:rPr>
              <a:t>Tỉ</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số</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phần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trăm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41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73 </a:t>
            </a:r>
            <a:r>
              <a:rPr lang="en-US" sz="4400" dirty="0" err="1">
                <a:latin typeface="Cambria" panose="02040503050406030204" pitchFamily="18" charset="0"/>
                <a:ea typeface="Cambria" panose="02040503050406030204" pitchFamily="18" charset="0"/>
              </a:rPr>
              <a:t>là</a:t>
            </a:r>
            <a:r>
              <a:rPr lang="en-US" sz="4400" dirty="0">
                <a:latin typeface="Cambria" panose="02040503050406030204" pitchFamily="18" charset="0"/>
                <a:ea typeface="Cambria" panose="02040503050406030204" pitchFamily="18" charset="0"/>
              </a:rPr>
              <a:t>:</a:t>
            </a:r>
          </a:p>
          <a:p>
            <a:r>
              <a:rPr lang="en-US" sz="4400" dirty="0">
                <a:latin typeface="Cambria" panose="02040503050406030204" pitchFamily="18" charset="0"/>
                <a:ea typeface="Cambria" panose="02040503050406030204" pitchFamily="18" charset="0"/>
              </a:rPr>
              <a:t>A. 0,5616%    B. 5,616%    C. 56,16%       D. 561,6%</a:t>
            </a:r>
          </a:p>
        </p:txBody>
      </p:sp>
      <p:sp>
        <p:nvSpPr>
          <p:cNvPr id="5" name="TextBox 4">
            <a:extLst>
              <a:ext uri="{FF2B5EF4-FFF2-40B4-BE49-F238E27FC236}">
                <a16:creationId xmlns:a16="http://schemas.microsoft.com/office/drawing/2014/main" id="{0102925F-CF0C-27C1-D7D8-2952CFA01AB0}"/>
              </a:ext>
            </a:extLst>
          </p:cNvPr>
          <p:cNvSpPr txBox="1"/>
          <p:nvPr/>
        </p:nvSpPr>
        <p:spPr>
          <a:xfrm>
            <a:off x="2448560" y="4053840"/>
            <a:ext cx="8006080" cy="769441"/>
          </a:xfrm>
          <a:prstGeom prst="rect">
            <a:avLst/>
          </a:prstGeom>
          <a:noFill/>
        </p:spPr>
        <p:txBody>
          <a:bodyPr wrap="square" rtlCol="0">
            <a:spAutoFit/>
          </a:bodyPr>
          <a:lstStyle/>
          <a:p>
            <a:r>
              <a:rPr lang="pt-BR" sz="4400" dirty="0">
                <a:solidFill>
                  <a:srgbClr val="FF0000"/>
                </a:solidFill>
                <a:latin typeface="Cambria" panose="02040503050406030204" pitchFamily="18" charset="0"/>
                <a:ea typeface="Cambria" panose="02040503050406030204" pitchFamily="18" charset="0"/>
              </a:rPr>
              <a:t>41 : 73 = 0,5616… = 56,16%</a:t>
            </a:r>
            <a:endParaRPr lang="en-US" sz="4400" dirty="0">
              <a:solidFill>
                <a:srgbClr val="FF000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EE96ECD8-04AF-A905-D4F1-1BACE85AB1EE}"/>
              </a:ext>
            </a:extLst>
          </p:cNvPr>
          <p:cNvSpPr/>
          <p:nvPr/>
        </p:nvSpPr>
        <p:spPr>
          <a:xfrm>
            <a:off x="1422400" y="3007360"/>
            <a:ext cx="609600" cy="6299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60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4536401" cy="646331"/>
          </a:xfrm>
          <a:prstGeom prst="rect">
            <a:avLst/>
          </a:prstGeom>
          <a:noFill/>
        </p:spPr>
        <p:txBody>
          <a:bodyPr wrap="square" rtlCol="0">
            <a:spAutoFit/>
          </a:bodyPr>
          <a:lstStyle/>
          <a:p>
            <a:pPr lvl="0" algn="ctr"/>
            <a:r>
              <a:rPr lang="en-US" sz="3600" b="1" dirty="0" err="1">
                <a:solidFill>
                  <a:prstClr val="black"/>
                </a:solidFill>
                <a:latin typeface="Cambria" panose="02040503050406030204" pitchFamily="18" charset="0"/>
                <a:ea typeface="Cambria" panose="02040503050406030204" pitchFamily="18" charset="0"/>
              </a:rPr>
              <a:t>Tính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theo</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mẫu</a:t>
            </a:r>
            <a:r>
              <a:rPr lang="en-US" sz="3600" b="1" dirty="0">
                <a:solidFill>
                  <a:prstClr val="black"/>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68343FA7-EA84-F7F1-D8C3-AFB3728884AE}"/>
              </a:ext>
            </a:extLst>
          </p:cNvPr>
          <p:cNvSpPr/>
          <p:nvPr/>
        </p:nvSpPr>
        <p:spPr>
          <a:xfrm>
            <a:off x="1137920" y="82296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2</a:t>
            </a:r>
          </a:p>
        </p:txBody>
      </p:sp>
      <p:pic>
        <p:nvPicPr>
          <p:cNvPr id="9" name="Picture 8">
            <a:extLst>
              <a:ext uri="{FF2B5EF4-FFF2-40B4-BE49-F238E27FC236}">
                <a16:creationId xmlns:a16="http://schemas.microsoft.com/office/drawing/2014/main" id="{E9E6B2CE-F6D2-A00C-0D30-7C8AB4370E31}"/>
              </a:ext>
            </a:extLst>
          </p:cNvPr>
          <p:cNvPicPr>
            <a:picLocks noChangeAspect="1"/>
          </p:cNvPicPr>
          <p:nvPr/>
        </p:nvPicPr>
        <p:blipFill>
          <a:blip r:embed="rId2"/>
          <a:stretch>
            <a:fillRect/>
          </a:stretch>
        </p:blipFill>
        <p:spPr>
          <a:xfrm>
            <a:off x="824230" y="1637347"/>
            <a:ext cx="11010900" cy="1266825"/>
          </a:xfrm>
          <a:prstGeom prst="rect">
            <a:avLst/>
          </a:prstGeom>
        </p:spPr>
      </p:pic>
      <p:graphicFrame>
        <p:nvGraphicFramePr>
          <p:cNvPr id="13" name="Table 12">
            <a:extLst>
              <a:ext uri="{FF2B5EF4-FFF2-40B4-BE49-F238E27FC236}">
                <a16:creationId xmlns:a16="http://schemas.microsoft.com/office/drawing/2014/main" id="{46CBF3CA-DACB-DB5B-B68E-7C5B70A1095F}"/>
              </a:ext>
            </a:extLst>
          </p:cNvPr>
          <p:cNvGraphicFramePr>
            <a:graphicFrameLocks noGrp="1"/>
          </p:cNvGraphicFramePr>
          <p:nvPr>
            <p:extLst>
              <p:ext uri="{D42A27DB-BD31-4B8C-83A1-F6EECF244321}">
                <p14:modId xmlns:p14="http://schemas.microsoft.com/office/powerpoint/2010/main" val="2138994900"/>
              </p:ext>
            </p:extLst>
          </p:nvPr>
        </p:nvGraphicFramePr>
        <p:xfrm>
          <a:off x="817880" y="3513614"/>
          <a:ext cx="10937241" cy="1036320"/>
        </p:xfrm>
        <a:graphic>
          <a:graphicData uri="http://schemas.openxmlformats.org/drawingml/2006/table">
            <a:tbl>
              <a:tblPr/>
              <a:tblGrid>
                <a:gridCol w="2809240">
                  <a:extLst>
                    <a:ext uri="{9D8B030D-6E8A-4147-A177-3AD203B41FA5}">
                      <a16:colId xmlns:a16="http://schemas.microsoft.com/office/drawing/2014/main" val="3897191914"/>
                    </a:ext>
                  </a:extLst>
                </a:gridCol>
                <a:gridCol w="4185920">
                  <a:extLst>
                    <a:ext uri="{9D8B030D-6E8A-4147-A177-3AD203B41FA5}">
                      <a16:colId xmlns:a16="http://schemas.microsoft.com/office/drawing/2014/main" val="3080148550"/>
                    </a:ext>
                  </a:extLst>
                </a:gridCol>
                <a:gridCol w="3942081">
                  <a:extLst>
                    <a:ext uri="{9D8B030D-6E8A-4147-A177-3AD203B41FA5}">
                      <a16:colId xmlns:a16="http://schemas.microsoft.com/office/drawing/2014/main" val="1717127955"/>
                    </a:ext>
                  </a:extLst>
                </a:gridCol>
              </a:tblGrid>
              <a:tr h="0">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a) 57% + 43,5%</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   100,5% – 57%</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   100,5% – 43,5%</a:t>
                      </a:r>
                    </a:p>
                  </a:txBody>
                  <a:tcPr anchor="ctr">
                    <a:lnL>
                      <a:noFill/>
                    </a:lnL>
                    <a:lnR>
                      <a:noFill/>
                    </a:lnR>
                    <a:lnT>
                      <a:noFill/>
                    </a:lnT>
                    <a:lnB>
                      <a:noFill/>
                    </a:lnB>
                    <a:noFill/>
                  </a:tcPr>
                </a:tc>
                <a:extLst>
                  <a:ext uri="{0D108BD9-81ED-4DB2-BD59-A6C34878D82A}">
                    <a16:rowId xmlns:a16="http://schemas.microsoft.com/office/drawing/2014/main" val="2687515316"/>
                  </a:ext>
                </a:extLst>
              </a:tr>
              <a:tr h="0">
                <a:tc>
                  <a:txBody>
                    <a:bodyPr/>
                    <a:lstStyle/>
                    <a:p>
                      <a:pPr algn="just"/>
                      <a:r>
                        <a:rPr lang="en-US" sz="2800" b="1">
                          <a:solidFill>
                            <a:srgbClr val="000000"/>
                          </a:solidFill>
                          <a:effectLst/>
                          <a:latin typeface="Cambria" panose="02040503050406030204" pitchFamily="18" charset="0"/>
                          <a:ea typeface="Cambria" panose="02040503050406030204" pitchFamily="18" charset="0"/>
                        </a:rPr>
                        <a:t>b) 12% × 6</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   72% : 6</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   72% : 12</a:t>
                      </a:r>
                    </a:p>
                  </a:txBody>
                  <a:tcPr anchor="ctr">
                    <a:lnL>
                      <a:noFill/>
                    </a:lnL>
                    <a:lnR>
                      <a:noFill/>
                    </a:lnR>
                    <a:lnT>
                      <a:noFill/>
                    </a:lnT>
                    <a:lnB>
                      <a:noFill/>
                    </a:lnB>
                    <a:noFill/>
                  </a:tcPr>
                </a:tc>
                <a:extLst>
                  <a:ext uri="{0D108BD9-81ED-4DB2-BD59-A6C34878D82A}">
                    <a16:rowId xmlns:a16="http://schemas.microsoft.com/office/drawing/2014/main" val="1361568145"/>
                  </a:ext>
                </a:extLst>
              </a:tr>
            </a:tbl>
          </a:graphicData>
        </a:graphic>
      </p:graphicFrame>
    </p:spTree>
    <p:extLst>
      <p:ext uri="{BB962C8B-B14F-4D97-AF65-F5344CB8AC3E}">
        <p14:creationId xmlns:p14="http://schemas.microsoft.com/office/powerpoint/2010/main" val="294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字魂70号-灵悦黑体" panose="00000500000000000000" pitchFamily="2" charset="-122"/>
            <a:ea typeface="字魂70号-灵悦黑体" panose="000005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79</TotalTime>
  <Words>677</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#9Slide07 Altus</vt:lpstr>
      <vt:lpstr>#9Slide07 HoneyCream</vt:lpstr>
      <vt:lpstr>Arial</vt:lpstr>
      <vt:lpstr>Calibri</vt:lpstr>
      <vt:lpstr>Cambria</vt:lpstr>
      <vt:lpstr>SVN-Newton</vt:lpstr>
      <vt:lpstr>Times New Roman</vt:lpstr>
      <vt:lpstr>UTM Avo</vt:lpstr>
      <vt:lpstr>Chủ đề 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SingPC</cp:lastModifiedBy>
  <cp:revision>24</cp:revision>
  <dcterms:created xsi:type="dcterms:W3CDTF">2023-10-28T12:58:05Z</dcterms:created>
  <dcterms:modified xsi:type="dcterms:W3CDTF">2025-02-14T02:37:09Z</dcterms:modified>
</cp:coreProperties>
</file>